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387" r:id="rId2"/>
    <p:sldId id="485" r:id="rId3"/>
    <p:sldId id="425" r:id="rId4"/>
    <p:sldId id="324" r:id="rId5"/>
    <p:sldId id="491" r:id="rId6"/>
    <p:sldId id="462" r:id="rId7"/>
    <p:sldId id="259" r:id="rId8"/>
    <p:sldId id="466" r:id="rId9"/>
    <p:sldId id="467" r:id="rId10"/>
    <p:sldId id="461" r:id="rId11"/>
    <p:sldId id="463" r:id="rId12"/>
    <p:sldId id="464" r:id="rId13"/>
    <p:sldId id="390" r:id="rId14"/>
    <p:sldId id="389" r:id="rId15"/>
    <p:sldId id="477" r:id="rId16"/>
    <p:sldId id="406" r:id="rId17"/>
    <p:sldId id="407" r:id="rId18"/>
    <p:sldId id="408" r:id="rId19"/>
    <p:sldId id="409" r:id="rId20"/>
    <p:sldId id="410" r:id="rId21"/>
    <p:sldId id="411" r:id="rId22"/>
    <p:sldId id="437" r:id="rId23"/>
    <p:sldId id="424" r:id="rId24"/>
    <p:sldId id="412" r:id="rId25"/>
    <p:sldId id="427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78" r:id="rId37"/>
    <p:sldId id="426" r:id="rId38"/>
    <p:sldId id="345" r:id="rId39"/>
    <p:sldId id="428" r:id="rId40"/>
    <p:sldId id="429" r:id="rId41"/>
    <p:sldId id="430" r:id="rId42"/>
    <p:sldId id="431" r:id="rId43"/>
    <p:sldId id="347" r:id="rId44"/>
    <p:sldId id="432" r:id="rId45"/>
    <p:sldId id="490" r:id="rId46"/>
    <p:sldId id="349" r:id="rId47"/>
    <p:sldId id="394" r:id="rId48"/>
    <p:sldId id="433" r:id="rId49"/>
    <p:sldId id="434" r:id="rId50"/>
    <p:sldId id="489" r:id="rId51"/>
    <p:sldId id="440" r:id="rId52"/>
    <p:sldId id="441" r:id="rId53"/>
    <p:sldId id="442" r:id="rId54"/>
    <p:sldId id="492" r:id="rId55"/>
    <p:sldId id="493" r:id="rId56"/>
    <p:sldId id="438" r:id="rId57"/>
    <p:sldId id="494" r:id="rId58"/>
    <p:sldId id="359" r:id="rId59"/>
    <p:sldId id="360" r:id="rId60"/>
    <p:sldId id="361" r:id="rId61"/>
    <p:sldId id="404" r:id="rId62"/>
    <p:sldId id="488" r:id="rId63"/>
    <p:sldId id="486" r:id="rId64"/>
    <p:sldId id="487" r:id="rId65"/>
    <p:sldId id="298" r:id="rId66"/>
    <p:sldId id="472" r:id="rId67"/>
    <p:sldId id="449" r:id="rId68"/>
    <p:sldId id="366" r:id="rId69"/>
    <p:sldId id="443" r:id="rId70"/>
    <p:sldId id="367" r:id="rId71"/>
    <p:sldId id="368" r:id="rId72"/>
    <p:sldId id="444" r:id="rId73"/>
    <p:sldId id="445" r:id="rId74"/>
    <p:sldId id="446" r:id="rId75"/>
    <p:sldId id="447" r:id="rId76"/>
    <p:sldId id="448" r:id="rId77"/>
    <p:sldId id="473" r:id="rId78"/>
    <p:sldId id="371" r:id="rId79"/>
    <p:sldId id="398" r:id="rId80"/>
    <p:sldId id="450" r:id="rId81"/>
    <p:sldId id="451" r:id="rId82"/>
    <p:sldId id="452" r:id="rId83"/>
    <p:sldId id="453" r:id="rId84"/>
    <p:sldId id="454" r:id="rId85"/>
    <p:sldId id="455" r:id="rId86"/>
    <p:sldId id="396" r:id="rId87"/>
    <p:sldId id="456" r:id="rId88"/>
    <p:sldId id="457" r:id="rId89"/>
    <p:sldId id="458" r:id="rId90"/>
    <p:sldId id="469" r:id="rId91"/>
    <p:sldId id="397" r:id="rId92"/>
    <p:sldId id="470" r:id="rId93"/>
    <p:sldId id="471" r:id="rId94"/>
    <p:sldId id="459" r:id="rId95"/>
    <p:sldId id="380" r:id="rId96"/>
    <p:sldId id="474" r:id="rId97"/>
    <p:sldId id="399" r:id="rId98"/>
    <p:sldId id="476" r:id="rId99"/>
    <p:sldId id="401" r:id="rId100"/>
    <p:sldId id="400" r:id="rId101"/>
    <p:sldId id="405" r:id="rId102"/>
    <p:sldId id="393" r:id="rId103"/>
    <p:sldId id="403" r:id="rId104"/>
    <p:sldId id="435" r:id="rId105"/>
    <p:sldId id="436" r:id="rId106"/>
    <p:sldId id="479" r:id="rId107"/>
    <p:sldId id="480" r:id="rId108"/>
    <p:sldId id="475" r:id="rId109"/>
    <p:sldId id="481" r:id="rId110"/>
    <p:sldId id="483" r:id="rId111"/>
    <p:sldId id="395" r:id="rId1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A32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CE70-EF2B-4A48-BB1D-5CDBA257F25A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2C4F9-F3B9-40A8-91F4-EF9571DA80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83D1-0DEB-4531-A0B9-5913A4E07C3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做</a:t>
            </a:r>
            <a:r>
              <a:rPr lang="en-US" altLang="zh-CN" dirty="0" smtClean="0"/>
              <a:t>3</a:t>
            </a:r>
            <a:r>
              <a:rPr lang="zh-CN" altLang="en-US" dirty="0" smtClean="0"/>
              <a:t>页</a:t>
            </a:r>
            <a:r>
              <a:rPr lang="en-US" altLang="zh-CN" dirty="0" smtClean="0"/>
              <a:t>4</a:t>
            </a:r>
            <a:r>
              <a:rPr lang="zh-CN" altLang="en-US" dirty="0" smtClean="0"/>
              <a:t>页习题。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83D1-0DEB-4531-A0B9-5913A4E07C36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做书上</a:t>
            </a:r>
            <a:r>
              <a:rPr lang="en-US" altLang="zh-CN" dirty="0" smtClean="0"/>
              <a:t>4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</a:t>
            </a:r>
            <a:r>
              <a:rPr lang="zh-CN" altLang="en-US" dirty="0" smtClean="0"/>
              <a:t>页习题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83D1-0DEB-4531-A0B9-5913A4E07C36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做书上</a:t>
            </a:r>
            <a:r>
              <a:rPr lang="en-US" altLang="zh-CN" dirty="0" smtClean="0"/>
              <a:t>4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</a:t>
            </a:r>
            <a:r>
              <a:rPr lang="zh-CN" altLang="en-US" dirty="0" smtClean="0"/>
              <a:t>页习题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83D1-0DEB-4531-A0B9-5913A4E07C36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2C4F9-F3B9-40A8-91F4-EF9571DA8098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2C4F9-F3B9-40A8-91F4-EF9571DA8098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audio" Target="../media/audio12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ever%20say%20never.fl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gif"/><Relationship Id="rId4" Type="http://schemas.openxmlformats.org/officeDocument/2006/relationships/audio" Target="../media/audio9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PPT&#38899;&#25928;\U3SA%201b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audio" Target="../media/audio9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3SA2a.mp3" TargetMode="External"/><Relationship Id="rId5" Type="http://schemas.openxmlformats.org/officeDocument/2006/relationships/image" Target="../media/image15.png"/><Relationship Id="rId4" Type="http://schemas.openxmlformats.org/officeDocument/2006/relationships/audio" Target="../media/audio1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PPT&#38899;&#25928;\U3SA2b.mp3" TargetMode="Externa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file:///C:\Users\dell\Music\&#35838;&#20214;\U3SB1d.mp3" TargetMode="External"/><Relationship Id="rId1" Type="http://schemas.openxmlformats.org/officeDocument/2006/relationships/audio" Target="file:///C:\Users\dell\Music\&#35838;&#20214;\U3SB1c.mp3" TargetMode="External"/><Relationship Id="rId6" Type="http://schemas.openxmlformats.org/officeDocument/2006/relationships/image" Target="../media/image20.jpeg"/><Relationship Id="rId5" Type="http://schemas.openxmlformats.org/officeDocument/2006/relationships/audio" Target="../media/audio12.wav"/><Relationship Id="rId4" Type="http://schemas.openxmlformats.org/officeDocument/2006/relationships/audio" Target="../media/audio13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3B2b%20Jeff%20Green.mp3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3B2bHuang%20Lei.mp3" TargetMode="External"/><Relationship Id="rId4" Type="http://schemas.openxmlformats.org/officeDocument/2006/relationships/image" Target="../media/image2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Music\&#35838;&#20214;\U3B2bMary.mp3" TargetMode="External"/><Relationship Id="rId4" Type="http://schemas.openxmlformats.org/officeDocument/2006/relationships/image" Target="../media/image2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" y="2362288"/>
            <a:ext cx="9021335" cy="1066712"/>
          </a:xfrm>
          <a:prstGeom prst="rect">
            <a:avLst/>
          </a:prstGeom>
        </p:spPr>
      </p:pic>
      <p:pic>
        <p:nvPicPr>
          <p:cNvPr id="5" name="Picture 2" descr="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00317" y="1643063"/>
            <a:ext cx="3571881" cy="700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新目标八年级上册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71868" y="2500306"/>
            <a:ext cx="186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3600" b="1" i="1" dirty="0">
                <a:latin typeface="Georgia" pitchFamily="18" charset="0"/>
                <a:ea typeface="黑体" pitchFamily="49" charset="-122"/>
              </a:rPr>
              <a:t>Unit </a:t>
            </a:r>
            <a:r>
              <a:rPr lang="en-US" altLang="zh-CN" sz="3600" b="1" i="1" dirty="0" smtClean="0">
                <a:latin typeface="Georgia" pitchFamily="18" charset="0"/>
                <a:ea typeface="黑体" pitchFamily="49" charset="-122"/>
              </a:rPr>
              <a:t>3</a:t>
            </a:r>
            <a:endParaRPr kumimoji="0" lang="zh-CN" altLang="en-US" sz="3600" b="1" i="1" dirty="0">
              <a:latin typeface="Georgia" pitchFamily="18" charset="0"/>
              <a:ea typeface="黑体" pitchFamily="49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282" y="3857628"/>
            <a:ext cx="8429652" cy="742950"/>
          </a:xfrm>
        </p:spPr>
        <p:txBody>
          <a:bodyPr>
            <a:normAutofit/>
          </a:bodyPr>
          <a:lstStyle/>
          <a:p>
            <a:r>
              <a:rPr lang="en-US" altLang="zh-CN" sz="3200" b="1" i="1" dirty="0" smtClean="0">
                <a:latin typeface="Georgia" pitchFamily="18" charset="0"/>
                <a:ea typeface="黑体" pitchFamily="49" charset="-122"/>
              </a:rPr>
              <a:t>I’m more outgoing than my sister.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3857620" cy="760639"/>
          </a:xfrm>
          <a:prstGeom prst="rect">
            <a:avLst/>
          </a:prstGeom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-285784" y="285728"/>
            <a:ext cx="5214974" cy="61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750" tIns="539580" rIns="396750" bIns="431664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对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……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有好处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95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少于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比如，诸如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超出，多于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一点也不，根本不</a:t>
            </a:r>
            <a:endParaRPr kumimoji="0" lang="zh-CN" altLang="en-US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花费时间或金钱做某事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害怕做去做某事</a:t>
            </a:r>
            <a:endParaRPr kumimoji="0" lang="zh-CN" altLang="en-US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8</a:t>
            </a:r>
            <a:r>
              <a:rPr lang="zh-CN" altLang="en-US" sz="2800" b="1" i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对某人来说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做某事是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…</a:t>
            </a:r>
            <a:endParaRPr kumimoji="0" lang="zh-CN" altLang="en-US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85723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be good for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150017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less than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14311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such as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278605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more than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42900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not… at all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4071942"/>
            <a:ext cx="557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spend … (in) doing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4714884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be afraid to do</a:t>
            </a:r>
          </a:p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       = be afraid of doing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1802" y="5929330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it’s +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adj.+for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sb.+to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do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8" name="矩形 17"/>
          <p:cNvSpPr/>
          <p:nvPr/>
        </p:nvSpPr>
        <p:spPr>
          <a:xfrm rot="21397729">
            <a:off x="1515720" y="55213"/>
            <a:ext cx="18950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haroni" pitchFamily="2" charset="-79"/>
              </a:rPr>
              <a:t>Phrases</a:t>
            </a:r>
            <a:endParaRPr lang="zh-CN" alt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ea typeface="Gulim" pitchFamily="34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0" y="0"/>
            <a:ext cx="786388" cy="57148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3a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          Wang </a:t>
            </a:r>
            <a:r>
              <a:rPr lang="en-US" altLang="zh-CN" sz="2400" b="1" i="1" dirty="0" err="1" smtClean="0">
                <a:latin typeface="Georgia" pitchFamily="18" charset="0"/>
              </a:rPr>
              <a:t>Lingling</a:t>
            </a:r>
            <a:r>
              <a:rPr lang="en-US" altLang="zh-CN" sz="2400" b="1" i="1" dirty="0" smtClean="0">
                <a:latin typeface="Georgia" pitchFamily="18" charset="0"/>
              </a:rPr>
              <a:t> and Liu </a:t>
            </a:r>
            <a:r>
              <a:rPr lang="en-US" altLang="zh-CN" sz="2400" b="1" i="1" dirty="0" err="1" smtClean="0">
                <a:latin typeface="Georgia" pitchFamily="18" charset="0"/>
              </a:rPr>
              <a:t>Lili</a:t>
            </a:r>
            <a:r>
              <a:rPr lang="en-US" altLang="zh-CN" sz="2400" b="1" i="1" dirty="0" smtClean="0">
                <a:latin typeface="Georgia" pitchFamily="18" charset="0"/>
              </a:rPr>
              <a:t> are best friends Look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At the chart below and compare them.</a:t>
            </a:r>
            <a:endParaRPr lang="zh-CN" altLang="en-US" sz="2800" b="1" i="1" dirty="0">
              <a:latin typeface="Georgia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928794" y="1285860"/>
          <a:ext cx="6858048" cy="418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957"/>
                <a:gridCol w="3351091"/>
              </a:tblGrid>
              <a:tr h="365760">
                <a:tc>
                  <a:txBody>
                    <a:bodyPr/>
                    <a:lstStyle/>
                    <a:p>
                      <a:r>
                        <a:rPr lang="en-US" altLang="zh-CN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     Wang </a:t>
                      </a:r>
                      <a:r>
                        <a:rPr lang="en-US" altLang="zh-CN" i="1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Lingling</a:t>
                      </a:r>
                      <a:endParaRPr lang="zh-CN" altLang="en-US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              Liu </a:t>
                      </a:r>
                      <a:r>
                        <a:rPr lang="en-US" altLang="zh-CN" sz="1800" b="1" i="1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Lili</a:t>
                      </a:r>
                      <a:r>
                        <a:rPr lang="en-US" altLang="zh-CN" sz="18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endParaRPr lang="zh-CN" altLang="en-US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62567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tall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tall</a:t>
                      </a:r>
                      <a:endParaRPr lang="zh-CN" altLang="en-US" sz="2800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4161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long straight</a:t>
                      </a:r>
                      <a:r>
                        <a:rPr lang="en-US" altLang="zh-CN" sz="2800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hair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short straight</a:t>
                      </a:r>
                      <a:r>
                        <a:rPr lang="en-US" altLang="zh-CN" sz="2800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hair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3514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likes reading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likes</a:t>
                      </a:r>
                      <a:r>
                        <a:rPr lang="en-US" altLang="zh-CN" sz="2800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sports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409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popular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popular</a:t>
                      </a:r>
                      <a:endParaRPr lang="zh-CN" altLang="en-US" sz="2800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8891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outgoing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outgoing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86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serious</a:t>
                      </a:r>
                      <a:endParaRPr lang="zh-CN" altLang="en-US" sz="2800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funny</a:t>
                      </a:r>
                      <a:endParaRPr lang="zh-CN" altLang="en-US" sz="2800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61151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hard-working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smart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dell\Desktop\铁岭工人街杨世卓八上新版 8点U3\新建文件夹\2013-10-02 14.30.36.jpg"/>
          <p:cNvPicPr>
            <a:picLocks noChangeAspect="1" noChangeArrowheads="1"/>
          </p:cNvPicPr>
          <p:nvPr/>
        </p:nvPicPr>
        <p:blipFill>
          <a:blip r:embed="rId2" cstate="print"/>
          <a:srcRect l="25000" r="16666" b="13888"/>
          <a:stretch>
            <a:fillRect/>
          </a:stretch>
        </p:blipFill>
        <p:spPr bwMode="auto">
          <a:xfrm>
            <a:off x="7358082" y="4643422"/>
            <a:ext cx="1785918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dell\Desktop\铁岭工人街杨世卓八上新版 8点U3\新建文件夹\2013-10-02 14.30.15.jpg"/>
          <p:cNvPicPr>
            <a:picLocks noChangeAspect="1" noChangeArrowheads="1"/>
          </p:cNvPicPr>
          <p:nvPr/>
        </p:nvPicPr>
        <p:blipFill>
          <a:blip r:embed="rId3" cstate="print"/>
          <a:srcRect l="16464" t="7317" r="28658" b="7316"/>
          <a:stretch>
            <a:fillRect/>
          </a:stretch>
        </p:blipFill>
        <p:spPr bwMode="auto">
          <a:xfrm>
            <a:off x="0" y="1357298"/>
            <a:ext cx="1857324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86808" cy="56938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DA32C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Wang </a:t>
            </a:r>
            <a:r>
              <a:rPr lang="en-US" altLang="zh-CN" sz="2800" b="1" i="1" dirty="0" err="1" smtClean="0">
                <a:latin typeface="Georgia" pitchFamily="18" charset="0"/>
              </a:rPr>
              <a:t>Lingling’s</a:t>
            </a:r>
            <a:r>
              <a:rPr lang="en-US" altLang="zh-CN" sz="2800" b="1" i="1" dirty="0" smtClean="0">
                <a:latin typeface="Georgia" pitchFamily="18" charset="0"/>
              </a:rPr>
              <a:t> best friend is Liu </a:t>
            </a:r>
            <a:r>
              <a:rPr lang="en-US" altLang="zh-CN" sz="2800" b="1" i="1" dirty="0" err="1" smtClean="0">
                <a:latin typeface="Georgia" pitchFamily="18" charset="0"/>
              </a:rPr>
              <a:t>Lili</a:t>
            </a:r>
            <a:r>
              <a:rPr lang="en-US" altLang="zh-CN" sz="2800" b="1" i="1" dirty="0" smtClean="0">
                <a:latin typeface="Georgia" pitchFamily="18" charset="0"/>
              </a:rPr>
              <a:t> . They are both tall , but…</a:t>
            </a:r>
          </a:p>
          <a:p>
            <a:pPr>
              <a:lnSpc>
                <a:spcPct val="150000"/>
              </a:lnSpc>
            </a:pPr>
            <a:endParaRPr lang="en-US" altLang="zh-CN" sz="28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r>
              <a:rPr lang="en-US" altLang="zh-CN" sz="2800" b="1" i="1" dirty="0" smtClean="0">
                <a:latin typeface="Georgia" pitchFamily="18" charset="0"/>
              </a:rPr>
              <a:t> 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821537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  they are different 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Wang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Lingling’s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hair is  longer hair than</a:t>
            </a:r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Liu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Lili’s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. She likes reading. Liu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Lili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likes sports. Wang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Lingling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is more serious and more hardworking than Liu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Lili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. Liu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Lili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is funnier and smarter than her .They are both outgoing ,so they are very popular .  </a:t>
            </a:r>
          </a:p>
          <a:p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0" y="214290"/>
            <a:ext cx="643480" cy="357166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41" y="785794"/>
            <a:ext cx="8072495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                </a:t>
            </a:r>
            <a:r>
              <a:rPr lang="en-US" altLang="zh-CN" sz="2800" b="1" i="1" dirty="0" smtClean="0">
                <a:latin typeface="Georgia" pitchFamily="18" charset="0"/>
              </a:rPr>
              <a:t>Student Help Wanted !</a:t>
            </a:r>
            <a:endParaRPr lang="en-US" altLang="zh-CN" sz="2400" b="1" i="1" dirty="0" smtClean="0">
              <a:latin typeface="Georgia" pitchFamily="18" charset="0"/>
            </a:endParaRPr>
          </a:p>
          <a:p>
            <a:r>
              <a:rPr lang="en-US" altLang="zh-CN" sz="2400" b="1" i="1" dirty="0" smtClean="0">
                <a:latin typeface="Georgia" pitchFamily="18" charset="0"/>
              </a:rPr>
              <a:t> The English Study Center needs a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weekend student helper for primary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 school student.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i="1" dirty="0" smtClean="0">
                <a:latin typeface="Georgia" pitchFamily="18" charset="0"/>
              </a:rPr>
              <a:t>be a middle school student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i="1" dirty="0" smtClean="0">
                <a:latin typeface="Georgia" pitchFamily="18" charset="0"/>
              </a:rPr>
              <a:t>have</a:t>
            </a:r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2400" b="1" i="1" dirty="0" smtClean="0">
                <a:latin typeface="Georgia" pitchFamily="18" charset="0"/>
              </a:rPr>
              <a:t>good grades in English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i="1" dirty="0" smtClean="0">
                <a:latin typeface="Georgia" pitchFamily="18" charset="0"/>
              </a:rPr>
              <a:t>be good with children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i="1" dirty="0" smtClean="0">
                <a:latin typeface="Georgia" pitchFamily="18" charset="0"/>
              </a:rPr>
              <a:t>be outgoing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Call the English Study Center at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443-5667 for more information</a:t>
            </a:r>
            <a:r>
              <a:rPr lang="en-US" altLang="zh-CN" sz="2800" b="1" i="1" dirty="0" smtClean="0">
                <a:latin typeface="Georgia" pitchFamily="18" charset="0"/>
              </a:rPr>
              <a:t>. </a:t>
            </a:r>
            <a:endParaRPr lang="zh-CN" altLang="en-US" sz="2800" b="1" i="1" dirty="0">
              <a:latin typeface="Georgia" pitchFamily="18" charset="0"/>
            </a:endParaRPr>
          </a:p>
        </p:txBody>
      </p:sp>
      <p:pic>
        <p:nvPicPr>
          <p:cNvPr id="6146" name="Picture 2" descr="C:\Users\dell\Desktop\铁岭工人街杨世卓八上新版 8点U3\新建文件夹\GFI8AU6-5.jpg"/>
          <p:cNvPicPr>
            <a:picLocks noChangeAspect="1" noChangeArrowheads="1"/>
          </p:cNvPicPr>
          <p:nvPr/>
        </p:nvPicPr>
        <p:blipFill>
          <a:blip r:embed="rId5"/>
          <a:srcRect l="52901" t="76415" r="39058" b="2705"/>
          <a:stretch>
            <a:fillRect/>
          </a:stretch>
        </p:blipFill>
        <p:spPr bwMode="auto">
          <a:xfrm>
            <a:off x="7143768" y="785794"/>
            <a:ext cx="1500198" cy="4000528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4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latin typeface="Georgia" pitchFamily="18" charset="0"/>
              </a:rPr>
              <a:t>Read the job ad . Then compare two of your classmates . Decide which classmate is better for the job.</a:t>
            </a:r>
            <a:endParaRPr lang="zh-CN" altLang="en-US" sz="20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72074"/>
            <a:ext cx="9144000" cy="1361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A:Who do you think should get the job , Jerry or Jill?</a:t>
            </a:r>
          </a:p>
          <a:p>
            <a:pPr>
              <a:lnSpc>
                <a:spcPts val="33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B:Well , Jerry is smarter . I think she should get the job.</a:t>
            </a:r>
          </a:p>
          <a:p>
            <a:pPr>
              <a:lnSpc>
                <a:spcPts val="33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C: Jerry is smarter , but I think Jill is more outgoing.</a:t>
            </a:r>
            <a:endParaRPr lang="zh-CN" altLang="en-US" sz="2000" b="1" i="1" dirty="0">
              <a:latin typeface="Georgia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85852" y="2714620"/>
            <a:ext cx="364333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57224" y="3143248"/>
            <a:ext cx="278608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57224" y="3500438"/>
            <a:ext cx="192882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4348" y="4286256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286380" y="4214818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500562" y="5500702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42910" y="1214422"/>
            <a:ext cx="778674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call …at</a:t>
            </a:r>
            <a:r>
              <a:rPr lang="zh-CN" altLang="en-US" sz="3200" b="1" dirty="0" smtClean="0">
                <a:latin typeface="Georgia" pitchFamily="18" charset="0"/>
              </a:rPr>
              <a:t>拨打</a:t>
            </a:r>
            <a:r>
              <a:rPr lang="en-US" altLang="zh-CN" sz="3200" b="1" dirty="0" smtClean="0">
                <a:latin typeface="Georgia" pitchFamily="18" charset="0"/>
              </a:rPr>
              <a:t>……</a:t>
            </a:r>
            <a:r>
              <a:rPr lang="zh-CN" altLang="en-US" sz="3200" b="1" dirty="0" smtClean="0">
                <a:latin typeface="Georgia" pitchFamily="18" charset="0"/>
              </a:rPr>
              <a:t>找</a:t>
            </a:r>
            <a:r>
              <a:rPr lang="en-US" altLang="zh-CN" sz="3200" b="1" dirty="0" smtClean="0">
                <a:latin typeface="Georgia" pitchFamily="18" charset="0"/>
              </a:rPr>
              <a:t>……</a:t>
            </a:r>
            <a:endParaRPr lang="en-US" altLang="zh-CN" sz="3200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Please ____Mr. Brown ___ 400-438756.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71670" y="164305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call                           at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720" y="3214686"/>
            <a:ext cx="8643998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information</a:t>
            </a:r>
            <a:r>
              <a:rPr lang="zh-CN" altLang="en-US" sz="2800" b="1" dirty="0" smtClean="0">
                <a:latin typeface="Georgia" pitchFamily="18" charset="0"/>
              </a:rPr>
              <a:t>信息，消息（不可数名词）</a:t>
            </a:r>
            <a:endParaRPr lang="en-US" altLang="zh-CN" sz="3200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Can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you give me some ___________(information)?</a:t>
            </a:r>
            <a:endParaRPr lang="en-US" altLang="zh-CN" sz="3200" i="1" dirty="0" smtClean="0"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357187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information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2" grpId="0" animBg="1"/>
      <p:bldP spid="22" grpId="1" animBg="1"/>
      <p:bldP spid="23" grpId="0"/>
      <p:bldP spid="23" grpId="1"/>
      <p:bldP spid="25" grpId="0" animBg="1"/>
      <p:bldP spid="25" grpId="1" animBg="1"/>
      <p:bldP spid="26" grpId="0"/>
      <p:bldP spid="26" grpId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4ce1d813g9ef5484fedb3&amp;690.jpg"/>
          <p:cNvPicPr>
            <a:picLocks noChangeAspect="1"/>
          </p:cNvPicPr>
          <p:nvPr/>
        </p:nvPicPr>
        <p:blipFill>
          <a:blip r:embed="rId3"/>
          <a:srcRect l="3125" t="11154" r="2343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0" y="0"/>
            <a:ext cx="2928926" cy="714356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3" y="0"/>
            <a:ext cx="2880289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smtClean="0">
                <a:solidFill>
                  <a:srgbClr val="000000"/>
                </a:solidFill>
                <a:latin typeface="Georgia" pitchFamily="18" charset="0"/>
                <a:ea typeface="+mj-ea"/>
                <a:cs typeface="+mj-cs"/>
              </a:rPr>
              <a:t>Self check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78579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  1.Put the words in the correct columns in the chart.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285860"/>
            <a:ext cx="8786842" cy="46166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hard-working  run fast quiet serious  jump high smart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42976" y="2071678"/>
          <a:ext cx="6357982" cy="321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91"/>
                <a:gridCol w="3178991"/>
              </a:tblGrid>
              <a:tr h="928694">
                <a:tc>
                  <a:txBody>
                    <a:bodyPr/>
                    <a:lstStyle/>
                    <a:p>
                      <a:endParaRPr lang="en-US" altLang="zh-CN" sz="2000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What people are like</a:t>
                      </a:r>
                      <a:endParaRPr lang="zh-CN" altLang="en-US" sz="20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What people can</a:t>
                      </a:r>
                      <a:r>
                        <a:rPr lang="en-US" altLang="zh-CN" sz="2000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do</a:t>
                      </a:r>
                      <a:endParaRPr lang="zh-CN" altLang="en-US" sz="2000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endParaRPr lang="zh-CN" altLang="en-US" sz="2000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12819">
                <a:tc>
                  <a:txBody>
                    <a:bodyPr/>
                    <a:lstStyle/>
                    <a:p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4414" y="314324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 hard-working</a:t>
            </a:r>
            <a:r>
              <a:rPr lang="en-US" altLang="zh-CN" sz="2400" i="1" dirty="0" smtClean="0">
                <a:latin typeface="Georgia" pitchFamily="18" charset="0"/>
              </a:rPr>
              <a:t>      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357187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 quiet</a:t>
            </a:r>
            <a:r>
              <a:rPr lang="en-US" altLang="zh-CN" sz="2400" i="1" dirty="0" smtClean="0">
                <a:latin typeface="Georgia" pitchFamily="18" charset="0"/>
              </a:rPr>
              <a:t>      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414338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 serious</a:t>
            </a:r>
            <a:r>
              <a:rPr lang="en-US" altLang="zh-CN" sz="2400" i="1" dirty="0" smtClean="0">
                <a:latin typeface="Georgia" pitchFamily="18" charset="0"/>
              </a:rPr>
              <a:t>      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321468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  run fast </a:t>
            </a:r>
            <a:r>
              <a:rPr lang="en-US" altLang="zh-CN" sz="2400" i="1" dirty="0" smtClean="0">
                <a:latin typeface="Georgia" pitchFamily="18" charset="0"/>
              </a:rPr>
              <a:t>      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378619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jump high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464344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smart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ce1d813g9ef5484fedb3&amp;690.jpg"/>
          <p:cNvPicPr>
            <a:picLocks noChangeAspect="1"/>
          </p:cNvPicPr>
          <p:nvPr/>
        </p:nvPicPr>
        <p:blipFill>
          <a:blip r:embed="rId3"/>
          <a:srcRect l="3125" t="11154" r="2343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950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2.Fill in the blanks using the correct forms of the words in brackets.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291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1.My brother is _______(funny) than me . He makes people laugh a lot.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2.I’m </a:t>
            </a:r>
            <a:r>
              <a:rPr lang="en-US" altLang="zh-CN" sz="2400" b="1" i="1" dirty="0" err="1" smtClean="0">
                <a:latin typeface="Georgia" pitchFamily="18" charset="0"/>
              </a:rPr>
              <a:t>outgoing,but</a:t>
            </a:r>
            <a:r>
              <a:rPr lang="en-US" altLang="zh-CN" sz="2400" b="1" i="1" dirty="0" smtClean="0">
                <a:latin typeface="Georgia" pitchFamily="18" charset="0"/>
              </a:rPr>
              <a:t> my best friend is a lot ___________ (outgoing) than me.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3.My brother is as _______(serious) as my sister . They both like to study.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4.My cousin can run _____(fast) than me . She is taller than me , too.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5.Jim is __________(friendly)than Tom, so Tom has more friends than Jim.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78579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  funnier </a:t>
            </a:r>
            <a:r>
              <a:rPr lang="en-US" altLang="zh-CN" sz="2400" i="1" dirty="0" smtClean="0">
                <a:latin typeface="Georgia" pitchFamily="18" charset="0"/>
              </a:rPr>
              <a:t>      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185736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  more outgoing </a:t>
            </a:r>
            <a:r>
              <a:rPr lang="en-US" altLang="zh-CN" sz="2400" i="1" dirty="0" smtClean="0">
                <a:latin typeface="Georgia" pitchFamily="18" charset="0"/>
              </a:rPr>
              <a:t>      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92893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 serious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071943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faster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143513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less friendly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ce1d813g9ef5484fedb3&amp;690.jpg"/>
          <p:cNvPicPr>
            <a:picLocks noChangeAspect="1"/>
          </p:cNvPicPr>
          <p:nvPr/>
        </p:nvPicPr>
        <p:blipFill>
          <a:blip r:embed="rId3"/>
          <a:srcRect l="3125" t="11154" r="2343"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878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latin typeface="Georgia" pitchFamily="18" charset="0"/>
              </a:rPr>
              <a:t>  3.Think of your best friend .Write down two ways in which you </a:t>
            </a:r>
          </a:p>
          <a:p>
            <a:r>
              <a:rPr lang="en-US" altLang="zh-CN" sz="2000" b="1" i="1" dirty="0" smtClean="0">
                <a:latin typeface="Georgia" pitchFamily="18" charset="0"/>
              </a:rPr>
              <a:t>     are similar , and two ways in which you are different.</a:t>
            </a:r>
          </a:p>
          <a:p>
            <a:r>
              <a:rPr lang="en-US" altLang="zh-CN" sz="2000" b="1" i="1" dirty="0" smtClean="0">
                <a:latin typeface="Georgia" pitchFamily="18" charset="0"/>
              </a:rPr>
              <a:t>     Use comparatives .</a:t>
            </a:r>
            <a:endParaRPr lang="zh-CN" altLang="en-US" sz="2000" b="1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1._____________________________________</a:t>
            </a:r>
          </a:p>
          <a:p>
            <a:pPr>
              <a:lnSpc>
                <a:spcPct val="2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2._____________________________________</a:t>
            </a:r>
          </a:p>
          <a:p>
            <a:pPr>
              <a:lnSpc>
                <a:spcPct val="2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3._____________________________________</a:t>
            </a:r>
          </a:p>
          <a:p>
            <a:pPr>
              <a:lnSpc>
                <a:spcPct val="2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4._____________________________________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71448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 am as outgoing as Mary.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57174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 am as hard-working as Mary.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500438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 am lazier than Mary.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442913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 sing better than Mary.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764024"/>
            <a:ext cx="92869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 )1.She is not good at___ a bike.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   A .ride      B. to ride    C. riding       D. rides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)2.Lily’s book is _____ nicer than yours 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  A. very        B. quite     C. much       D. too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)3.Tom is quieter than Jim , _______?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  A. is  he    B. does he     C. isn’t he      D. doesn’t he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)4._____do you like better, this one or that one?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  A. What      B. Which       C. Who         D./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)5.This watch is ______ than that one.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   A. more cheaper              B. much cheap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   C. more cheap                 D. much cheaper</a:t>
            </a:r>
          </a:p>
          <a:p>
            <a:pPr>
              <a:lnSpc>
                <a:spcPts val="3600"/>
              </a:lnSpc>
            </a:pPr>
            <a:endParaRPr lang="zh-CN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85723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2" name="图片 2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92880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00037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14338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21495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D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8" grpId="0"/>
      <p:bldP spid="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500042"/>
            <a:ext cx="92869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 )6.Maybe bamboo is more useful than __in the world                                              A. any plant                B. all the plants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C. other plate              D. the other plants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 )7.The more you smile , the ____you will feel.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 A. happy   B. happier  C. happily   D. more happily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)8.They can help us  get much_____ on the Internet.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A. game     B. information    C. idea        </a:t>
            </a:r>
            <a:r>
              <a:rPr lang="en-US" altLang="zh-CN" sz="2400" b="1" i="1" dirty="0" err="1" smtClean="0">
                <a:latin typeface="Georgia" pitchFamily="18" charset="0"/>
              </a:rPr>
              <a:t>D.message</a:t>
            </a:r>
            <a:endParaRPr lang="en-US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)9.Who is _____,Tom or Jim?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</a:t>
            </a:r>
            <a:r>
              <a:rPr lang="en-US" altLang="zh-CN" sz="2400" b="1" i="1" dirty="0" err="1" smtClean="0">
                <a:latin typeface="Georgia" pitchFamily="18" charset="0"/>
              </a:rPr>
              <a:t>A.outgoing</a:t>
            </a:r>
            <a:r>
              <a:rPr lang="en-US" altLang="zh-CN" sz="2400" b="1" i="1" dirty="0" smtClean="0">
                <a:latin typeface="Georgia" pitchFamily="18" charset="0"/>
              </a:rPr>
              <a:t>  </a:t>
            </a:r>
            <a:r>
              <a:rPr lang="en-US" altLang="zh-CN" sz="2400" b="1" i="1" dirty="0" err="1" smtClean="0">
                <a:latin typeface="Georgia" pitchFamily="18" charset="0"/>
              </a:rPr>
              <a:t>B.more</a:t>
            </a:r>
            <a:r>
              <a:rPr lang="en-US" altLang="zh-CN" sz="2400" b="1" i="1" dirty="0" smtClean="0">
                <a:latin typeface="Georgia" pitchFamily="18" charset="0"/>
              </a:rPr>
              <a:t> heavy  </a:t>
            </a:r>
            <a:r>
              <a:rPr lang="en-US" altLang="zh-CN" sz="2400" b="1" i="1" dirty="0" err="1" smtClean="0">
                <a:latin typeface="Georgia" pitchFamily="18" charset="0"/>
              </a:rPr>
              <a:t>C.thinner</a:t>
            </a:r>
            <a:r>
              <a:rPr lang="en-US" altLang="zh-CN" sz="2400" b="1" i="1" dirty="0" smtClean="0">
                <a:latin typeface="Georgia" pitchFamily="18" charset="0"/>
              </a:rPr>
              <a:t>  D. hard-working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(    )10.-What’s on __side of the hill, mum?-A big lake.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A. other        B. others     C. another      D. the other</a:t>
            </a:r>
          </a:p>
          <a:p>
            <a:pPr>
              <a:lnSpc>
                <a:spcPts val="3600"/>
              </a:lnSpc>
            </a:pPr>
            <a:endParaRPr lang="zh-CN" altLang="en-US" sz="2800" dirty="0"/>
          </a:p>
        </p:txBody>
      </p:sp>
      <p:pic>
        <p:nvPicPr>
          <p:cNvPr id="22" name="图片 2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4291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D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14311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35756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35769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50070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D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42918"/>
            <a:ext cx="9286972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1.Who ____(win) the race yesterday?</a:t>
            </a:r>
          </a:p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2.Tom’s shoes are as _____(cheaper)as Jim’s.</a:t>
            </a:r>
          </a:p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3.My best friend often makes me ____(laugh).</a:t>
            </a:r>
          </a:p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4.Did you have fun ______(visit)that country?</a:t>
            </a:r>
          </a:p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5.My brother is ___________(serious)than me.</a:t>
            </a:r>
          </a:p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6.He is good at _______ (swim) .</a:t>
            </a:r>
          </a:p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7.Tom __(be)similar to his brother. </a:t>
            </a:r>
          </a:p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8.It’s necessary for me _______ (make)friends.</a:t>
            </a:r>
          </a:p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9.Jack is much _____(thin) than any other boys.</a:t>
            </a:r>
          </a:p>
          <a:p>
            <a:pPr>
              <a:lnSpc>
                <a:spcPts val="43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10.He can do the work _____(well)than others.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5852" y="642918"/>
            <a:ext cx="107157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won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2" name="图片 2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14298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cheap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171448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laugh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214554"/>
            <a:ext cx="164307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visiting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278605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more serious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335756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swimming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392906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442913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make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500063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thinner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550070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better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7232"/>
            <a:ext cx="8178842" cy="56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1.He is smart . His brother is smart , too.(</a:t>
            </a:r>
            <a:r>
              <a:rPr kumimoji="0" lang="zh-CN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合成一句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He is ____ ____ ____his brother.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2. Kin is taller than Lucy. (</a:t>
            </a:r>
            <a:r>
              <a:rPr kumimoji="0" lang="zh-CN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合成一句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Lucy is _____ _____ Kin.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3. Lin Ping is funnier than Lin Li. (</a:t>
            </a:r>
            <a:r>
              <a:rPr kumimoji="0" lang="zh-CN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一般疑问句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____ Lin Ping _______ than Lin Li?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4.We are both good students .</a:t>
            </a:r>
            <a:r>
              <a:rPr kumimoji="0" lang="zh-CN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（同义句） </a:t>
            </a:r>
            <a:endParaRPr kumimoji="0" lang="en-US" altLang="zh-CN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____ ____ ____ are good students.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5.Jim is 12 years old . Tom is 14 years old.(</a:t>
            </a:r>
            <a:r>
              <a:rPr kumimoji="0" lang="zh-CN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同义句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Tom is ____ ______ ____ _____Jim.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4287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as  smart as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50030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shorter than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57187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 Is                   funnier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714885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Both  of   us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585789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two   years older than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5072098" cy="785794"/>
          </a:xfrm>
          <a:prstGeom prst="rect">
            <a:avLst/>
          </a:prstGeom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000108"/>
            <a:ext cx="1193011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 indent="-44450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1.Bill_____(drink)coffee </a:t>
            </a:r>
            <a:r>
              <a:rPr lang="en-US" altLang="zh-CN" sz="2800" b="1" i="1" dirty="0">
                <a:latin typeface="Georgia" pitchFamily="18" charset="0"/>
              </a:rPr>
              <a:t>once a week.</a:t>
            </a:r>
          </a:p>
          <a:p>
            <a:pPr marL="444500" indent="-44450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2.It’s easy ____ (eat)healthy food.</a:t>
            </a:r>
            <a:endParaRPr lang="en-US" altLang="zh-CN" sz="2800" b="1" i="1" dirty="0">
              <a:latin typeface="Georgia" pitchFamily="18" charset="0"/>
            </a:endParaRPr>
          </a:p>
          <a:p>
            <a:pPr marL="444500" indent="-44450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3.You </a:t>
            </a:r>
            <a:r>
              <a:rPr lang="en-US" altLang="zh-CN" sz="2800" b="1" i="1" dirty="0">
                <a:latin typeface="Georgia" pitchFamily="18" charset="0"/>
              </a:rPr>
              <a:t>must </a:t>
            </a:r>
            <a:r>
              <a:rPr lang="en-US" altLang="zh-CN" sz="2800" b="1" i="1" dirty="0" smtClean="0">
                <a:latin typeface="Georgia" pitchFamily="18" charset="0"/>
              </a:rPr>
              <a:t>try_____(take)care </a:t>
            </a:r>
            <a:r>
              <a:rPr lang="en-US" altLang="zh-CN" sz="2800" b="1" i="1" dirty="0">
                <a:latin typeface="Georgia" pitchFamily="18" charset="0"/>
              </a:rPr>
              <a:t>of your health</a:t>
            </a:r>
            <a:r>
              <a:rPr lang="en-US" altLang="zh-CN" sz="2800" b="1" i="1" dirty="0" smtClean="0">
                <a:latin typeface="Georgia" pitchFamily="18" charset="0"/>
              </a:rPr>
              <a:t>.</a:t>
            </a:r>
          </a:p>
          <a:p>
            <a:pPr marL="444500" indent="-44450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4.Jim doesn’t want______(play)tennis </a:t>
            </a:r>
          </a:p>
          <a:p>
            <a:pPr marL="444500" indent="-44450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with his mother.</a:t>
            </a:r>
          </a:p>
          <a:p>
            <a:pPr marL="444500" indent="-44450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5.What are the_________(different)</a:t>
            </a:r>
          </a:p>
          <a:p>
            <a:pPr marL="444500" indent="-44450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between your mother’s and your father’s</a:t>
            </a:r>
          </a:p>
          <a:p>
            <a:pPr marL="444500" indent="-44450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habits?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00100" y="1142984"/>
            <a:ext cx="1502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drinks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857356" y="1785926"/>
            <a:ext cx="1239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eat</a:t>
            </a:r>
            <a:endParaRPr lang="en-US" altLang="zh-CN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714612" y="2428868"/>
            <a:ext cx="1811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to take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868" y="3000372"/>
            <a:ext cx="18469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to play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86050" y="4357694"/>
            <a:ext cx="2428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differences 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 rot="21362289">
            <a:off x="1443669" y="-91606"/>
            <a:ext cx="3571900" cy="5560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Exercise</a:t>
            </a: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pic>
        <p:nvPicPr>
          <p:cNvPr id="12" name="图片 11" descr="406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3143240" y="2071678"/>
            <a:ext cx="6000760" cy="1643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Vijaya" pitchFamily="34" charset="0"/>
              </a:rPr>
              <a:t>Exercise</a:t>
            </a:r>
            <a:endParaRPr kumimoji="0" lang="zh-CN" alt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  <p:bldP spid="58374" grpId="0"/>
      <p:bldP spid="8" grpId="0"/>
      <p:bldP spid="9" grpId="0"/>
      <p:bldP spid="1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767144" cy="56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6.Liu Li is older than Liu Ying.(</a:t>
            </a: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同义句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Liu Ying is _____ _____ Liu Li.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7. </a:t>
            </a:r>
            <a:r>
              <a:rPr kumimoji="0" lang="en-US" altLang="zh-CN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Mingming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is heavier than </a:t>
            </a:r>
            <a:r>
              <a:rPr kumimoji="0" lang="en-US" altLang="zh-CN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Tingting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 (</a:t>
            </a: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同义句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</a:t>
            </a:r>
            <a:r>
              <a:rPr kumimoji="0" lang="en-US" altLang="zh-CN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Tingting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is _____ _____ </a:t>
            </a:r>
            <a:r>
              <a:rPr kumimoji="0" lang="en-US" altLang="zh-CN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Mingming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8. This book is the same as that one. (</a:t>
            </a: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同义句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This book isn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’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 _______ ___that one.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9. Jane has longer hair than July.(</a:t>
            </a: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一般疑问句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_____ Jane ____ longer hair than July?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10.He does well in playing tennis. (</a:t>
            </a: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同义句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He __ ____ ___ playing  tennis.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28586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younger than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242886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thinner than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50043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different  from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64344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Does               have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715017"/>
            <a:ext cx="271464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is   good    at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"/>
          <p:cNvSpPr>
            <a:spLocks/>
          </p:cNvSpPr>
          <p:nvPr/>
        </p:nvSpPr>
        <p:spPr bwMode="auto">
          <a:xfrm>
            <a:off x="0" y="5248275"/>
            <a:ext cx="9161463" cy="1609725"/>
          </a:xfrm>
          <a:custGeom>
            <a:avLst/>
            <a:gdLst>
              <a:gd name="T0" fmla="*/ 0 w 9163051"/>
              <a:gd name="T1" fmla="*/ 0 h 1609378"/>
              <a:gd name="T2" fmla="*/ 9163051 w 9163051"/>
              <a:gd name="T3" fmla="*/ 1609378 h 1609378"/>
            </a:gdLst>
            <a:ahLst/>
            <a:cxnLst>
              <a:cxn ang="0">
                <a:pos x="0" y="628650"/>
              </a:cxn>
              <a:cxn ang="0">
                <a:pos x="9163051" y="0"/>
              </a:cxn>
              <a:cxn ang="0">
                <a:pos x="9144001" y="1609378"/>
              </a:cxn>
              <a:cxn ang="0">
                <a:pos x="0" y="1609378"/>
              </a:cxn>
              <a:cxn ang="0">
                <a:pos x="0" y="628650"/>
              </a:cxn>
            </a:cxnLst>
            <a:rect l="T0" t="T1" r="T2" b="T3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3" name="矩形 2"/>
          <p:cNvSpPr>
            <a:spLocks/>
          </p:cNvSpPr>
          <p:nvPr/>
        </p:nvSpPr>
        <p:spPr bwMode="auto">
          <a:xfrm>
            <a:off x="-17463" y="4305300"/>
            <a:ext cx="9159876" cy="1571625"/>
          </a:xfrm>
          <a:custGeom>
            <a:avLst/>
            <a:gdLst>
              <a:gd name="T0" fmla="*/ 0 w 9163051"/>
              <a:gd name="T1" fmla="*/ 0 h 1571972"/>
              <a:gd name="T2" fmla="*/ 9163051 w 9163051"/>
              <a:gd name="T3" fmla="*/ 1571972 h 1571972"/>
            </a:gdLst>
            <a:ahLst/>
            <a:cxnLst>
              <a:cxn ang="0">
                <a:pos x="0" y="1571972"/>
              </a:cxn>
              <a:cxn ang="0">
                <a:pos x="9163051" y="943322"/>
              </a:cxn>
              <a:cxn ang="0">
                <a:pos x="9163051" y="42862"/>
              </a:cxn>
              <a:cxn ang="0">
                <a:pos x="0" y="0"/>
              </a:cxn>
              <a:cxn ang="0">
                <a:pos x="0" y="1571972"/>
              </a:cxn>
            </a:cxnLst>
            <a:rect l="T0" t="T1" r="T2" b="T3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4" name="矩形 2"/>
          <p:cNvSpPr>
            <a:spLocks/>
          </p:cNvSpPr>
          <p:nvPr/>
        </p:nvSpPr>
        <p:spPr bwMode="auto">
          <a:xfrm>
            <a:off x="-17463" y="2665413"/>
            <a:ext cx="9161463" cy="1695450"/>
          </a:xfrm>
          <a:custGeom>
            <a:avLst/>
            <a:gdLst>
              <a:gd name="T0" fmla="*/ 0 w 9164854"/>
              <a:gd name="T1" fmla="*/ 0 h 1695783"/>
              <a:gd name="T2" fmla="*/ 9164854 w 9164854"/>
              <a:gd name="T3" fmla="*/ 1695783 h 1695783"/>
            </a:gdLst>
            <a:ahLst/>
            <a:cxnLst>
              <a:cxn ang="0">
                <a:pos x="0" y="483507"/>
              </a:cxn>
              <a:cxn ang="0">
                <a:pos x="9148537" y="0"/>
              </a:cxn>
              <a:cxn ang="0">
                <a:pos x="9164638" y="11446"/>
              </a:cxn>
              <a:cxn ang="0">
                <a:pos x="9158289" y="1695783"/>
              </a:cxn>
              <a:cxn ang="0">
                <a:pos x="0" y="1640221"/>
              </a:cxn>
              <a:cxn ang="0">
                <a:pos x="0" y="483507"/>
              </a:cxn>
            </a:cxnLst>
            <a:rect l="T0" t="T1" r="T2" b="T3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5" name="矩形 2"/>
          <p:cNvSpPr>
            <a:spLocks/>
          </p:cNvSpPr>
          <p:nvPr/>
        </p:nvSpPr>
        <p:spPr bwMode="auto">
          <a:xfrm>
            <a:off x="-17463" y="1701800"/>
            <a:ext cx="9166226" cy="1446213"/>
          </a:xfrm>
          <a:custGeom>
            <a:avLst/>
            <a:gdLst>
              <a:gd name="T0" fmla="*/ 0 w 9169401"/>
              <a:gd name="T1" fmla="*/ 0 h 1446786"/>
              <a:gd name="T2" fmla="*/ 9169401 w 9169401"/>
              <a:gd name="T3" fmla="*/ 1446786 h 1446786"/>
            </a:gdLst>
            <a:ahLst/>
            <a:cxnLst>
              <a:cxn ang="0">
                <a:pos x="0" y="1446786"/>
              </a:cxn>
              <a:cxn ang="0">
                <a:pos x="9162824" y="968042"/>
              </a:cxn>
              <a:cxn ang="0">
                <a:pos x="9169401" y="0"/>
              </a:cxn>
              <a:cxn ang="0">
                <a:pos x="12700" y="317500"/>
              </a:cxn>
              <a:cxn ang="0">
                <a:pos x="0" y="1446786"/>
              </a:cxn>
            </a:cxnLst>
            <a:rect l="T0" t="T1" r="T2" b="T3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6" name="矩形 2"/>
          <p:cNvSpPr>
            <a:spLocks/>
          </p:cNvSpPr>
          <p:nvPr/>
        </p:nvSpPr>
        <p:spPr bwMode="auto">
          <a:xfrm>
            <a:off x="-4763" y="227013"/>
            <a:ext cx="9153526" cy="1792287"/>
          </a:xfrm>
          <a:custGeom>
            <a:avLst/>
            <a:gdLst>
              <a:gd name="T0" fmla="*/ 0 w 9156701"/>
              <a:gd name="T1" fmla="*/ 0 h 1792621"/>
              <a:gd name="T2" fmla="*/ 9156701 w 9156701"/>
              <a:gd name="T3" fmla="*/ 1792621 h 1792621"/>
            </a:gdLst>
            <a:ahLst/>
            <a:cxnLst>
              <a:cxn ang="0">
                <a:pos x="7937" y="1024844"/>
              </a:cxn>
              <a:cxn ang="0">
                <a:pos x="9150124" y="0"/>
              </a:cxn>
              <a:cxn ang="0">
                <a:pos x="9156701" y="1475121"/>
              </a:cxn>
              <a:cxn ang="0">
                <a:pos x="0" y="1792621"/>
              </a:cxn>
              <a:cxn ang="0">
                <a:pos x="7937" y="1024844"/>
              </a:cxn>
            </a:cxnLst>
            <a:rect l="T0" t="T1" r="T2" b="T3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7" name="矩形 2"/>
          <p:cNvSpPr>
            <a:spLocks/>
          </p:cNvSpPr>
          <p:nvPr/>
        </p:nvSpPr>
        <p:spPr bwMode="auto">
          <a:xfrm>
            <a:off x="0" y="-22225"/>
            <a:ext cx="9151938" cy="1287463"/>
          </a:xfrm>
          <a:custGeom>
            <a:avLst/>
            <a:gdLst>
              <a:gd name="T0" fmla="*/ 0 w 9155305"/>
              <a:gd name="T1" fmla="*/ 0 h 1291210"/>
              <a:gd name="T2" fmla="*/ 9155305 w 9155305"/>
              <a:gd name="T3" fmla="*/ 1291210 h 1291210"/>
            </a:gdLst>
            <a:ahLst/>
            <a:cxnLst>
              <a:cxn ang="0">
                <a:pos x="192" y="1291210"/>
              </a:cxn>
              <a:cxn ang="0">
                <a:pos x="9147141" y="252079"/>
              </a:cxn>
              <a:cxn ang="0">
                <a:pos x="9155305" y="0"/>
              </a:cxn>
              <a:cxn ang="0">
                <a:pos x="1779" y="25400"/>
              </a:cxn>
              <a:cxn ang="0">
                <a:pos x="192" y="1291210"/>
              </a:cxn>
            </a:cxnLst>
            <a:rect l="T0" t="T1" r="T2" b="T3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0248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797425"/>
            <a:ext cx="904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/>
          </a:p>
        </p:txBody>
      </p:sp>
      <p:pic>
        <p:nvPicPr>
          <p:cNvPr id="10250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73238"/>
            <a:ext cx="434498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5238" y="2803525"/>
            <a:ext cx="155416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57224" y="1142984"/>
            <a:ext cx="70723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i="1" dirty="0" smtClean="0">
                <a:solidFill>
                  <a:srgbClr val="0000FF"/>
                </a:solidFill>
                <a:latin typeface="Georgia" pitchFamily="18" charset="0"/>
                <a:cs typeface="JasmineUPC" pitchFamily="18" charset="-34"/>
              </a:rPr>
              <a:t>See you !</a:t>
            </a:r>
            <a:endParaRPr lang="zh-CN" altLang="en-US" sz="11500" b="1" i="1" dirty="0">
              <a:solidFill>
                <a:srgbClr val="0000FF"/>
              </a:solidFill>
              <a:latin typeface="Georgia" pitchFamily="18" charset="0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1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3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800" b="1" i="1" dirty="0" smtClean="0">
                <a:latin typeface="Georgia" pitchFamily="18" charset="0"/>
              </a:rPr>
              <a:t>6.My </a:t>
            </a:r>
            <a:r>
              <a:rPr lang="en-US" altLang="zh-CN" sz="2800" b="1" i="1" dirty="0">
                <a:latin typeface="Georgia" pitchFamily="18" charset="0"/>
              </a:rPr>
              <a:t>mother goes </a:t>
            </a:r>
            <a:r>
              <a:rPr lang="en-US" altLang="zh-CN" sz="2800" b="1" i="1" dirty="0" smtClean="0">
                <a:latin typeface="Georgia" pitchFamily="18" charset="0"/>
              </a:rPr>
              <a:t>to Beijing_____(</a:t>
            </a:r>
            <a:r>
              <a:rPr lang="en-US" altLang="zh-CN" sz="2800" b="1" i="1" dirty="0">
                <a:latin typeface="Georgia" pitchFamily="18" charset="0"/>
              </a:rPr>
              <a:t>two) a year.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b="1" i="1" dirty="0" smtClean="0">
                <a:latin typeface="Georgia" pitchFamily="18" charset="0"/>
              </a:rPr>
              <a:t>7.How many_____ </a:t>
            </a:r>
            <a:r>
              <a:rPr lang="en-US" altLang="zh-CN" sz="2800" b="1" i="1" dirty="0">
                <a:latin typeface="Georgia" pitchFamily="18" charset="0"/>
              </a:rPr>
              <a:t>( hour ) do you read English every day.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b="1" i="1" dirty="0" smtClean="0">
                <a:latin typeface="Georgia" pitchFamily="18" charset="0"/>
              </a:rPr>
              <a:t>8.Tom usually_____( </a:t>
            </a:r>
            <a:r>
              <a:rPr lang="en-US" altLang="zh-CN" sz="2800" b="1" i="1" dirty="0">
                <a:latin typeface="Georgia" pitchFamily="18" charset="0"/>
              </a:rPr>
              <a:t>start ) the day with breakfast. 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b="1" i="1" dirty="0" smtClean="0">
                <a:latin typeface="Georgia" pitchFamily="18" charset="0"/>
              </a:rPr>
              <a:t>9.Li </a:t>
            </a:r>
            <a:r>
              <a:rPr lang="en-US" altLang="zh-CN" sz="2800" b="1" i="1" dirty="0">
                <a:latin typeface="Georgia" pitchFamily="18" charset="0"/>
              </a:rPr>
              <a:t>Lei </a:t>
            </a:r>
            <a:r>
              <a:rPr lang="en-US" altLang="zh-CN" sz="2800" b="1" i="1" dirty="0" smtClean="0">
                <a:latin typeface="Georgia" pitchFamily="18" charset="0"/>
              </a:rPr>
              <a:t>often_____(</a:t>
            </a:r>
            <a:r>
              <a:rPr lang="en-US" altLang="zh-CN" sz="2800" b="1" i="1" dirty="0">
                <a:latin typeface="Georgia" pitchFamily="18" charset="0"/>
              </a:rPr>
              <a:t>help) me with my Chinese.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b="1" i="1" dirty="0" smtClean="0">
                <a:latin typeface="Georgia" pitchFamily="18" charset="0"/>
              </a:rPr>
              <a:t>10.He is afraid _____(go) out at night?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286380" y="1000108"/>
            <a:ext cx="1284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twice </a:t>
            </a:r>
            <a:endParaRPr lang="en-US" altLang="zh-CN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00298" y="1714488"/>
            <a:ext cx="1277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hours</a:t>
            </a:r>
            <a:endParaRPr lang="en-US" altLang="zh-CN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4612" y="3071810"/>
            <a:ext cx="1491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starts </a:t>
            </a:r>
            <a:endParaRPr lang="en-US" altLang="zh-CN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71736" y="4429132"/>
            <a:ext cx="1370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helps </a:t>
            </a:r>
            <a:endParaRPr lang="en-US" altLang="zh-CN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28926" y="5143512"/>
            <a:ext cx="120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go </a:t>
            </a:r>
            <a:endParaRPr lang="en-US" altLang="zh-CN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" name="图片 1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5072098" cy="785794"/>
          </a:xfrm>
          <a:prstGeom prst="rect">
            <a:avLst/>
          </a:prstGeom>
        </p:spPr>
      </p:pic>
      <p:sp>
        <p:nvSpPr>
          <p:cNvPr id="13" name="标题 1"/>
          <p:cNvSpPr txBox="1">
            <a:spLocks/>
          </p:cNvSpPr>
          <p:nvPr/>
        </p:nvSpPr>
        <p:spPr>
          <a:xfrm rot="21362289">
            <a:off x="1443669" y="-91606"/>
            <a:ext cx="3571900" cy="5560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Exercise</a:t>
            </a: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000108"/>
            <a:ext cx="10001320" cy="54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1. I usually </a:t>
            </a:r>
            <a:r>
              <a:rPr lang="en-US" altLang="zh-CN" sz="2800" b="1" i="1" u="sng" dirty="0" smtClean="0">
                <a:latin typeface="Georgia" pitchFamily="18" charset="0"/>
              </a:rPr>
              <a:t>play soccer </a:t>
            </a:r>
            <a:r>
              <a:rPr lang="en-US" altLang="zh-CN" sz="2800" b="1" i="1" dirty="0" smtClean="0">
                <a:latin typeface="Georgia" pitchFamily="18" charset="0"/>
              </a:rPr>
              <a:t>on weekends</a:t>
            </a:r>
            <a:r>
              <a:rPr lang="en-US" altLang="zh-CN" sz="2400" b="1" i="1" dirty="0" smtClean="0">
                <a:latin typeface="Georgia" pitchFamily="18" charset="0"/>
              </a:rPr>
              <a:t>.(</a:t>
            </a:r>
            <a:r>
              <a:rPr lang="zh-CN" altLang="en-US" sz="2400" b="1" i="1" dirty="0" smtClean="0">
                <a:latin typeface="Georgia" pitchFamily="18" charset="0"/>
              </a:rPr>
              <a:t>划线提问</a:t>
            </a:r>
            <a:r>
              <a:rPr lang="en-US" altLang="zh-CN" sz="2400" b="1" i="1" dirty="0" smtClean="0">
                <a:latin typeface="Georgia" pitchFamily="18" charset="0"/>
              </a:rPr>
              <a:t>)</a:t>
            </a:r>
            <a:endParaRPr lang="en-US" altLang="zh-CN" sz="2800" b="1" i="1" dirty="0" smtClean="0">
              <a:latin typeface="Georgia" pitchFamily="18" charset="0"/>
            </a:endParaRP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____ ___ you usually ___ on weekends?</a:t>
            </a: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2. He watches TV </a:t>
            </a:r>
            <a:r>
              <a:rPr lang="en-US" altLang="zh-CN" sz="2800" b="1" i="1" u="sng" dirty="0" smtClean="0">
                <a:latin typeface="Georgia" pitchFamily="18" charset="0"/>
              </a:rPr>
              <a:t>twice  a week</a:t>
            </a:r>
            <a:r>
              <a:rPr lang="en-US" altLang="zh-CN" sz="2800" b="1" i="1" dirty="0" smtClean="0">
                <a:latin typeface="Georgia" pitchFamily="18" charset="0"/>
              </a:rPr>
              <a:t>. (</a:t>
            </a:r>
            <a:r>
              <a:rPr lang="zh-CN" altLang="en-US" sz="2800" b="1" i="1" dirty="0" smtClean="0">
                <a:latin typeface="Georgia" pitchFamily="18" charset="0"/>
              </a:rPr>
              <a:t>划线提问</a:t>
            </a:r>
            <a:r>
              <a:rPr lang="en-US" altLang="zh-CN" sz="2800" b="1" i="1" dirty="0" smtClean="0">
                <a:latin typeface="Georgia" pitchFamily="18" charset="0"/>
              </a:rPr>
              <a:t>)</a:t>
            </a: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_____ _____ ___he watch TV?</a:t>
            </a: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3. Jim does his homework at 8 every day</a:t>
            </a:r>
            <a:r>
              <a:rPr lang="en-US" altLang="zh-CN" sz="2400" b="1" i="1" dirty="0" smtClean="0">
                <a:latin typeface="Georgia" pitchFamily="18" charset="0"/>
              </a:rPr>
              <a:t>.(</a:t>
            </a:r>
            <a:r>
              <a:rPr lang="zh-CN" altLang="en-US" sz="2400" b="1" i="1" dirty="0" smtClean="0">
                <a:latin typeface="Georgia" pitchFamily="18" charset="0"/>
              </a:rPr>
              <a:t>否定句</a:t>
            </a:r>
            <a:r>
              <a:rPr lang="en-US" altLang="zh-CN" sz="2400" b="1" i="1" dirty="0" smtClean="0">
                <a:latin typeface="Georgia" pitchFamily="18" charset="0"/>
              </a:rPr>
              <a:t>)</a:t>
            </a:r>
            <a:endParaRPr lang="en-US" altLang="zh-CN" sz="2800" b="1" i="1" dirty="0" smtClean="0">
              <a:latin typeface="Georgia" pitchFamily="18" charset="0"/>
            </a:endParaRP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Jim  ____ ____ his homework every day.</a:t>
            </a: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4. My favorite food is </a:t>
            </a:r>
            <a:r>
              <a:rPr lang="en-US" altLang="zh-CN" sz="2800" b="1" i="1" u="sng" dirty="0" smtClean="0">
                <a:latin typeface="Georgia" pitchFamily="18" charset="0"/>
              </a:rPr>
              <a:t>bread</a:t>
            </a:r>
            <a:r>
              <a:rPr lang="en-US" altLang="zh-CN" sz="2800" b="1" i="1" dirty="0" smtClean="0">
                <a:latin typeface="Georgia" pitchFamily="18" charset="0"/>
              </a:rPr>
              <a:t>. </a:t>
            </a:r>
            <a:r>
              <a:rPr lang="en-US" altLang="zh-CN" sz="2400" b="1" i="1" dirty="0" smtClean="0">
                <a:latin typeface="Georgia" pitchFamily="18" charset="0"/>
              </a:rPr>
              <a:t>(</a:t>
            </a:r>
            <a:r>
              <a:rPr lang="zh-CN" altLang="en-US" sz="2400" b="1" i="1" dirty="0" smtClean="0">
                <a:latin typeface="Georgia" pitchFamily="18" charset="0"/>
              </a:rPr>
              <a:t>划线提问</a:t>
            </a:r>
            <a:r>
              <a:rPr lang="en-US" altLang="zh-CN" sz="2400" b="1" i="1" dirty="0" smtClean="0">
                <a:latin typeface="Georgia" pitchFamily="18" charset="0"/>
              </a:rPr>
              <a:t>)</a:t>
            </a:r>
            <a:endParaRPr lang="en-US" altLang="zh-CN" sz="2800" b="1" i="1" dirty="0" smtClean="0">
              <a:latin typeface="Georgia" pitchFamily="18" charset="0"/>
            </a:endParaRP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______ ____ favorite food?</a:t>
            </a: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5. She practices piano </a:t>
            </a:r>
            <a:r>
              <a:rPr lang="en-US" altLang="zh-CN" sz="2800" b="1" i="1" u="sng" dirty="0" smtClean="0">
                <a:latin typeface="Georgia" pitchFamily="18" charset="0"/>
              </a:rPr>
              <a:t>two</a:t>
            </a:r>
            <a:r>
              <a:rPr lang="en-US" altLang="zh-CN" sz="2800" b="1" i="1" dirty="0" smtClean="0">
                <a:latin typeface="Georgia" pitchFamily="18" charset="0"/>
              </a:rPr>
              <a:t> hours every day</a:t>
            </a:r>
            <a:r>
              <a:rPr lang="en-US" altLang="zh-CN" sz="2400" b="1" i="1" dirty="0" smtClean="0">
                <a:latin typeface="Georgia" pitchFamily="18" charset="0"/>
              </a:rPr>
              <a:t>.(</a:t>
            </a:r>
            <a:r>
              <a:rPr lang="zh-CN" altLang="en-US" sz="2400" b="1" i="1" dirty="0" smtClean="0">
                <a:latin typeface="Georgia" pitchFamily="18" charset="0"/>
              </a:rPr>
              <a:t>划线</a:t>
            </a:r>
            <a:r>
              <a:rPr lang="en-US" altLang="zh-CN" sz="2400" b="1" i="1" dirty="0" smtClean="0">
                <a:latin typeface="Georgia" pitchFamily="18" charset="0"/>
              </a:rPr>
              <a:t>)</a:t>
            </a:r>
            <a:endParaRPr lang="en-US" altLang="zh-CN" sz="2800" b="1" i="1" dirty="0" smtClean="0">
              <a:latin typeface="Georgia" pitchFamily="18" charset="0"/>
            </a:endParaRP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_____ _____ ____  does she practice piano </a:t>
            </a:r>
          </a:p>
          <a:p>
            <a:pPr marL="457200" indent="-457200">
              <a:lnSpc>
                <a:spcPts val="38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every day?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1428736"/>
            <a:ext cx="5072098" cy="54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What   do                           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428868"/>
            <a:ext cx="3786214" cy="54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How   often   does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3429000"/>
            <a:ext cx="2500330" cy="54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doesn’t  do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4357694"/>
            <a:ext cx="2786082" cy="54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What’s   your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5357826"/>
            <a:ext cx="364330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How  many  hours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1" name="图片 10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5072098" cy="785794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 rot="21362289">
            <a:off x="1443669" y="-91606"/>
            <a:ext cx="3571900" cy="5560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Exercise</a:t>
            </a: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28670"/>
            <a:ext cx="9644098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1.I </a:t>
            </a:r>
            <a:r>
              <a:rPr lang="en-US" altLang="zh-CN" sz="3200" i="1" u="sng" dirty="0" smtClean="0">
                <a:latin typeface="Georgia" pitchFamily="18" charset="0"/>
              </a:rPr>
              <a:t>never</a:t>
            </a:r>
            <a:r>
              <a:rPr lang="en-US" altLang="zh-CN" sz="3200" i="1" dirty="0" smtClean="0">
                <a:latin typeface="Georgia" pitchFamily="18" charset="0"/>
              </a:rPr>
              <a:t> do my housework.(</a:t>
            </a:r>
            <a:r>
              <a:rPr lang="zh-CN" altLang="en-US" sz="3200" i="1" dirty="0" smtClean="0">
                <a:latin typeface="Georgia" pitchFamily="18" charset="0"/>
              </a:rPr>
              <a:t>划线提问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2. Peter does his homework every day.(</a:t>
            </a:r>
            <a:r>
              <a:rPr lang="zh-CN" altLang="en-US" sz="3200" i="1" dirty="0" smtClean="0">
                <a:latin typeface="Georgia" pitchFamily="18" charset="0"/>
              </a:rPr>
              <a:t>一般疑问</a:t>
            </a:r>
            <a:r>
              <a:rPr lang="en-US" altLang="zh-CN" sz="3200" i="1" dirty="0" smtClean="0">
                <a:latin typeface="Georgia" pitchFamily="18" charset="0"/>
              </a:rPr>
              <a:t>) </a:t>
            </a: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3.My aunt shops </a:t>
            </a:r>
            <a:r>
              <a:rPr lang="en-US" altLang="zh-CN" sz="3200" i="1" u="sng" dirty="0" smtClean="0">
                <a:latin typeface="Georgia" pitchFamily="18" charset="0"/>
              </a:rPr>
              <a:t>three times a week.</a:t>
            </a:r>
            <a:r>
              <a:rPr lang="en-US" altLang="zh-CN" sz="3200" i="1" dirty="0" smtClean="0">
                <a:latin typeface="Georgia" pitchFamily="18" charset="0"/>
              </a:rPr>
              <a:t> (</a:t>
            </a:r>
            <a:r>
              <a:rPr lang="zh-CN" altLang="en-US" sz="3200" i="1" dirty="0" smtClean="0">
                <a:latin typeface="Georgia" pitchFamily="18" charset="0"/>
              </a:rPr>
              <a:t>划线提问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endParaRPr lang="en-US" altLang="zh-CN" sz="3200" i="1" u="sng" dirty="0" smtClean="0">
              <a:latin typeface="Georgia" pitchFamily="18" charset="0"/>
            </a:endParaRPr>
          </a:p>
          <a:p>
            <a:endParaRPr lang="en-US" altLang="zh-CN" sz="3200" i="1" u="sng" dirty="0" smtClean="0">
              <a:latin typeface="Georgia" pitchFamily="18" charset="0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4.He usually </a:t>
            </a:r>
            <a:r>
              <a:rPr lang="en-US" altLang="zh-CN" sz="3200" i="1" u="sng" dirty="0" smtClean="0">
                <a:latin typeface="Georgia" pitchFamily="18" charset="0"/>
              </a:rPr>
              <a:t>swims </a:t>
            </a:r>
            <a:r>
              <a:rPr lang="en-US" altLang="zh-CN" sz="3200" i="1" dirty="0" smtClean="0">
                <a:latin typeface="Georgia" pitchFamily="18" charset="0"/>
              </a:rPr>
              <a:t>on weekends. (</a:t>
            </a:r>
            <a:r>
              <a:rPr lang="zh-CN" altLang="en-US" sz="3200" i="1" dirty="0" smtClean="0">
                <a:latin typeface="Georgia" pitchFamily="18" charset="0"/>
              </a:rPr>
              <a:t>划线提问</a:t>
            </a:r>
            <a:r>
              <a:rPr lang="en-US" altLang="zh-CN" sz="3200" i="1" dirty="0" smtClean="0">
                <a:latin typeface="Georgia" pitchFamily="18" charset="0"/>
              </a:rPr>
              <a:t>) </a:t>
            </a:r>
          </a:p>
          <a:p>
            <a:endParaRPr lang="en-US" altLang="zh-CN" sz="3200" i="1" dirty="0" smtClean="0">
              <a:latin typeface="Georgia" pitchFamily="18" charset="0"/>
            </a:endParaRPr>
          </a:p>
          <a:p>
            <a:endParaRPr lang="en-US" altLang="zh-CN" sz="3600" i="1" dirty="0" smtClean="0">
              <a:latin typeface="Georgia" pitchFamily="18" charset="0"/>
            </a:endParaRPr>
          </a:p>
          <a:p>
            <a:endParaRPr lang="en-US" altLang="zh-CN" sz="3600" i="1" dirty="0" smtClean="0">
              <a:latin typeface="Georgia" pitchFamily="18" charset="0"/>
            </a:endParaRPr>
          </a:p>
          <a:p>
            <a:endParaRPr lang="en-US" altLang="zh-CN" sz="3600" i="1" dirty="0" smtClean="0">
              <a:latin typeface="Georgia" pitchFamily="18" charset="0"/>
            </a:endParaRPr>
          </a:p>
          <a:p>
            <a:endParaRPr lang="en-US" altLang="zh-CN" sz="4000" i="1" dirty="0" smtClean="0">
              <a:latin typeface="Georgia" pitchFamily="18" charset="0"/>
            </a:endParaRPr>
          </a:p>
          <a:p>
            <a:endParaRPr lang="en-US" altLang="zh-CN" sz="4000" i="1" dirty="0" smtClean="0">
              <a:latin typeface="Georgia" pitchFamily="18" charset="0"/>
            </a:endParaRPr>
          </a:p>
          <a:p>
            <a:endParaRPr lang="en-US" altLang="zh-CN" sz="4000" i="1" dirty="0" smtClean="0">
              <a:latin typeface="Georgia" pitchFamily="18" charset="0"/>
            </a:endParaRPr>
          </a:p>
          <a:p>
            <a:endParaRPr lang="en-US" altLang="zh-CN" sz="4000" i="1" dirty="0" smtClean="0">
              <a:latin typeface="Georgia" pitchFamily="18" charset="0"/>
            </a:endParaRPr>
          </a:p>
          <a:p>
            <a:endParaRPr lang="en-US" altLang="zh-CN" sz="4000" i="1" dirty="0" smtClean="0">
              <a:latin typeface="Georgia" pitchFamily="18" charset="0"/>
            </a:endParaRPr>
          </a:p>
          <a:p>
            <a:endParaRPr lang="zh-CN" altLang="en-US" sz="4000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43050"/>
            <a:ext cx="81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often do you do your housework?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71810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Does Peter do his homework every day?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81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often does your aunt shop?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929330"/>
            <a:ext cx="819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does he usually do on weekends?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图片 8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5072098" cy="785794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>
          <a:xfrm rot="21362289">
            <a:off x="1443669" y="-91606"/>
            <a:ext cx="3571900" cy="5560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Exercise</a:t>
            </a: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210292059558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688" y="2928934"/>
            <a:ext cx="8858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                                Unit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3600" b="1" i="1" dirty="0" smtClean="0">
                <a:latin typeface="Georgia" pitchFamily="18" charset="0"/>
                <a:ea typeface="黑体" pitchFamily="49" charset="-122"/>
              </a:rPr>
              <a:t>I’m more outgoing than my sister.</a:t>
            </a:r>
            <a:endParaRPr lang="en-US" altLang="zh-CN" sz="2800" b="1" i="1" dirty="0" smtClean="0">
              <a:latin typeface="Georgia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                            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Grammar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5072098" cy="857232"/>
          </a:xfrm>
          <a:prstGeom prst="rect">
            <a:avLst/>
          </a:prstGeom>
        </p:spPr>
      </p:pic>
      <p:pic>
        <p:nvPicPr>
          <p:cNvPr id="1027" name="Picture 3" descr="C:\Users\dell\Pictures\动态图片\xpic2195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4071966" cy="4230694"/>
          </a:xfrm>
          <a:prstGeom prst="rect">
            <a:avLst/>
          </a:prstGeom>
          <a:noFill/>
        </p:spPr>
      </p:pic>
      <p:pic>
        <p:nvPicPr>
          <p:cNvPr id="1026" name="Picture 2" descr="C:\Users\dell\Pictures\动态图片\get (5).jpg"/>
          <p:cNvPicPr>
            <a:picLocks noChangeAspect="1" noChangeArrowheads="1"/>
          </p:cNvPicPr>
          <p:nvPr/>
        </p:nvPicPr>
        <p:blipFill>
          <a:blip r:embed="rId5"/>
          <a:srcRect l="11765" t="9159"/>
          <a:stretch>
            <a:fillRect/>
          </a:stretch>
        </p:blipFill>
        <p:spPr bwMode="auto">
          <a:xfrm>
            <a:off x="5572132" y="1857364"/>
            <a:ext cx="2500298" cy="4286280"/>
          </a:xfrm>
          <a:prstGeom prst="rect">
            <a:avLst/>
          </a:prstGeom>
          <a:noFill/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071802" cy="1214446"/>
          </a:xfrm>
          <a:prstGeom prst="cloudCallout">
            <a:avLst>
              <a:gd name="adj1" fmla="val 9841"/>
              <a:gd name="adj2" fmla="val 94123"/>
            </a:avLst>
          </a:prstGeom>
          <a:solidFill>
            <a:schemeClr val="bg1"/>
          </a:solidFill>
          <a:ln w="28575">
            <a:solidFill>
              <a:srgbClr val="FF66CC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CN" sz="3600" b="1" i="1" dirty="0" smtClean="0">
                <a:latin typeface="Georgia" pitchFamily="18" charset="0"/>
                <a:cs typeface="Times New Roman" pitchFamily="18" charset="0"/>
              </a:rPr>
              <a:t>My hair is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long.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2571736" y="214290"/>
            <a:ext cx="6786610" cy="1500198"/>
          </a:xfrm>
          <a:prstGeom prst="cloudCallout">
            <a:avLst>
              <a:gd name="adj1" fmla="val 2785"/>
              <a:gd name="adj2" fmla="val 110603"/>
            </a:avLst>
          </a:prstGeom>
          <a:solidFill>
            <a:schemeClr val="bg1"/>
          </a:solidFill>
          <a:ln w="28575">
            <a:solidFill>
              <a:srgbClr val="FF66C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My hair is</a:t>
            </a:r>
            <a:r>
              <a:rPr kumimoji="0" lang="en-US" altLang="zh-CN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longer </a:t>
            </a: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than</a:t>
            </a: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yours.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428596" y="5214950"/>
            <a:ext cx="3214678" cy="1357314"/>
          </a:xfrm>
          <a:prstGeom prst="cloudCallout">
            <a:avLst>
              <a:gd name="adj1" fmla="val -4254"/>
              <a:gd name="adj2" fmla="val -6416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I’m </a:t>
            </a:r>
            <a:r>
              <a:rPr kumimoji="0" lang="en-US" altLang="zh-CN" sz="36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tall</a:t>
            </a:r>
            <a:r>
              <a:rPr kumimoji="0" lang="en-US" altLang="zh-CN" sz="3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.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714612" y="4000504"/>
            <a:ext cx="5715040" cy="1785950"/>
          </a:xfrm>
          <a:prstGeom prst="cloudCallout">
            <a:avLst>
              <a:gd name="adj1" fmla="val 13540"/>
              <a:gd name="adj2" fmla="val -7364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I’m </a:t>
            </a:r>
            <a:r>
              <a:rPr kumimoji="0" lang="en-US" altLang="zh-CN" sz="3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taller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than</a:t>
            </a:r>
            <a:r>
              <a:rPr kumimoji="0" lang="en-US" altLang="zh-CN" sz="39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you</a:t>
            </a:r>
            <a:r>
              <a:rPr kumimoji="0" lang="en-US" altLang="zh-CN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.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 rot="21362289">
            <a:off x="1091720" y="-20350"/>
            <a:ext cx="3571900" cy="7077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Lead in </a:t>
            </a:r>
            <a:endParaRPr lang="zh-CN" altLang="en-US" sz="3600" b="1" i="1" dirty="0" smtClean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).jpg"/>
          <p:cNvPicPr>
            <a:picLocks noChangeAspect="1"/>
          </p:cNvPicPr>
          <p:nvPr/>
        </p:nvPicPr>
        <p:blipFill>
          <a:blip r:embed="rId2"/>
          <a:srcRect l="6309" r="-2524" b="834"/>
          <a:stretch>
            <a:fillRect/>
          </a:stretch>
        </p:blipFill>
        <p:spPr>
          <a:xfrm>
            <a:off x="1" y="0"/>
            <a:ext cx="4000496" cy="67612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516890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CN" altLang="en-US" b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形容词副词比较级构成：</a:t>
            </a:r>
            <a:endParaRPr lang="en-US" altLang="zh-CN" b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1. I</a:t>
            </a:r>
            <a:r>
              <a:rPr lang="zh-CN" altLang="en-US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am </a:t>
            </a:r>
            <a:r>
              <a:rPr lang="en-US" altLang="zh-CN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tall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er</a:t>
            </a:r>
            <a:r>
              <a:rPr lang="en-US" altLang="zh-CN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than</a:t>
            </a:r>
            <a:r>
              <a:rPr lang="en-US" altLang="zh-CN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my sister.</a:t>
            </a:r>
            <a:endParaRPr lang="zh-CN" altLang="en-US" i="1" dirty="0" smtClean="0">
              <a:latin typeface="Georgia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2.The flower is  </a:t>
            </a:r>
            <a:r>
              <a:rPr lang="en-US" altLang="zh-CN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nice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r</a:t>
            </a:r>
            <a:r>
              <a:rPr lang="zh-CN" altLang="en-US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than    that.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3.This question is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eas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ier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than that one.</a:t>
            </a:r>
            <a:endParaRPr lang="zh-CN" altLang="en-US" i="1" dirty="0" smtClean="0">
              <a:latin typeface="Georgia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4.Today is  </a:t>
            </a:r>
            <a:r>
              <a:rPr lang="en-US" altLang="zh-CN" b="1" i="1" dirty="0" smtClean="0">
                <a:solidFill>
                  <a:srgbClr val="00206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hot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ter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than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yesterday.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5.He is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more careful</a:t>
            </a:r>
            <a:r>
              <a:rPr lang="zh-CN" altLang="en-US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than me.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6.Mrs. Wang is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more friendly/friendlier</a:t>
            </a:r>
          </a:p>
          <a:p>
            <a:pPr>
              <a:buNone/>
            </a:pP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than Mr. Wang.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7.They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 go shopping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more often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than before.</a:t>
            </a:r>
            <a:endParaRPr lang="zh-CN" altLang="en-US" i="1" dirty="0" smtClean="0">
              <a:latin typeface="Georgia" pitchFamily="18" charset="0"/>
            </a:endParaRPr>
          </a:p>
          <a:p>
            <a:pPr>
              <a:buNone/>
            </a:pPr>
            <a:endParaRPr lang="zh-CN" altLang="en-US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 rot="21378355">
            <a:off x="1300209" y="64972"/>
            <a:ext cx="236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Grammar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右箭头 14">
            <a:hlinkClick r:id="rId3" action="ppaction://hlinksldjump"/>
          </p:cNvPr>
          <p:cNvSpPr/>
          <p:nvPr/>
        </p:nvSpPr>
        <p:spPr>
          <a:xfrm>
            <a:off x="7643834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785794"/>
            <a:ext cx="7286676" cy="516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b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形容词副词比较级构成：</a:t>
            </a:r>
            <a:endParaRPr lang="en-US" altLang="zh-CN" b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1.</a:t>
            </a:r>
            <a:r>
              <a:rPr lang="zh-CN" altLang="en-US" b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一般单词加 </a:t>
            </a:r>
            <a:r>
              <a:rPr lang="en-US" altLang="zh-CN" b="1" i="1" dirty="0" err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er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    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2.</a:t>
            </a:r>
            <a:r>
              <a:rPr lang="zh-CN" altLang="en-US" b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以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e</a:t>
            </a:r>
            <a:r>
              <a:rPr lang="zh-CN" altLang="en-US" b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结尾只加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r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    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3.</a:t>
            </a:r>
            <a:r>
              <a:rPr lang="zh-CN" altLang="en-US" b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辅音加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y, y</a:t>
            </a:r>
            <a:r>
              <a:rPr lang="zh-CN" altLang="en-US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变 </a:t>
            </a:r>
            <a:r>
              <a:rPr lang="en-US" altLang="zh-CN" b="1" i="1" dirty="0" err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ier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4.</a:t>
            </a:r>
            <a:r>
              <a:rPr lang="zh-CN" altLang="en-US" b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元辅重读</a:t>
            </a:r>
            <a:r>
              <a:rPr lang="zh-CN" altLang="en-US" b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双写加 </a:t>
            </a:r>
            <a:r>
              <a:rPr lang="en-US" altLang="zh-CN" b="1" i="1" dirty="0" err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er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5.</a:t>
            </a:r>
            <a:r>
              <a:rPr lang="zh-CN" altLang="en-US" b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多音节词，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more+</a:t>
            </a:r>
            <a:r>
              <a:rPr lang="zh-CN" altLang="en-US" b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形原</a:t>
            </a:r>
            <a:r>
              <a:rPr lang="zh-CN" altLang="en-US" dirty="0" smtClean="0">
                <a:latin typeface="Georgia" pitchFamily="18" charset="0"/>
                <a:cs typeface="Times New Roman" pitchFamily="18" charset="0"/>
              </a:rPr>
              <a:t>。</a:t>
            </a:r>
            <a:endParaRPr lang="zh-CN" altLang="en-US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1934" y="1357298"/>
            <a:ext cx="2568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tall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---taller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1934" y="1928802"/>
            <a:ext cx="2637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nice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---nicer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4810" y="2500306"/>
            <a:ext cx="2948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easy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---easier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43438" y="3143248"/>
            <a:ext cx="269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hot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---hotter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8926" y="4214818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careful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---more careful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910" y="5500702"/>
            <a:ext cx="764386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800" i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大胖子热</a:t>
            </a:r>
            <a:r>
              <a:rPr lang="en-US" altLang="zh-CN" sz="2800" i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,</a:t>
            </a:r>
            <a:r>
              <a:rPr lang="zh-CN" altLang="en-US" sz="2800" i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红瘦子湿和伤心的</a:t>
            </a:r>
            <a:endParaRPr lang="en-US" altLang="zh-CN" sz="2800" i="1" dirty="0" smtClean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big , fat , hot , red , thin , wet , sad</a:t>
            </a:r>
          </a:p>
        </p:txBody>
      </p:sp>
      <p:sp>
        <p:nvSpPr>
          <p:cNvPr id="13" name="矩形 12"/>
          <p:cNvSpPr/>
          <p:nvPr/>
        </p:nvSpPr>
        <p:spPr>
          <a:xfrm>
            <a:off x="214282" y="5429264"/>
            <a:ext cx="864396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6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除了单音节副词</a:t>
            </a:r>
            <a:r>
              <a:rPr lang="en-US" altLang="zh-CN" sz="36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,</a:t>
            </a:r>
            <a:r>
              <a:rPr lang="zh-CN" altLang="en-US" sz="36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和个别双音节副词词尾加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er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,</a:t>
            </a:r>
            <a:r>
              <a:rPr lang="zh-CN" altLang="en-US" sz="3600" b="1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绝大多数副词前加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more.</a:t>
            </a:r>
          </a:p>
        </p:txBody>
      </p:sp>
      <p:sp>
        <p:nvSpPr>
          <p:cNvPr id="14" name="矩形 13"/>
          <p:cNvSpPr/>
          <p:nvPr/>
        </p:nvSpPr>
        <p:spPr>
          <a:xfrm>
            <a:off x="1000100" y="4714884"/>
            <a:ext cx="7595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friendly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---more friendly/friendlier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右箭头 14">
            <a:hlinkClick r:id="rId3" action="ppaction://hlinksldjump"/>
          </p:cNvPr>
          <p:cNvSpPr/>
          <p:nvPr/>
        </p:nvSpPr>
        <p:spPr>
          <a:xfrm>
            <a:off x="7929586" y="2142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图片 15" descr="get (1).jpg"/>
          <p:cNvPicPr>
            <a:picLocks noChangeAspect="1"/>
          </p:cNvPicPr>
          <p:nvPr/>
        </p:nvPicPr>
        <p:blipFill>
          <a:blip r:embed="rId4"/>
          <a:srcRect l="6309" r="-2524" b="834"/>
          <a:stretch>
            <a:fillRect/>
          </a:stretch>
        </p:blipFill>
        <p:spPr>
          <a:xfrm>
            <a:off x="1" y="0"/>
            <a:ext cx="4000496" cy="67612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21378355">
            <a:off x="1300209" y="64972"/>
            <a:ext cx="236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Grammar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0"/>
            <a:ext cx="4000496" cy="67612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500042"/>
            <a:ext cx="3071834" cy="70009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tall 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happily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big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calm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early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clever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fat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nice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heavy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interesting</a:t>
            </a:r>
          </a:p>
          <a:p>
            <a:pPr>
              <a:buNone/>
            </a:pP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500430" y="500042"/>
            <a:ext cx="5286412" cy="700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tall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er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more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 happily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kumimoji="0" lang="en-US" altLang="zh-CN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big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calm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earl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ier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3200" b="1" i="1" dirty="0" smtClean="0">
                <a:latin typeface="Georgia" pitchFamily="18" charset="0"/>
                <a:cs typeface="Times New Roman" pitchFamily="18" charset="0"/>
              </a:rPr>
              <a:t>c</a:t>
            </a:r>
            <a:r>
              <a:rPr kumimoji="0" lang="en-US" altLang="zh-CN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lever</a:t>
            </a:r>
            <a:r>
              <a:rPr kumimoji="0" lang="en-US" altLang="zh-CN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er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  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/more </a:t>
            </a:r>
            <a:r>
              <a:rPr lang="en-US" altLang="zh-CN" sz="3200" b="1" i="1" dirty="0" smtClean="0">
                <a:latin typeface="Georgia" pitchFamily="18" charset="0"/>
                <a:cs typeface="Times New Roman" pitchFamily="18" charset="0"/>
              </a:rPr>
              <a:t>clever</a:t>
            </a:r>
            <a:endParaRPr kumimoji="0" lang="en-US" altLang="zh-CN" sz="3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fat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nice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heav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ier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more 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interesting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-120P215213B56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285984" y="1714488"/>
            <a:ext cx="4993646" cy="12920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Sing</a:t>
            </a:r>
            <a:r>
              <a:rPr kumimoji="0" lang="en-US" altLang="zh-CN" sz="5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a song!</a:t>
            </a:r>
            <a:endParaRPr kumimoji="0" lang="zh-CN" alt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  <p:sp>
        <p:nvSpPr>
          <p:cNvPr id="8" name="右箭头 7">
            <a:hlinkClick r:id="rId3" action="ppaction://hlinkfile"/>
          </p:cNvPr>
          <p:cNvSpPr/>
          <p:nvPr/>
        </p:nvSpPr>
        <p:spPr>
          <a:xfrm>
            <a:off x="5643570" y="5143512"/>
            <a:ext cx="133559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406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3643306" y="1714488"/>
            <a:ext cx="4860983" cy="12263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Warm</a:t>
            </a:r>
            <a:r>
              <a:rPr kumimoji="0" lang="en-US" altLang="zh-CN" sz="6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up</a:t>
            </a:r>
            <a:r>
              <a:rPr kumimoji="0" lang="en-US" altLang="zh-CN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 </a:t>
            </a:r>
            <a:endParaRPr kumimoji="0" lang="zh-CN" alt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785794"/>
            <a:ext cx="3143272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serious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red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easily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late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thin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athletic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often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busy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smart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outgoing</a:t>
            </a:r>
            <a:endParaRPr lang="zh-CN" altLang="en-US" b="1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86182" y="785794"/>
            <a:ext cx="3500462" cy="6429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more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 serious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red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der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more 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easily</a:t>
            </a:r>
            <a:endParaRPr kumimoji="0" lang="en-US" altLang="zh-CN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late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thin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ner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more 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athletic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more </a:t>
            </a:r>
            <a:r>
              <a:rPr lang="en-US" altLang="zh-CN" sz="3200" b="1" i="1" dirty="0" smtClean="0">
                <a:latin typeface="Georgia" pitchFamily="18" charset="0"/>
                <a:cs typeface="Times New Roman" pitchFamily="18" charset="0"/>
              </a:rPr>
              <a:t>often</a:t>
            </a:r>
            <a:endParaRPr kumimoji="0" lang="en-US" altLang="zh-CN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bus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ier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smart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er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more</a:t>
            </a: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 outgoing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图片 5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0"/>
            <a:ext cx="4000496" cy="67612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314" y="2214554"/>
            <a:ext cx="8929686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bad(badly)/ill—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worse</a:t>
            </a: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worst</a:t>
            </a:r>
          </a:p>
          <a:p>
            <a:pPr>
              <a:buNone/>
            </a:pP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many/much—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more</a:t>
            </a: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most</a:t>
            </a:r>
          </a:p>
          <a:p>
            <a:pPr>
              <a:buNone/>
            </a:pP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good/well—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better</a:t>
            </a: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best</a:t>
            </a:r>
          </a:p>
          <a:p>
            <a:pPr>
              <a:buNone/>
            </a:pP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little—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less</a:t>
            </a: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least</a:t>
            </a:r>
          </a:p>
          <a:p>
            <a:pPr>
              <a:buNone/>
            </a:pP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far—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farther</a:t>
            </a: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—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farthest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</a:t>
            </a:r>
            <a:endParaRPr lang="en-US" altLang="zh-CN" sz="2800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                              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furth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er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—furth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est</a:t>
            </a:r>
          </a:p>
          <a:p>
            <a:pPr>
              <a:buNone/>
            </a:pP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old—old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er</a:t>
            </a: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—old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est</a:t>
            </a:r>
            <a:r>
              <a:rPr lang="zh-CN" altLang="en-US" sz="2800" b="1" i="1" dirty="0" smtClean="0">
                <a:latin typeface="Georgia" pitchFamily="18" charset="0"/>
                <a:cs typeface="Times New Roman" pitchFamily="18" charset="0"/>
              </a:rPr>
              <a:t>            </a:t>
            </a:r>
            <a:endParaRPr lang="en-US" altLang="zh-CN" sz="2800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                      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eld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er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--eld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est</a:t>
            </a:r>
          </a:p>
          <a:p>
            <a:pPr>
              <a:buNone/>
            </a:pPr>
            <a:endParaRPr lang="zh-CN" altLang="en-US" sz="3600" b="1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10715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特殊变化</a:t>
            </a:r>
            <a:endParaRPr lang="zh-CN" altLang="en-US" sz="3200" dirty="0"/>
          </a:p>
        </p:txBody>
      </p:sp>
      <p:pic>
        <p:nvPicPr>
          <p:cNvPr id="7" name="图片 6" descr="get (1).jpg"/>
          <p:cNvPicPr>
            <a:picLocks noChangeAspect="1"/>
          </p:cNvPicPr>
          <p:nvPr/>
        </p:nvPicPr>
        <p:blipFill>
          <a:blip r:embed="rId4"/>
          <a:srcRect l="6309" r="-2524" b="834"/>
          <a:stretch>
            <a:fillRect/>
          </a:stretch>
        </p:blipFill>
        <p:spPr>
          <a:xfrm>
            <a:off x="1" y="1"/>
            <a:ext cx="3804039" cy="6429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57422" y="214290"/>
            <a:ext cx="6786578" cy="20621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             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特殊单词特殊记：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合二为一共三对，坏病两多并两好；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一分为二有两个，一是远来，二是老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还有一词含双义，只记少来不记小。</a:t>
            </a:r>
            <a:endParaRPr lang="zh-CN" altLang="en-US" sz="3200" b="1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 rot="21378355">
            <a:off x="1159356" y="-67276"/>
            <a:ext cx="236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Grammar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灯片编号占位符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417827E-803E-4A3E-B341-D79A24749221}" type="slidenum">
              <a:rPr lang="zh-CN" altLang="en-US" sz="1200">
                <a:solidFill>
                  <a:srgbClr val="898989"/>
                </a:solidFill>
              </a:rPr>
              <a:pPr algn="r"/>
              <a:t>22</a:t>
            </a:fld>
            <a:endParaRPr lang="zh-CN" altLang="en-US"/>
          </a:p>
        </p:txBody>
      </p:sp>
      <p:pic>
        <p:nvPicPr>
          <p:cNvPr id="5959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椭圆 4"/>
          <p:cNvSpPr>
            <a:spLocks noChangeArrowheads="1"/>
          </p:cNvSpPr>
          <p:nvPr/>
        </p:nvSpPr>
        <p:spPr bwMode="auto">
          <a:xfrm>
            <a:off x="357158" y="5500702"/>
            <a:ext cx="1857375" cy="1000119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nice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53" name="椭圆 5"/>
          <p:cNvSpPr>
            <a:spLocks noChangeArrowheads="1"/>
          </p:cNvSpPr>
          <p:nvPr/>
        </p:nvSpPr>
        <p:spPr bwMode="auto">
          <a:xfrm>
            <a:off x="6786578" y="5572140"/>
            <a:ext cx="1857375" cy="927094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hot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54" name="椭圆 6"/>
          <p:cNvSpPr>
            <a:spLocks noChangeArrowheads="1"/>
          </p:cNvSpPr>
          <p:nvPr/>
        </p:nvSpPr>
        <p:spPr bwMode="auto">
          <a:xfrm>
            <a:off x="7000892" y="214290"/>
            <a:ext cx="1728787" cy="1071570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easy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55" name="椭圆 7"/>
          <p:cNvSpPr>
            <a:spLocks noChangeArrowheads="1"/>
          </p:cNvSpPr>
          <p:nvPr/>
        </p:nvSpPr>
        <p:spPr bwMode="auto">
          <a:xfrm>
            <a:off x="357158" y="357166"/>
            <a:ext cx="2048590" cy="1071570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 b="1" i="1" dirty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tall</a:t>
            </a:r>
            <a:endParaRPr lang="zh-CN" altLang="en-US" sz="1200" b="1" i="1" dirty="0">
              <a:latin typeface="Georgia" pitchFamily="18" charset="0"/>
            </a:endParaRPr>
          </a:p>
        </p:txBody>
      </p:sp>
      <p:sp>
        <p:nvSpPr>
          <p:cNvPr id="78856" name="椭圆 7"/>
          <p:cNvSpPr>
            <a:spLocks noChangeArrowheads="1"/>
          </p:cNvSpPr>
          <p:nvPr/>
        </p:nvSpPr>
        <p:spPr bwMode="auto">
          <a:xfrm>
            <a:off x="857224" y="357166"/>
            <a:ext cx="2143140" cy="1285884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 b="1" i="1" dirty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high</a:t>
            </a:r>
            <a:endParaRPr lang="zh-CN" altLang="en-US" sz="1200" b="1" i="1" dirty="0">
              <a:latin typeface="Georgia" pitchFamily="18" charset="0"/>
            </a:endParaRPr>
          </a:p>
        </p:txBody>
      </p:sp>
      <p:sp>
        <p:nvSpPr>
          <p:cNvPr id="78857" name="椭圆 6"/>
          <p:cNvSpPr>
            <a:spLocks noChangeArrowheads="1"/>
          </p:cNvSpPr>
          <p:nvPr/>
        </p:nvSpPr>
        <p:spPr bwMode="auto">
          <a:xfrm>
            <a:off x="7143768" y="357166"/>
            <a:ext cx="1728787" cy="857256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 dirty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slow</a:t>
            </a:r>
            <a:endParaRPr lang="zh-CN" altLang="en-US" sz="3200" b="1" i="1" dirty="0">
              <a:latin typeface="Georgia" pitchFamily="18" charset="0"/>
            </a:endParaRPr>
          </a:p>
        </p:txBody>
      </p:sp>
      <p:sp>
        <p:nvSpPr>
          <p:cNvPr id="78858" name="椭圆 5"/>
          <p:cNvSpPr>
            <a:spLocks noChangeArrowheads="1"/>
          </p:cNvSpPr>
          <p:nvPr/>
        </p:nvSpPr>
        <p:spPr bwMode="auto">
          <a:xfrm>
            <a:off x="7572338" y="5715016"/>
            <a:ext cx="1571662" cy="641342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big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59" name="椭圆 7"/>
          <p:cNvSpPr>
            <a:spLocks noChangeArrowheads="1"/>
          </p:cNvSpPr>
          <p:nvPr/>
        </p:nvSpPr>
        <p:spPr bwMode="auto">
          <a:xfrm>
            <a:off x="785786" y="500042"/>
            <a:ext cx="1928826" cy="1285884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 b="1" i="1" dirty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cool</a:t>
            </a:r>
            <a:endParaRPr lang="zh-CN" altLang="en-US" sz="1200" b="1" i="1" dirty="0">
              <a:latin typeface="Georgia" pitchFamily="18" charset="0"/>
            </a:endParaRPr>
          </a:p>
        </p:txBody>
      </p:sp>
      <p:sp>
        <p:nvSpPr>
          <p:cNvPr id="78860" name="椭圆 6"/>
          <p:cNvSpPr>
            <a:spLocks noChangeArrowheads="1"/>
          </p:cNvSpPr>
          <p:nvPr/>
        </p:nvSpPr>
        <p:spPr bwMode="auto">
          <a:xfrm>
            <a:off x="6929454" y="5500702"/>
            <a:ext cx="1728787" cy="1071570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dark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61" name="椭圆 5"/>
          <p:cNvSpPr>
            <a:spLocks noChangeArrowheads="1"/>
          </p:cNvSpPr>
          <p:nvPr/>
        </p:nvSpPr>
        <p:spPr bwMode="auto">
          <a:xfrm>
            <a:off x="285720" y="5429264"/>
            <a:ext cx="1857375" cy="1069994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fat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62" name="椭圆 4"/>
          <p:cNvSpPr>
            <a:spLocks noChangeArrowheads="1"/>
          </p:cNvSpPr>
          <p:nvPr/>
        </p:nvSpPr>
        <p:spPr bwMode="auto">
          <a:xfrm>
            <a:off x="357158" y="5572140"/>
            <a:ext cx="1857375" cy="1069970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fast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63" name="椭圆 7"/>
          <p:cNvSpPr>
            <a:spLocks noChangeArrowheads="1"/>
          </p:cNvSpPr>
          <p:nvPr/>
        </p:nvSpPr>
        <p:spPr bwMode="auto">
          <a:xfrm>
            <a:off x="1142976" y="357166"/>
            <a:ext cx="2071670" cy="1285884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 b="1" i="1" dirty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near</a:t>
            </a:r>
            <a:endParaRPr lang="zh-CN" altLang="en-US" sz="1200" b="1" i="1" dirty="0">
              <a:latin typeface="Georgia" pitchFamily="18" charset="0"/>
            </a:endParaRPr>
          </a:p>
        </p:txBody>
      </p:sp>
      <p:sp>
        <p:nvSpPr>
          <p:cNvPr id="78864" name="椭圆 6"/>
          <p:cNvSpPr>
            <a:spLocks noChangeArrowheads="1"/>
          </p:cNvSpPr>
          <p:nvPr/>
        </p:nvSpPr>
        <p:spPr bwMode="auto">
          <a:xfrm>
            <a:off x="7054850" y="214291"/>
            <a:ext cx="1731992" cy="1143008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short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65" name="椭圆 5"/>
          <p:cNvSpPr>
            <a:spLocks noChangeArrowheads="1"/>
          </p:cNvSpPr>
          <p:nvPr/>
        </p:nvSpPr>
        <p:spPr bwMode="auto">
          <a:xfrm>
            <a:off x="7358082" y="5643578"/>
            <a:ext cx="1571636" cy="855680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 dirty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red</a:t>
            </a:r>
            <a:endParaRPr lang="zh-CN" altLang="en-US" sz="3200" b="1" i="1" dirty="0">
              <a:latin typeface="Georgia" pitchFamily="18" charset="0"/>
            </a:endParaRPr>
          </a:p>
        </p:txBody>
      </p:sp>
      <p:sp>
        <p:nvSpPr>
          <p:cNvPr id="78866" name="椭圆 4"/>
          <p:cNvSpPr>
            <a:spLocks noChangeArrowheads="1"/>
          </p:cNvSpPr>
          <p:nvPr/>
        </p:nvSpPr>
        <p:spPr bwMode="auto">
          <a:xfrm>
            <a:off x="285720" y="5429264"/>
            <a:ext cx="1857375" cy="1071570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thin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67" name="椭圆 4"/>
          <p:cNvSpPr>
            <a:spLocks noChangeArrowheads="1"/>
          </p:cNvSpPr>
          <p:nvPr/>
        </p:nvSpPr>
        <p:spPr bwMode="auto">
          <a:xfrm>
            <a:off x="500034" y="5429264"/>
            <a:ext cx="1714480" cy="1057294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wet</a:t>
            </a:r>
            <a:endParaRPr lang="zh-CN" altLang="en-US" sz="1200" b="1" i="1">
              <a:latin typeface="Georgia" pitchFamily="18" charset="0"/>
            </a:endParaRPr>
          </a:p>
        </p:txBody>
      </p:sp>
      <p:sp>
        <p:nvSpPr>
          <p:cNvPr id="78868" name="椭圆 7"/>
          <p:cNvSpPr>
            <a:spLocks noChangeArrowheads="1"/>
          </p:cNvSpPr>
          <p:nvPr/>
        </p:nvSpPr>
        <p:spPr bwMode="auto">
          <a:xfrm>
            <a:off x="571472" y="500042"/>
            <a:ext cx="2740208" cy="1143007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 b="1" i="1" dirty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warm</a:t>
            </a:r>
            <a:endParaRPr lang="zh-CN" altLang="en-US" sz="1200" b="1" i="1" dirty="0">
              <a:latin typeface="Georgia" pitchFamily="18" charset="0"/>
            </a:endParaRPr>
          </a:p>
        </p:txBody>
      </p:sp>
      <p:sp>
        <p:nvSpPr>
          <p:cNvPr id="78869" name="椭圆 6"/>
          <p:cNvSpPr>
            <a:spLocks noChangeArrowheads="1"/>
          </p:cNvSpPr>
          <p:nvPr/>
        </p:nvSpPr>
        <p:spPr bwMode="auto">
          <a:xfrm>
            <a:off x="7054850" y="214290"/>
            <a:ext cx="1731992" cy="1000132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long</a:t>
            </a:r>
            <a:endParaRPr lang="zh-CN" altLang="en-US" sz="3200" b="1" i="1">
              <a:latin typeface="Georgia" pitchFamily="18" charset="0"/>
            </a:endParaRPr>
          </a:p>
        </p:txBody>
      </p:sp>
      <p:sp>
        <p:nvSpPr>
          <p:cNvPr id="78870" name="椭圆 5"/>
          <p:cNvSpPr>
            <a:spLocks noChangeArrowheads="1"/>
          </p:cNvSpPr>
          <p:nvPr/>
        </p:nvSpPr>
        <p:spPr bwMode="auto">
          <a:xfrm>
            <a:off x="7572364" y="5643578"/>
            <a:ext cx="1571636" cy="1000132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 dirty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sad</a:t>
            </a:r>
            <a:endParaRPr lang="zh-CN" altLang="en-US" sz="3200" b="1" i="1" dirty="0">
              <a:latin typeface="Georgia" pitchFamily="18" charset="0"/>
            </a:endParaRPr>
          </a:p>
        </p:txBody>
      </p:sp>
      <p:sp>
        <p:nvSpPr>
          <p:cNvPr id="78871" name="椭圆 7"/>
          <p:cNvSpPr>
            <a:spLocks noChangeArrowheads="1"/>
          </p:cNvSpPr>
          <p:nvPr/>
        </p:nvSpPr>
        <p:spPr bwMode="auto">
          <a:xfrm>
            <a:off x="428596" y="357166"/>
            <a:ext cx="3000397" cy="1428760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careful</a:t>
            </a:r>
            <a:endParaRPr lang="zh-CN" altLang="en-US" sz="1200" b="1" i="1">
              <a:latin typeface="Georgia" pitchFamily="18" charset="0"/>
            </a:endParaRPr>
          </a:p>
        </p:txBody>
      </p:sp>
      <p:sp>
        <p:nvSpPr>
          <p:cNvPr id="78872" name="椭圆 6"/>
          <p:cNvSpPr>
            <a:spLocks noChangeArrowheads="1"/>
          </p:cNvSpPr>
          <p:nvPr/>
        </p:nvSpPr>
        <p:spPr bwMode="auto">
          <a:xfrm>
            <a:off x="6215042" y="214290"/>
            <a:ext cx="2928958" cy="1214422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usefully</a:t>
            </a:r>
            <a:endParaRPr lang="zh-CN" altLang="en-US" sz="1200" b="1" i="1">
              <a:latin typeface="Georgia" pitchFamily="18" charset="0"/>
            </a:endParaRPr>
          </a:p>
        </p:txBody>
      </p:sp>
      <p:sp>
        <p:nvSpPr>
          <p:cNvPr id="78873" name="椭圆 5"/>
          <p:cNvSpPr>
            <a:spLocks noChangeArrowheads="1"/>
          </p:cNvSpPr>
          <p:nvPr/>
        </p:nvSpPr>
        <p:spPr bwMode="auto">
          <a:xfrm>
            <a:off x="6072198" y="5643578"/>
            <a:ext cx="3071802" cy="857256"/>
          </a:xfrm>
          <a:prstGeom prst="ellipse">
            <a:avLst/>
          </a:prstGeom>
          <a:solidFill>
            <a:srgbClr val="CCFF33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 b="1" i="1" dirty="0" smtClean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happ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  <a:sym typeface="Calibri" pitchFamily="34" charset="0"/>
              </a:rPr>
              <a:t>y</a:t>
            </a:r>
            <a:endParaRPr lang="zh-CN" altLang="en-US" sz="12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05 L 1.18594 0.8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64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 -0.36504 L -0.42986 1.08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8" y="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25417 L 1.10712 -0.611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24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7 0.01875 L -0.94254 -1.052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9" y="-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05 L 1.18594 0.810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64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 -0.36504 L -0.42986 1.08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8" y="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7 0.01875 L -0.94254 -1.052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9" y="-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05 L 1.18594 0.810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64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 -0.36504 L -0.42986 1.083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8" y="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7 0.01875 L -0.94254 -1.0520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9" y="-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25417 L 1.10712 -0.6111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24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05 L 1.18594 0.8108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64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 -0.36504 L -0.42986 1.083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8" y="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7 0.01875 L -0.94254 -1.052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9" y="-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25417 L 1.10712 -0.6111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24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25417 L 1.10712 -0.6111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24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05 L 1.18594 0.8108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64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 -0.36504 L -0.42986 1.083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8" y="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7 0.01875 L -0.94254 -1.0520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9" y="-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05 L 1.18594 0.8108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64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 -0.36504 L -0.42986 1.0838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8" y="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0"/>
                            </p:stCondLst>
                            <p:childTnLst>
                              <p:par>
                                <p:cTn id="178" presetID="2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7 0.01875 L -0.94254 -1.05209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9" y="-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ldLvl="0" animBg="1" autoUpdateAnimBg="0"/>
      <p:bldP spid="78852" grpId="1" bldLvl="0" animBg="1" autoUpdateAnimBg="0"/>
      <p:bldP spid="78853" grpId="0" bldLvl="0" animBg="1" autoUpdateAnimBg="0"/>
      <p:bldP spid="78853" grpId="1" bldLvl="0" animBg="1" autoUpdateAnimBg="0"/>
      <p:bldP spid="78854" grpId="0" bldLvl="0" animBg="1" autoUpdateAnimBg="0"/>
      <p:bldP spid="78854" grpId="1" bldLvl="0" animBg="1" autoUpdateAnimBg="0"/>
      <p:bldP spid="78855" grpId="0" bldLvl="0" animBg="1" autoUpdateAnimBg="0"/>
      <p:bldP spid="78855" grpId="1" bldLvl="0" animBg="1" autoUpdateAnimBg="0"/>
      <p:bldP spid="78856" grpId="0" bldLvl="0" animBg="1" autoUpdateAnimBg="0"/>
      <p:bldP spid="78856" grpId="1" bldLvl="0" animBg="1" autoUpdateAnimBg="0"/>
      <p:bldP spid="78857" grpId="0" bldLvl="0" animBg="1" autoUpdateAnimBg="0"/>
      <p:bldP spid="78857" grpId="1" bldLvl="0" animBg="1" autoUpdateAnimBg="0"/>
      <p:bldP spid="78858" grpId="0" bldLvl="0" animBg="1" autoUpdateAnimBg="0"/>
      <p:bldP spid="78858" grpId="1" bldLvl="0" animBg="1" autoUpdateAnimBg="0"/>
      <p:bldP spid="78859" grpId="0" bldLvl="0" animBg="1" autoUpdateAnimBg="0"/>
      <p:bldP spid="78859" grpId="1" bldLvl="0" animBg="1" autoUpdateAnimBg="0"/>
      <p:bldP spid="78860" grpId="0" bldLvl="0" animBg="1" autoUpdateAnimBg="0"/>
      <p:bldP spid="78860" grpId="1" bldLvl="0" animBg="1" autoUpdateAnimBg="0"/>
      <p:bldP spid="78861" grpId="0" bldLvl="0" animBg="1" autoUpdateAnimBg="0"/>
      <p:bldP spid="78861" grpId="1" bldLvl="0" animBg="1" autoUpdateAnimBg="0"/>
      <p:bldP spid="78862" grpId="0" bldLvl="0" animBg="1" autoUpdateAnimBg="0"/>
      <p:bldP spid="78862" grpId="1" bldLvl="0" animBg="1" autoUpdateAnimBg="0"/>
      <p:bldP spid="78863" grpId="0" bldLvl="0" animBg="1" autoUpdateAnimBg="0"/>
      <p:bldP spid="78863" grpId="1" bldLvl="0" animBg="1" autoUpdateAnimBg="0"/>
      <p:bldP spid="78864" grpId="0" bldLvl="0" animBg="1" autoUpdateAnimBg="0"/>
      <p:bldP spid="78864" grpId="1" bldLvl="0" animBg="1" autoUpdateAnimBg="0"/>
      <p:bldP spid="78865" grpId="0" bldLvl="0" animBg="1" autoUpdateAnimBg="0"/>
      <p:bldP spid="78865" grpId="1" bldLvl="0" animBg="1" autoUpdateAnimBg="0"/>
      <p:bldP spid="78866" grpId="0" bldLvl="0" animBg="1" autoUpdateAnimBg="0"/>
      <p:bldP spid="78866" grpId="1" bldLvl="0" animBg="1" autoUpdateAnimBg="0"/>
      <p:bldP spid="78867" grpId="0" bldLvl="0" animBg="1" autoUpdateAnimBg="0"/>
      <p:bldP spid="78867" grpId="1" bldLvl="0" animBg="1" autoUpdateAnimBg="0"/>
      <p:bldP spid="78868" grpId="0" bldLvl="0" animBg="1" autoUpdateAnimBg="0"/>
      <p:bldP spid="78868" grpId="1" bldLvl="0" animBg="1" autoUpdateAnimBg="0"/>
      <p:bldP spid="78869" grpId="0" bldLvl="0" animBg="1" autoUpdateAnimBg="0"/>
      <p:bldP spid="78869" grpId="1" bldLvl="0" animBg="1" autoUpdateAnimBg="0"/>
      <p:bldP spid="78870" grpId="0" bldLvl="0" animBg="1" autoUpdateAnimBg="0"/>
      <p:bldP spid="78870" grpId="1" bldLvl="0" animBg="1" autoUpdateAnimBg="0"/>
      <p:bldP spid="78871" grpId="0" bldLvl="0" animBg="1" autoUpdateAnimBg="0"/>
      <p:bldP spid="78871" grpId="1" bldLvl="0" animBg="1" autoUpdateAnimBg="0"/>
      <p:bldP spid="78872" grpId="0" bldLvl="0" animBg="1" autoUpdateAnimBg="0"/>
      <p:bldP spid="78872" grpId="1" bldLvl="0" animBg="1" autoUpdateAnimBg="0"/>
      <p:bldP spid="78873" grpId="0" bldLvl="0" animBg="1" autoUpdateAnimBg="0"/>
      <p:bldP spid="78873" grpId="1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642918"/>
            <a:ext cx="94297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zh-CN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3200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写出下列词的比较级</a:t>
            </a:r>
            <a:r>
              <a:rPr lang="zh-CN" altLang="en-US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sz="3200" i="1" dirty="0" smtClean="0"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1.bad ________       2. clean _______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3. dirty _________ 4. big 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5. small ________   6. ill 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7. little ________    8. happy 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9. good _______      10. new 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11. easy ________ 12. well 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13. hot ______        14. interesting ________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15. beautiful _______    16. late 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17. carefully _______   18. quickly _______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19. early ________       20. many______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57290" y="4214818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hotter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14298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worse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142984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cleaner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714488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dirtier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1643050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bigger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2143116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smaller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143116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worse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264318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271462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happier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3143248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better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3143248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newer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3714752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easier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3571876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better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4143380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interesting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08" y="4572008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beautiful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4572008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later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5072074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carefully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388" y="5072074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quickly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5918" y="5572140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earlier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3702" y="557214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4" name="图片 23" descr="get (1).jpg"/>
          <p:cNvPicPr>
            <a:picLocks noChangeAspect="1"/>
          </p:cNvPicPr>
          <p:nvPr/>
        </p:nvPicPr>
        <p:blipFill>
          <a:blip r:embed="rId2"/>
          <a:srcRect l="6309" r="-2524" b="834"/>
          <a:stretch>
            <a:fillRect/>
          </a:stretch>
        </p:blipFill>
        <p:spPr>
          <a:xfrm>
            <a:off x="1" y="0"/>
            <a:ext cx="4000496" cy="67612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5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71480"/>
            <a:ext cx="9572660" cy="1285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i="1" dirty="0" smtClean="0">
                <a:latin typeface="Georgia" pitchFamily="18" charset="0"/>
                <a:cs typeface="Times New Roman" pitchFamily="18" charset="0"/>
              </a:rPr>
              <a:t>形容词副词比较级的用法：</a:t>
            </a:r>
            <a:endParaRPr lang="en-US" altLang="zh-CN" sz="3600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i="1" dirty="0" smtClean="0">
                <a:latin typeface="Georgia" pitchFamily="18" charset="0"/>
                <a:cs typeface="Times New Roman" pitchFamily="18" charset="0"/>
              </a:rPr>
              <a:t>1.</a:t>
            </a:r>
            <a:r>
              <a:rPr lang="zh-CN" altLang="en-US" sz="2800" b="1" i="1" dirty="0" smtClean="0">
                <a:latin typeface="Georgia" pitchFamily="18" charset="0"/>
                <a:cs typeface="Times New Roman" pitchFamily="18" charset="0"/>
              </a:rPr>
              <a:t>两者之间比较级，形式是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A 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动词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+ 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比较级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+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than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B.</a:t>
            </a:r>
            <a:endParaRPr lang="en-US" altLang="zh-CN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58" y="1928802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i="1" dirty="0" smtClean="0">
                <a:solidFill>
                  <a:srgbClr val="002060"/>
                </a:solidFill>
              </a:rPr>
              <a:t>露西比我更高</a:t>
            </a:r>
            <a:endParaRPr lang="zh-CN" altLang="en-US" sz="3200" i="1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58" y="2571744"/>
            <a:ext cx="5557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Lucy  is  </a:t>
            </a:r>
            <a:r>
              <a:rPr lang="en-US" altLang="zh-CN" sz="4000" i="1" dirty="0" smtClean="0">
                <a:solidFill>
                  <a:srgbClr val="FF0000"/>
                </a:solidFill>
                <a:latin typeface="Georgia" pitchFamily="18" charset="0"/>
              </a:rPr>
              <a:t>taller</a:t>
            </a:r>
            <a:r>
              <a:rPr lang="en-US" altLang="zh-CN" sz="4000" i="1" dirty="0" smtClean="0">
                <a:latin typeface="Georgia" pitchFamily="18" charset="0"/>
              </a:rPr>
              <a:t> than </a:t>
            </a:r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</a:rPr>
              <a:t>me</a:t>
            </a:r>
            <a:r>
              <a:rPr lang="en-US" altLang="zh-CN" sz="4000" i="1" dirty="0" smtClean="0">
                <a:latin typeface="Georgia" pitchFamily="18" charset="0"/>
              </a:rPr>
              <a:t>.</a:t>
            </a:r>
            <a:endParaRPr lang="zh-CN" altLang="en-US" sz="4000" i="1" dirty="0"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Knowledge points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57950" y="2714620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than+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</a:rPr>
              <a:t>宾格</a:t>
            </a:r>
            <a:endParaRPr lang="zh-CN" altLang="en-US" sz="32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20" y="4286256"/>
            <a:ext cx="5912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Lucy  is  </a:t>
            </a:r>
            <a:r>
              <a:rPr lang="en-US" altLang="zh-CN" sz="4000" i="1" dirty="0" smtClean="0">
                <a:solidFill>
                  <a:srgbClr val="FF0000"/>
                </a:solidFill>
                <a:latin typeface="Georgia" pitchFamily="18" charset="0"/>
              </a:rPr>
              <a:t>taller</a:t>
            </a:r>
            <a:r>
              <a:rPr lang="en-US" altLang="zh-CN" sz="4000" i="1" dirty="0" smtClean="0">
                <a:latin typeface="Georgia" pitchFamily="18" charset="0"/>
              </a:rPr>
              <a:t> than </a:t>
            </a:r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</a:rPr>
              <a:t>I am</a:t>
            </a:r>
            <a:r>
              <a:rPr lang="en-US" altLang="zh-CN" sz="4000" i="1" dirty="0" smtClean="0">
                <a:solidFill>
                  <a:srgbClr val="002060"/>
                </a:solidFill>
              </a:rPr>
              <a:t>.</a:t>
            </a:r>
            <a:endParaRPr lang="zh-CN" altLang="en-US" sz="4000" i="1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5074" y="4357694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than+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</a:rPr>
              <a:t>主格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be</a:t>
            </a:r>
            <a:endParaRPr lang="zh-CN" altLang="en-US" sz="32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034" y="3357562"/>
            <a:ext cx="5804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=I am _____than </a:t>
            </a:r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</a:rPr>
              <a:t>Lucy</a:t>
            </a:r>
            <a:r>
              <a:rPr lang="en-US" altLang="zh-CN" sz="4000" i="1" dirty="0" smtClean="0">
                <a:latin typeface="Georgia" pitchFamily="18" charset="0"/>
              </a:rPr>
              <a:t>.</a:t>
            </a:r>
            <a:endParaRPr lang="zh-CN" altLang="en-US" sz="4000" i="1" dirty="0">
              <a:latin typeface="Georgia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034" y="5072074"/>
            <a:ext cx="6734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=I am ______ than </a:t>
            </a:r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</a:rPr>
              <a:t>Lucy is</a:t>
            </a:r>
            <a:r>
              <a:rPr lang="en-US" altLang="zh-CN" sz="3600" i="1" dirty="0" smtClean="0">
                <a:solidFill>
                  <a:srgbClr val="002060"/>
                </a:solidFill>
              </a:rPr>
              <a:t>.</a:t>
            </a:r>
            <a:endParaRPr lang="zh-CN" altLang="en-US" sz="3600" i="1" dirty="0">
              <a:solidFill>
                <a:srgbClr val="00206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00232" y="3357562"/>
            <a:ext cx="1864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i="1" dirty="0" smtClean="0">
                <a:solidFill>
                  <a:srgbClr val="FF0000"/>
                </a:solidFill>
                <a:latin typeface="Georgia" pitchFamily="18" charset="0"/>
              </a:rPr>
              <a:t>shorter</a:t>
            </a:r>
            <a:endParaRPr lang="zh-CN" altLang="en-US" sz="4000" dirty="0"/>
          </a:p>
        </p:txBody>
      </p:sp>
      <p:sp>
        <p:nvSpPr>
          <p:cNvPr id="15" name="矩形 14"/>
          <p:cNvSpPr/>
          <p:nvPr/>
        </p:nvSpPr>
        <p:spPr>
          <a:xfrm>
            <a:off x="2071670" y="5072074"/>
            <a:ext cx="1864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i="1" dirty="0" smtClean="0">
                <a:solidFill>
                  <a:srgbClr val="FF0000"/>
                </a:solidFill>
                <a:latin typeface="Georgia" pitchFamily="18" charset="0"/>
              </a:rPr>
              <a:t>shorter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78579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</a:rPr>
              <a:t>1.A rabbit’s tail is ______(short)than a cat’s tail.</a:t>
            </a:r>
          </a:p>
          <a:p>
            <a:r>
              <a:rPr lang="en-US" altLang="zh-CN" sz="3200" b="1" i="1" dirty="0" smtClean="0">
                <a:latin typeface="Georgia" pitchFamily="18" charset="0"/>
              </a:rPr>
              <a:t>2.Spring is coming . It becomes _____ (warm).</a:t>
            </a:r>
          </a:p>
          <a:p>
            <a:r>
              <a:rPr lang="en-US" altLang="zh-CN" sz="3200" b="1" i="1" dirty="0" smtClean="0">
                <a:latin typeface="Georgia" pitchFamily="18" charset="0"/>
              </a:rPr>
              <a:t>3.Jim runs fast. But Ben runs ______ (fast) than  him.</a:t>
            </a:r>
          </a:p>
          <a:p>
            <a:r>
              <a:rPr lang="en-US" altLang="zh-CN" sz="3200" b="1" i="1" dirty="0" smtClean="0">
                <a:latin typeface="Georgia" pitchFamily="18" charset="0"/>
              </a:rPr>
              <a:t>4.Rock climbing is _______________ (dangerous ) than walking.</a:t>
            </a:r>
          </a:p>
          <a:p>
            <a:r>
              <a:rPr lang="en-US" altLang="zh-CN" sz="3200" b="1" i="1" dirty="0" smtClean="0">
                <a:latin typeface="Georgia" pitchFamily="18" charset="0"/>
              </a:rPr>
              <a:t>5.Jim is very tall. However, the basketball player is________(tall) than him.</a:t>
            </a:r>
            <a:endParaRPr lang="zh-CN" altLang="en-US" sz="3200" b="1" i="1" dirty="0"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74340" y="6457890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haroni" pitchFamily="2" charset="-79"/>
              </a:rPr>
              <a:t>Book P3  2</a:t>
            </a:r>
            <a:endParaRPr lang="zh-CN" altLang="en-US" sz="2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7620" y="714356"/>
            <a:ext cx="1774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shorter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86578" y="1785926"/>
            <a:ext cx="191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warmer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00826" y="2643182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faster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6248" y="3714752"/>
            <a:ext cx="370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more dangerous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71736" y="5143512"/>
            <a:ext cx="136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taller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072330" y="1357298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357290" y="3714752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57488" y="4714884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429256" y="5715016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0"/>
            <a:ext cx="4000496" cy="67612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1285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i="1" dirty="0" smtClean="0">
                <a:latin typeface="Georgia" pitchFamily="18" charset="0"/>
                <a:cs typeface="Times New Roman" pitchFamily="18" charset="0"/>
              </a:rPr>
              <a:t>形容词副词比较级的用法：</a:t>
            </a:r>
            <a:endParaRPr lang="en-US" altLang="zh-CN" sz="3600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2.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very , quite , so , pretty , too,</a:t>
            </a:r>
            <a:r>
              <a:rPr lang="zh-CN" altLang="en-US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修饰原级</a:t>
            </a:r>
            <a:endParaRPr lang="en-US" altLang="zh-CN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3600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Knowledge points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330" y="2214554"/>
            <a:ext cx="904767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latin typeface="Georgia" pitchFamily="18" charset="0"/>
              </a:rPr>
              <a:t>She is very  ______(friendly).She always help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others.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I live quite_____ (far)from Beijing than before.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latin typeface="Georgia" pitchFamily="18" charset="0"/>
              </a:rPr>
              <a:t> Your shirt is so______(dirty).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latin typeface="Georgia" pitchFamily="18" charset="0"/>
              </a:rPr>
              <a:t>The vacation is pretty______(good).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latin typeface="Georgia" pitchFamily="18" charset="0"/>
              </a:rPr>
              <a:t>He eats too_____(much) things than before.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8728" y="2357430"/>
            <a:ext cx="91440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42976" y="3357562"/>
            <a:ext cx="98583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714612" y="3786190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4286256"/>
            <a:ext cx="128588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14480" y="4714884"/>
            <a:ext cx="78581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428860" y="2143116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friendly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28860" y="3143248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far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86116" y="3571876"/>
            <a:ext cx="1103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dirty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00562" y="4143380"/>
            <a:ext cx="109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good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00298" y="4714884"/>
            <a:ext cx="1197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much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i="1" dirty="0" smtClean="0">
                <a:latin typeface="Georgia" pitchFamily="18" charset="0"/>
                <a:cs typeface="Times New Roman" pitchFamily="18" charset="0"/>
              </a:rPr>
              <a:t>形容词副词比较级的用法：</a:t>
            </a:r>
            <a:endParaRPr lang="en-US" altLang="zh-CN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3.</a:t>
            </a: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双方程度相等时，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as+</a:t>
            </a:r>
            <a:r>
              <a:rPr lang="zh-CN" altLang="en-US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形原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+as</a:t>
            </a:r>
          </a:p>
          <a:p>
            <a:pPr>
              <a:buNone/>
            </a:pP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    变否定加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not</a:t>
            </a: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，第一个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as</a:t>
            </a: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可变 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so</a:t>
            </a: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 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not so…as</a:t>
            </a:r>
          </a:p>
          <a:p>
            <a:pPr>
              <a:buNone/>
            </a:pP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58" y="2500306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i="1" dirty="0" smtClean="0">
                <a:solidFill>
                  <a:srgbClr val="002060"/>
                </a:solidFill>
              </a:rPr>
              <a:t>露西和我一样高</a:t>
            </a:r>
            <a:endParaRPr lang="zh-CN" altLang="en-US" sz="2800" i="1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58" y="3143248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Lucy  is as ________(taller ) as me.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Knowledge points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158" y="3857628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i="1" dirty="0" smtClean="0">
                <a:solidFill>
                  <a:srgbClr val="002060"/>
                </a:solidFill>
              </a:rPr>
              <a:t>露西和我不一样高</a:t>
            </a:r>
            <a:endParaRPr lang="zh-CN" altLang="en-US" sz="2800" i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450057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Lucy  is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not so ________(taller ) as me.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00364" y="3071810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tall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428992" y="4500570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tall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i="1" dirty="0" smtClean="0">
                <a:latin typeface="Georgia" pitchFamily="18" charset="0"/>
                <a:cs typeface="Times New Roman" pitchFamily="18" charset="0"/>
              </a:rPr>
              <a:t>形容词副词比较级的用法：</a:t>
            </a: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4.</a:t>
            </a: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越来越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…  </a:t>
            </a:r>
            <a:r>
              <a:rPr lang="zh-CN" altLang="en-US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比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and </a:t>
            </a:r>
            <a:r>
              <a:rPr lang="zh-CN" altLang="en-US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比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,  more and more+</a:t>
            </a:r>
            <a:r>
              <a:rPr lang="zh-CN" altLang="en-US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形原</a:t>
            </a:r>
            <a:endParaRPr lang="en-US" altLang="zh-CN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5. </a:t>
            </a: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越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…</a:t>
            </a: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就越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…   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the+ </a:t>
            </a:r>
            <a:r>
              <a:rPr lang="zh-CN" altLang="en-US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比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,</a:t>
            </a:r>
            <a:r>
              <a:rPr lang="zh-CN" altLang="en-US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the+ </a:t>
            </a:r>
            <a:r>
              <a:rPr lang="zh-CN" altLang="en-US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比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Knowledge points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57364"/>
            <a:ext cx="9429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latin typeface="Georgia" pitchFamily="18" charset="0"/>
              </a:rPr>
              <a:t>Spring is coming . The weather is ________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and _________(warm) 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857760"/>
            <a:ext cx="9858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latin typeface="Georgia" pitchFamily="18" charset="0"/>
              </a:rPr>
              <a:t>We often think  things are the ___________ (expensive)  the _____(good) 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00372"/>
            <a:ext cx="9429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latin typeface="Georgia" pitchFamily="18" charset="0"/>
              </a:rPr>
              <a:t>The flower is more and more _______ (beautiful) 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0100" y="2357430"/>
            <a:ext cx="191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warmer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6286512" y="1857364"/>
            <a:ext cx="191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warmer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5572132" y="3000372"/>
            <a:ext cx="2137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beautiful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5636308" y="4929198"/>
            <a:ext cx="3507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more expensive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2928926" y="5429264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better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i="1" dirty="0" smtClean="0">
                <a:latin typeface="Georgia" pitchFamily="18" charset="0"/>
                <a:cs typeface="Times New Roman" pitchFamily="18" charset="0"/>
              </a:rPr>
              <a:t>形容词副词比较级的用法：</a:t>
            </a: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6.</a:t>
            </a:r>
            <a:r>
              <a:rPr lang="zh-CN" altLang="en-US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表示比某人大几岁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  <a:r>
              <a:rPr lang="zh-CN" altLang="en-US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  <a:sym typeface="Wingdings"/>
              </a:rPr>
              <a:t>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years older than…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7.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like…better</a:t>
            </a:r>
            <a:r>
              <a:rPr lang="zh-CN" altLang="en-US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更喜欢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  <a:r>
              <a:rPr lang="zh-CN" altLang="en-US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like…best</a:t>
            </a:r>
            <a:r>
              <a:rPr lang="zh-CN" altLang="en-US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最喜欢</a:t>
            </a:r>
            <a:endParaRPr lang="en-US" altLang="zh-CN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Knowledge points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795897"/>
            <a:ext cx="9858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latin typeface="Georgia" pitchFamily="18" charset="0"/>
              </a:rPr>
              <a:t>Which subject do you like______ (well),English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or math ?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latin typeface="Georgia" pitchFamily="18" charset="0"/>
              </a:rPr>
              <a:t> I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like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English ____ (well) at school .</a:t>
            </a:r>
            <a:endParaRPr lang="zh-CN" altLang="en-US" sz="3200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1785926"/>
            <a:ext cx="9429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I am ten years old. My sister is eight years old.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71604" y="2357430"/>
            <a:ext cx="100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two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2857488" y="5786454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best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4929190" y="4786322"/>
            <a:ext cx="1471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better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214282" y="235743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=I am _____ years older  than my sister.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8574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=My sister is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two</a:t>
            </a:r>
            <a:r>
              <a:rPr lang="en-US" altLang="zh-CN" sz="3200" i="1" dirty="0" smtClean="0">
                <a:latin typeface="Georgia" pitchFamily="18" charset="0"/>
              </a:rPr>
              <a:t> years ________ than I am.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29124" y="2786058"/>
            <a:ext cx="19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younger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-120P215213B56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 rot="21362289">
            <a:off x="2734794" y="908344"/>
            <a:ext cx="3571900" cy="707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285852" y="2428868"/>
            <a:ext cx="7500938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r>
              <a:rPr lang="en-US" altLang="zh-CN" sz="11500" b="1" dirty="0" smtClean="0">
                <a:solidFill>
                  <a:srgbClr val="0070C0"/>
                </a:solidFill>
                <a:latin typeface="+mj-lt"/>
              </a:rPr>
              <a:t>`</a:t>
            </a:r>
            <a:r>
              <a:rPr lang="en-US" altLang="zh-CN" sz="11500" b="1" dirty="0" err="1" smtClean="0">
                <a:solidFill>
                  <a:srgbClr val="FF0000"/>
                </a:solidFill>
                <a:latin typeface="GWIPA" pitchFamily="2" charset="2"/>
              </a:rPr>
              <a:t>a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MS Reference Sans Serif"/>
              </a:rPr>
              <a:t>ʊ</a:t>
            </a:r>
            <a:r>
              <a:rPr lang="en-US" altLang="zh-CN" sz="9600" b="1" dirty="0" smtClean="0">
                <a:solidFill>
                  <a:srgbClr val="0070C0"/>
                </a:solidFill>
                <a:latin typeface="MS Reference Sans Serif"/>
                <a:sym typeface="GWIPA"/>
              </a:rPr>
              <a:t></a:t>
            </a:r>
            <a:r>
              <a:rPr lang="en-US" altLang="zh-CN" sz="11500" b="1" dirty="0" smtClean="0">
                <a:solidFill>
                  <a:srgbClr val="FF0000"/>
                </a:solidFill>
                <a:sym typeface="GWIPA"/>
              </a:rPr>
              <a:t></a:t>
            </a:r>
            <a:r>
              <a:rPr lang="en-US" altLang="zh-CN" sz="9600" b="1" dirty="0" smtClean="0">
                <a:solidFill>
                  <a:srgbClr val="FF0000"/>
                </a:solidFill>
                <a:latin typeface="MS Reference Sans Serif"/>
              </a:rPr>
              <a:t>ʊ</a:t>
            </a:r>
            <a:r>
              <a:rPr lang="en-US" altLang="zh-CN" sz="9600" b="1" dirty="0" smtClean="0">
                <a:solidFill>
                  <a:srgbClr val="FF0000"/>
                </a:solidFill>
                <a:latin typeface="MS Reference Sans Serif"/>
                <a:sym typeface="GWIPA"/>
              </a:rPr>
              <a:t></a:t>
            </a:r>
            <a:r>
              <a:rPr lang="en-US" altLang="zh-CN" sz="9600" b="1" dirty="0" smtClean="0">
                <a:solidFill>
                  <a:srgbClr val="0070C0"/>
                </a:solidFill>
                <a:latin typeface="MS Reference Sans Serif"/>
                <a:sym typeface="GWIPA"/>
              </a:rPr>
              <a:t></a:t>
            </a: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endParaRPr lang="zh-CN" altLang="en-US" sz="11500" b="1" dirty="0">
              <a:solidFill>
                <a:srgbClr val="0070C0"/>
              </a:solidFill>
              <a:latin typeface="GWIPA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143108" y="2571744"/>
            <a:ext cx="5572125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r>
              <a:rPr lang="en-US" altLang="zh-CN" sz="11500" b="1" dirty="0" smtClean="0">
                <a:solidFill>
                  <a:srgbClr val="0070C0"/>
                </a:solidFill>
                <a:latin typeface="+mj-lt"/>
              </a:rPr>
              <a:t>`</a:t>
            </a:r>
            <a:r>
              <a:rPr lang="en-US" altLang="zh-CN" sz="11500" b="1" dirty="0" smtClean="0">
                <a:solidFill>
                  <a:srgbClr val="0070C0"/>
                </a:solidFill>
                <a:latin typeface="+mj-lt"/>
                <a:sym typeface="GWIPA"/>
              </a:rPr>
              <a:t></a:t>
            </a:r>
            <a:r>
              <a:rPr lang="en-US" altLang="zh-CN" sz="11500" b="1" dirty="0" smtClean="0">
                <a:solidFill>
                  <a:srgbClr val="FF0000"/>
                </a:solidFill>
                <a:latin typeface="+mj-lt"/>
                <a:sym typeface="GWIPA"/>
              </a:rPr>
              <a:t></a:t>
            </a:r>
            <a:r>
              <a:rPr lang="en-US" altLang="zh-CN" sz="9600" b="1" dirty="0" smtClean="0">
                <a:solidFill>
                  <a:srgbClr val="FF0000"/>
                </a:solidFill>
                <a:latin typeface="MS Reference Sans Serif"/>
              </a:rPr>
              <a:t>ʊ</a:t>
            </a:r>
            <a:r>
              <a:rPr lang="en-US" altLang="zh-CN" sz="11500" b="1" dirty="0" smtClean="0">
                <a:solidFill>
                  <a:srgbClr val="0070C0"/>
                </a:solidFill>
                <a:latin typeface="+mj-lt"/>
                <a:sym typeface="GWIPA"/>
              </a:rPr>
              <a:t></a:t>
            </a:r>
            <a:r>
              <a:rPr lang="en-US" altLang="zh-CN" sz="11500" b="1" dirty="0" smtClean="0">
                <a:solidFill>
                  <a:srgbClr val="FF0000"/>
                </a:solidFill>
                <a:latin typeface="+mj-lt"/>
                <a:sym typeface="GWIPA"/>
              </a:rPr>
              <a:t></a:t>
            </a: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endParaRPr lang="zh-CN" altLang="en-US" sz="13800" b="1" dirty="0">
              <a:solidFill>
                <a:srgbClr val="0070C0"/>
              </a:solidFill>
              <a:latin typeface="GWIPA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714612" y="2285992"/>
            <a:ext cx="364330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r>
              <a:rPr lang="en-US" altLang="zh-CN" sz="11500" b="1" dirty="0" smtClean="0">
                <a:solidFill>
                  <a:srgbClr val="0070C0"/>
                </a:solidFill>
                <a:latin typeface="+mj-lt"/>
                <a:sym typeface="GWIPA"/>
              </a:rPr>
              <a:t></a:t>
            </a:r>
            <a:r>
              <a:rPr lang="en-US" altLang="zh-CN" sz="11500" b="1" dirty="0" smtClean="0">
                <a:solidFill>
                  <a:srgbClr val="FF0000"/>
                </a:solidFill>
                <a:latin typeface="+mj-lt"/>
                <a:sym typeface="GWIPA"/>
              </a:rPr>
              <a:t></a:t>
            </a:r>
            <a:r>
              <a:rPr lang="en-US" altLang="zh-CN" sz="9600" b="1" dirty="0" smtClean="0">
                <a:solidFill>
                  <a:srgbClr val="FF0000"/>
                </a:solidFill>
                <a:latin typeface="MS Reference Sans Serif"/>
              </a:rPr>
              <a:t>ʊ</a:t>
            </a:r>
            <a:r>
              <a:rPr lang="en-US" altLang="zh-CN" sz="11500" b="1" dirty="0">
                <a:solidFill>
                  <a:srgbClr val="0070C0"/>
                </a:solidFill>
                <a:latin typeface="GWIPA" pitchFamily="2" charset="2"/>
              </a:rPr>
              <a:t>/</a:t>
            </a:r>
            <a:endParaRPr lang="zh-CN" altLang="en-US" sz="9600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571736" y="2500306"/>
            <a:ext cx="38576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8800" b="1" i="1" dirty="0" smtClean="0">
                <a:solidFill>
                  <a:srgbClr val="0070C0"/>
                </a:solidFill>
                <a:latin typeface="Georgia" pitchFamily="18" charset="0"/>
              </a:rPr>
              <a:t>better</a:t>
            </a:r>
            <a:endParaRPr lang="zh-CN" altLang="en-US" sz="8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85984" y="2714620"/>
            <a:ext cx="38576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8800" b="1" i="1" dirty="0" smtClean="0">
                <a:solidFill>
                  <a:srgbClr val="0070C0"/>
                </a:solidFill>
                <a:latin typeface="Georgia" pitchFamily="18" charset="0"/>
              </a:rPr>
              <a:t>care</a:t>
            </a:r>
            <a:endParaRPr lang="zh-CN" altLang="en-US" sz="8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928794" y="2571744"/>
            <a:ext cx="38576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8800" b="1" i="1" dirty="0" smtClean="0">
                <a:solidFill>
                  <a:srgbClr val="0070C0"/>
                </a:solidFill>
                <a:latin typeface="Georgia" pitchFamily="18" charset="0"/>
              </a:rPr>
              <a:t>which</a:t>
            </a:r>
            <a:endParaRPr lang="zh-CN" altLang="en-US" sz="8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214546" y="2571744"/>
            <a:ext cx="457203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r>
              <a:rPr lang="en-US" altLang="zh-CN" sz="11500" b="1" dirty="0" err="1" smtClean="0">
                <a:solidFill>
                  <a:srgbClr val="0070C0"/>
                </a:solidFill>
                <a:latin typeface="+mj-lt"/>
              </a:rPr>
              <a:t>b</a:t>
            </a:r>
            <a:r>
              <a:rPr lang="en-US" altLang="zh-CN" sz="11500" b="1" dirty="0" err="1" smtClean="0">
                <a:solidFill>
                  <a:srgbClr val="FF0000"/>
                </a:solidFill>
                <a:sym typeface="GWIPA"/>
              </a:rPr>
              <a:t>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MS Reference Sans Serif"/>
              </a:rPr>
              <a:t>ʊ</a:t>
            </a:r>
            <a:r>
              <a:rPr lang="en-US" altLang="zh-CN" sz="9600" b="1" dirty="0" smtClean="0">
                <a:solidFill>
                  <a:srgbClr val="0070C0"/>
                </a:solidFill>
                <a:latin typeface="MS Reference Sans Serif"/>
                <a:sym typeface="GWIPA"/>
              </a:rPr>
              <a:t></a:t>
            </a:r>
            <a:r>
              <a:rPr lang="en-US" altLang="zh-CN" sz="11500" b="1" dirty="0" smtClean="0">
                <a:solidFill>
                  <a:srgbClr val="FF0000"/>
                </a:solidFill>
                <a:latin typeface="MS Reference Sans Serif"/>
              </a:rPr>
              <a:t> </a:t>
            </a: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endParaRPr lang="zh-CN" altLang="en-US" sz="11500" b="1" dirty="0">
              <a:solidFill>
                <a:srgbClr val="0070C0"/>
              </a:solidFill>
              <a:latin typeface="GWIPA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071802" y="2571744"/>
            <a:ext cx="5572125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r>
              <a:rPr lang="en-US" altLang="zh-CN" sz="11500" b="1" dirty="0" smtClean="0">
                <a:solidFill>
                  <a:srgbClr val="0070C0"/>
                </a:solidFill>
                <a:latin typeface="+mj-lt"/>
              </a:rPr>
              <a:t>w</a:t>
            </a:r>
            <a:r>
              <a:rPr lang="en-US" altLang="zh-CN" sz="11500" b="1" dirty="0" smtClean="0">
                <a:solidFill>
                  <a:srgbClr val="FF0000"/>
                </a:solidFill>
                <a:sym typeface="GWIPA"/>
              </a:rPr>
              <a:t>  </a:t>
            </a:r>
            <a:r>
              <a:rPr lang="en-US" altLang="zh-CN" sz="11500" b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endParaRPr lang="zh-CN" altLang="en-US" sz="13800" b="1" dirty="0">
              <a:solidFill>
                <a:srgbClr val="0070C0"/>
              </a:solidFill>
              <a:latin typeface="GWIPA" pitchFamily="2" charset="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714612" y="2643182"/>
            <a:ext cx="364330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r>
              <a:rPr lang="en-US" altLang="zh-CN" sz="11500" b="1" dirty="0" smtClean="0">
                <a:solidFill>
                  <a:srgbClr val="0070C0"/>
                </a:solidFill>
                <a:latin typeface="+mj-lt"/>
                <a:sym typeface="GWIPA"/>
              </a:rPr>
              <a:t></a:t>
            </a:r>
            <a:r>
              <a:rPr lang="en-US" altLang="zh-CN" sz="9600" b="1" dirty="0" smtClean="0">
                <a:solidFill>
                  <a:srgbClr val="FF0000"/>
                </a:solidFill>
                <a:latin typeface="MS Reference Sans Serif"/>
              </a:rPr>
              <a:t>ʊ</a:t>
            </a:r>
            <a:r>
              <a:rPr lang="en-US" altLang="zh-CN" sz="9600" b="1" dirty="0" smtClean="0">
                <a:solidFill>
                  <a:srgbClr val="0070C0"/>
                </a:solidFill>
                <a:latin typeface="MS Reference Sans Serif"/>
                <a:sym typeface="GWIPA"/>
              </a:rPr>
              <a:t></a:t>
            </a:r>
            <a:r>
              <a:rPr lang="en-US" altLang="zh-CN" sz="11500" b="1" dirty="0" smtClean="0">
                <a:solidFill>
                  <a:srgbClr val="0070C0"/>
                </a:solidFill>
                <a:latin typeface="GWIPA" pitchFamily="2" charset="2"/>
              </a:rPr>
              <a:t>/</a:t>
            </a:r>
            <a:endParaRPr lang="zh-CN" altLang="en-US" sz="9600" dirty="0" smtClean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28926" y="2643182"/>
            <a:ext cx="38576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8800" b="1" i="1" dirty="0" smtClean="0">
                <a:solidFill>
                  <a:srgbClr val="0070C0"/>
                </a:solidFill>
                <a:latin typeface="Georgia" pitchFamily="18" charset="0"/>
              </a:rPr>
              <a:t>kid</a:t>
            </a:r>
            <a:endParaRPr lang="zh-CN" altLang="en-US" sz="8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643174" y="2571744"/>
            <a:ext cx="38576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8800" b="1" i="1" dirty="0" smtClean="0">
                <a:solidFill>
                  <a:srgbClr val="0070C0"/>
                </a:solidFill>
                <a:latin typeface="Georgia" pitchFamily="18" charset="0"/>
              </a:rPr>
              <a:t>reach</a:t>
            </a:r>
            <a:endParaRPr lang="zh-CN" altLang="en-US" sz="8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428860" y="2643182"/>
            <a:ext cx="38576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8800" b="1" i="1" dirty="0" smtClean="0">
                <a:solidFill>
                  <a:srgbClr val="0070C0"/>
                </a:solidFill>
                <a:latin typeface="Georgia" pitchFamily="18" charset="0"/>
              </a:rPr>
              <a:t>grade</a:t>
            </a:r>
            <a:endParaRPr lang="zh-CN" altLang="en-US" sz="8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0" name="图片 19" descr="406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3929058" y="2428868"/>
            <a:ext cx="4869559" cy="1643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Phonetics</a:t>
            </a:r>
            <a:endParaRPr kumimoji="0" lang="zh-CN" alt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7" grpId="0"/>
      <p:bldP spid="8" grpId="0"/>
      <p:bldP spid="9" grpId="0"/>
      <p:bldP spid="14" grpId="0"/>
      <p:bldP spid="11" grpId="0"/>
      <p:bldP spid="12" grpId="0"/>
      <p:bldP spid="16" grpId="0"/>
      <p:bldP spid="17" grpId="0"/>
      <p:bldP spid="18" grpId="0"/>
      <p:bldP spid="19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i="1" dirty="0" smtClean="0">
                <a:latin typeface="Georgia" pitchFamily="18" charset="0"/>
                <a:cs typeface="Times New Roman" pitchFamily="18" charset="0"/>
              </a:rPr>
              <a:t>形容词比较级最高级的用法：</a:t>
            </a:r>
            <a:endParaRPr lang="en-US" altLang="zh-CN" sz="3600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8.</a:t>
            </a:r>
            <a:r>
              <a:rPr lang="en-US" altLang="zh-CN" b="1" i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a lot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,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a little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,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far 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 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even</a:t>
            </a:r>
            <a:r>
              <a:rPr lang="zh-CN" altLang="en-US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和</a:t>
            </a:r>
            <a:r>
              <a:rPr lang="en-US" altLang="zh-CN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much</a:t>
            </a:r>
            <a:r>
              <a:rPr lang="en-US" altLang="zh-CN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 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+</a:t>
            </a: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比较级</a:t>
            </a: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Knowledge points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000240"/>
            <a:ext cx="93583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b="1" i="1" dirty="0" smtClean="0">
                <a:latin typeface="Georgia" pitchFamily="18" charset="0"/>
                <a:cs typeface="Times New Roman" pitchFamily="18" charset="0"/>
              </a:rPr>
              <a:t>She is a lot_____(tall) than her sister.</a:t>
            </a:r>
            <a:endParaRPr lang="en-US" altLang="zh-CN" sz="3200" b="1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b="1" i="1" dirty="0" smtClean="0">
                <a:latin typeface="Georgia" pitchFamily="18" charset="0"/>
                <a:cs typeface="Times New Roman" pitchFamily="18" charset="0"/>
              </a:rPr>
              <a:t>This paper is a little_____(big) than that one.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b="1" i="1" dirty="0" smtClean="0">
                <a:latin typeface="Georgia" pitchFamily="18" charset="0"/>
              </a:rPr>
              <a:t>The buildings look far ____ (ugly)in London than here.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b="1" i="1" dirty="0" smtClean="0">
                <a:latin typeface="Georgia" pitchFamily="18" charset="0"/>
              </a:rPr>
              <a:t>Tom seemed  even ______(strong )than before 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b="1" i="1" dirty="0" smtClean="0">
                <a:latin typeface="Georgia" pitchFamily="18" charset="0"/>
              </a:rPr>
              <a:t>He eats much_____(much) meat  than me.</a:t>
            </a:r>
            <a:endParaRPr lang="zh-CN" altLang="en-US" sz="3200" b="1" i="1" dirty="0"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6116" y="5429264"/>
            <a:ext cx="1149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1736" y="1928802"/>
            <a:ext cx="118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taller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0562" y="2500306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bigger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00166" y="2071678"/>
            <a:ext cx="105727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000364" y="2500306"/>
            <a:ext cx="142876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00628" y="3429000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uglier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4810" y="3500438"/>
            <a:ext cx="6524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071802" y="4500570"/>
            <a:ext cx="100013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14810" y="4357694"/>
            <a:ext cx="1774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stronger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28794" y="5429264"/>
            <a:ext cx="128588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85728"/>
            <a:ext cx="9358378" cy="62865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 原级，比较级用法总结</a:t>
            </a:r>
            <a:endParaRPr lang="en-US" altLang="zh-CN" sz="3500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very , quite , so , pretty , too,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修饰原级要记住</a:t>
            </a:r>
            <a:endParaRPr lang="en-US" altLang="zh-CN" sz="3500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原级用在</a:t>
            </a: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as…as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间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,(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否定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not so/as…as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间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比较级用在</a:t>
            </a: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than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前面；</a:t>
            </a:r>
            <a:endParaRPr lang="en-US" altLang="zh-CN" sz="3500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and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前后比较级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more and more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+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形原</a:t>
            </a:r>
            <a:endParaRPr lang="en-US" altLang="zh-CN" sz="3500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译为越来越怎样</a:t>
            </a:r>
            <a:endParaRPr lang="en-US" altLang="zh-CN" sz="3500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表示比某人大几岁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  <a:r>
              <a:rPr lang="zh-CN" altLang="en-US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  <a:sym typeface="Wingdings"/>
              </a:rPr>
              <a:t></a:t>
            </a: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years older than…</a:t>
            </a:r>
          </a:p>
          <a:p>
            <a:pPr>
              <a:buNone/>
            </a:pP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the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+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比较级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the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+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比较级，越怎样就越怎样</a:t>
            </a:r>
            <a:endParaRPr lang="en-US" altLang="zh-CN" sz="3500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like…better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更喜欢 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like…best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最喜欢</a:t>
            </a:r>
            <a:endParaRPr lang="en-US" altLang="zh-CN" sz="3500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far , even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和</a:t>
            </a: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much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比较级前更怎样，</a:t>
            </a:r>
            <a:endParaRPr lang="en-US" altLang="zh-CN" sz="3500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还有</a:t>
            </a: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a lot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和</a:t>
            </a:r>
            <a:r>
              <a:rPr lang="en-US" altLang="zh-CN" sz="35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Times New Roman" pitchFamily="18" charset="0"/>
              </a:rPr>
              <a:t>a little</a:t>
            </a:r>
            <a:r>
              <a:rPr lang="en-US" altLang="zh-CN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,</a:t>
            </a:r>
            <a:r>
              <a:rPr lang="zh-CN" altLang="en-US" sz="3500" b="1" i="1" dirty="0" smtClean="0">
                <a:latin typeface="Georgia" pitchFamily="18" charset="0"/>
                <a:ea typeface="华文楷体" pitchFamily="2" charset="-122"/>
                <a:cs typeface="Times New Roman" pitchFamily="18" charset="0"/>
              </a:rPr>
              <a:t>比较级前也很牛。</a:t>
            </a:r>
            <a:endParaRPr lang="en-US" altLang="zh-CN" sz="3500" b="1" i="1" dirty="0" smtClean="0">
              <a:latin typeface="Georgia" pitchFamily="18" charset="0"/>
              <a:ea typeface="华文楷体" pitchFamily="2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3600" dirty="0" smtClean="0"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3600" dirty="0" smtClean="0"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>
              <a:buNone/>
            </a:pPr>
            <a:endParaRPr lang="zh-CN" altLang="en-US" sz="3600" dirty="0"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Chant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>
            <a:spLocks noGrp="1"/>
          </p:cNvSpPr>
          <p:nvPr>
            <p:ph idx="1"/>
          </p:nvPr>
        </p:nvSpPr>
        <p:spPr>
          <a:xfrm>
            <a:off x="0" y="285728"/>
            <a:ext cx="9337446" cy="51054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endParaRPr lang="en-US" altLang="zh-CN" sz="3600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3600" i="1" dirty="0" smtClean="0">
                <a:latin typeface="Georgia" pitchFamily="18" charset="0"/>
                <a:cs typeface="Times New Roman" pitchFamily="18" charset="0"/>
              </a:rPr>
              <a:t>1.Tom is_______(calm) than Sam.</a:t>
            </a:r>
          </a:p>
          <a:p>
            <a:pPr>
              <a:buFontTx/>
              <a:buNone/>
            </a:pPr>
            <a:r>
              <a:rPr lang="en-US" altLang="zh-CN" sz="3600" i="1" dirty="0" smtClean="0">
                <a:latin typeface="Georgia" pitchFamily="18" charset="0"/>
                <a:cs typeface="Times New Roman" pitchFamily="18" charset="0"/>
              </a:rPr>
              <a:t>2. Allan is ________(thin) than Peter.</a:t>
            </a:r>
          </a:p>
          <a:p>
            <a:pPr>
              <a:buFontTx/>
              <a:buNone/>
            </a:pPr>
            <a:r>
              <a:rPr lang="en-US" altLang="zh-CN" sz="3600" i="1" dirty="0" smtClean="0">
                <a:latin typeface="Georgia" pitchFamily="18" charset="0"/>
                <a:cs typeface="Times New Roman" pitchFamily="18" charset="0"/>
              </a:rPr>
              <a:t>3. Tina is ___________(serious) than Ann.</a:t>
            </a:r>
          </a:p>
          <a:p>
            <a:pPr>
              <a:buNone/>
            </a:pPr>
            <a:r>
              <a:rPr lang="en-US" altLang="zh-CN" sz="3600" i="1" dirty="0" smtClean="0">
                <a:latin typeface="Georgia" pitchFamily="18" charset="0"/>
                <a:cs typeface="Times New Roman" pitchFamily="18" charset="0"/>
              </a:rPr>
              <a:t>4. Whose hair is _____(curly),yours or Lucy’s?</a:t>
            </a:r>
          </a:p>
          <a:p>
            <a:pPr>
              <a:buNone/>
            </a:pPr>
            <a:r>
              <a:rPr lang="en-US" altLang="zh-CN" sz="3600" i="1" dirty="0" smtClean="0">
                <a:latin typeface="Georgia" pitchFamily="18" charset="0"/>
                <a:cs typeface="Times New Roman" pitchFamily="18" charset="0"/>
              </a:rPr>
              <a:t>5.She is _____(fat) than her sister.</a:t>
            </a:r>
          </a:p>
          <a:p>
            <a:pPr>
              <a:buNone/>
            </a:pPr>
            <a:r>
              <a:rPr lang="en-US" altLang="zh-CN" sz="3600" i="1" dirty="0" smtClean="0">
                <a:latin typeface="Georgia" pitchFamily="18" charset="0"/>
                <a:cs typeface="Times New Roman" pitchFamily="18" charset="0"/>
              </a:rPr>
              <a:t>6.Ben runs_____(fast) than Jim.</a:t>
            </a:r>
          </a:p>
          <a:p>
            <a:pPr>
              <a:buNone/>
            </a:pPr>
            <a:r>
              <a:rPr lang="en-US" altLang="zh-CN" sz="3600" i="1" dirty="0" smtClean="0">
                <a:latin typeface="Georgia" pitchFamily="18" charset="0"/>
                <a:cs typeface="Times New Roman" pitchFamily="18" charset="0"/>
              </a:rPr>
              <a:t>7.I’m ______(young) than you.</a:t>
            </a:r>
          </a:p>
          <a:p>
            <a:pPr>
              <a:buFontTx/>
              <a:buNone/>
            </a:pP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43042" y="857232"/>
            <a:ext cx="1928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calmer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5984" y="1357298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thinner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1670" y="2000240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more serious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86314" y="928670"/>
            <a:ext cx="114300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86380" y="1571612"/>
            <a:ext cx="114300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572264" y="2071678"/>
            <a:ext cx="107157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929322" y="2714620"/>
            <a:ext cx="321467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143240" y="2643182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curlier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71604" y="3214686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fatter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786182" y="3357562"/>
            <a:ext cx="100013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500562" y="4000504"/>
            <a:ext cx="114300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43108" y="3786190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faster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286248" y="4572008"/>
            <a:ext cx="107157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28662" y="4429132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younger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9" name="图片 18" descr="3-1203061040011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4857760"/>
            <a:ext cx="1928826" cy="1643074"/>
          </a:xfrm>
          <a:prstGeom prst="rect">
            <a:avLst/>
          </a:prstGeom>
        </p:spPr>
      </p:pic>
      <p:pic>
        <p:nvPicPr>
          <p:cNvPr id="20" name="图片 19" descr="get (1).jpg"/>
          <p:cNvPicPr>
            <a:picLocks noChangeAspect="1"/>
          </p:cNvPicPr>
          <p:nvPr/>
        </p:nvPicPr>
        <p:blipFill>
          <a:blip r:embed="rId6"/>
          <a:srcRect l="6309" r="-2524" b="834"/>
          <a:stretch>
            <a:fillRect/>
          </a:stretch>
        </p:blipFill>
        <p:spPr>
          <a:xfrm>
            <a:off x="1" y="0"/>
            <a:ext cx="4000496" cy="67612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 animBg="1"/>
      <p:bldP spid="10" grpId="0" animBg="1"/>
      <p:bldP spid="16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 animBg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740" y="543013"/>
            <a:ext cx="8808259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.My mother is very____(old), but she looks________(young) than her age.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2. Mr. Wang is not as ___(tall) as Mr. Zhang.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3. Whose hair is _______(curly),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  yours or Lucy’s?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4. Our teacher is much</a:t>
            </a: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_________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  (friendly) to us.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5. This apple is a little_______(big) than that one.</a:t>
            </a:r>
          </a:p>
          <a:p>
            <a:pPr>
              <a:buNone/>
            </a:pP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57148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old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100010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young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64305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tall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271462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curl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ier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400050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Georgia" pitchFamily="18" charset="0"/>
                <a:cs typeface="Times New Roman" pitchFamily="18" charset="0"/>
              </a:rPr>
              <a:t>friendl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ier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00063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big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ger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350043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more</a:t>
            </a:r>
            <a:r>
              <a:rPr lang="en-US" altLang="zh-CN" sz="3600" i="1" dirty="0" smtClean="0">
                <a:latin typeface="Georgia" pitchFamily="18" charset="0"/>
                <a:cs typeface="Times New Roman" pitchFamily="18" charset="0"/>
              </a:rPr>
              <a:t> friendly</a:t>
            </a:r>
            <a:endParaRPr lang="zh-CN" altLang="en-US" sz="3600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00760" y="1071546"/>
            <a:ext cx="107157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357686" y="171448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000892" y="171448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14348" y="3286124"/>
            <a:ext cx="342902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00496" y="3929066"/>
            <a:ext cx="114300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571868" y="5143512"/>
            <a:ext cx="150019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42910" y="5572140"/>
            <a:ext cx="128588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643306" y="714356"/>
            <a:ext cx="114300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929058" y="0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用所给词适当形式填空。</a:t>
            </a:r>
            <a:endParaRPr lang="en-US" altLang="zh-CN" sz="3200" dirty="0" smtClean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1" name="图片 20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358346" cy="5105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                                  </a:t>
            </a:r>
            <a:r>
              <a:rPr lang="zh-CN" altLang="en-US" b="1" dirty="0" smtClean="0">
                <a:latin typeface="Georgia" pitchFamily="18" charset="0"/>
                <a:cs typeface="Times New Roman" pitchFamily="18" charset="0"/>
              </a:rPr>
              <a:t>用所给词适当形式填空。</a:t>
            </a:r>
            <a:endParaRPr lang="en-US" altLang="zh-CN" b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1.Which do you like_______(well),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  English or Chinese?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2.She is a lot_____(fat) than her sister.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3.I’m not as_________(careful) as him.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4.The weather is getting _______ and_______(warm).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5.The_____(easy),the______(good).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6.Your classroom is ____(wide) and _______(bright) than ours.</a:t>
            </a:r>
          </a:p>
          <a:p>
            <a:pPr>
              <a:buFontTx/>
              <a:buNone/>
            </a:pPr>
            <a:endParaRPr lang="en-US" altLang="zh-CN" sz="2400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sz="2400" i="1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28596" y="1142984"/>
            <a:ext cx="428628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500430" y="642918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00562" y="57148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better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29256" y="1714488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785918" y="1785926"/>
            <a:ext cx="100013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28926" y="178592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fatter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71670" y="2428868"/>
            <a:ext cx="4286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5206" y="2357430"/>
            <a:ext cx="4286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786050" y="235743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careful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0034" y="3429000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214942" y="292893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warmer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335756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warmer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0034" y="4000504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143372" y="4000504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500166" y="407194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easier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392906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better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072330" y="4643446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286248" y="457200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wider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514351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brighter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214810" y="5143512"/>
            <a:ext cx="100013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get (1).jpg"/>
          <p:cNvPicPr>
            <a:picLocks noChangeAspect="1"/>
          </p:cNvPicPr>
          <p:nvPr/>
        </p:nvPicPr>
        <p:blipFill>
          <a:blip r:embed="rId4"/>
          <a:srcRect l="6309" r="-2524" b="834"/>
          <a:stretch>
            <a:fillRect/>
          </a:stretch>
        </p:blipFill>
        <p:spPr>
          <a:xfrm>
            <a:off x="1" y="0"/>
            <a:ext cx="3571867" cy="60367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 rot="21434541">
            <a:off x="1298776" y="48526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8" name="图片 27" descr="3-1203061040011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174" y="5214926"/>
            <a:ext cx="1928826" cy="164307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14366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b="1" i="1" dirty="0" smtClean="0">
                <a:latin typeface="Georgia" pitchFamily="18" charset="0"/>
                <a:cs typeface="Times New Roman" pitchFamily="18" charset="0"/>
              </a:rPr>
              <a:t>                                       </a:t>
            </a:r>
            <a:r>
              <a:rPr lang="zh-CN" altLang="en-US" sz="2800" b="1" dirty="0" smtClean="0">
                <a:latin typeface="Georgia" pitchFamily="18" charset="0"/>
                <a:cs typeface="Times New Roman" pitchFamily="18" charset="0"/>
              </a:rPr>
              <a:t>用所给词适当形式填空。</a:t>
            </a:r>
            <a:endParaRPr lang="en-US" altLang="zh-CN" b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7.She is _____(bad) than me at drawing.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8.The dog is barking all the time . It is so ______(noisy).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9.Who has _____(many) apples , 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   Lucy or Lily?</a:t>
            </a:r>
          </a:p>
          <a:p>
            <a:pPr>
              <a:buFontTx/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10.It’s raining_______(heavy).</a:t>
            </a:r>
          </a:p>
          <a:p>
            <a:pPr>
              <a:buNone/>
            </a:pPr>
            <a:r>
              <a:rPr lang="en-US" altLang="zh-CN" b="1" i="1" dirty="0" smtClean="0">
                <a:latin typeface="Georgia" pitchFamily="18" charset="0"/>
                <a:cs typeface="Times New Roman" pitchFamily="18" charset="0"/>
              </a:rPr>
              <a:t>11.Does Jim run as ______(slow) as David?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latin typeface="Georgia" pitchFamily="18" charset="0"/>
                <a:cs typeface="Times New Roman" pitchFamily="18" charset="0"/>
              </a:rPr>
              <a:t>Yes, but Mike runs___________(slow) than them.</a:t>
            </a:r>
            <a:endParaRPr lang="zh-CN" altLang="en-US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b="1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sz="2400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sz="2400" i="1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00562" y="1000108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785918" y="100010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worse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072462" y="1643050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71472" y="207167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noisy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85720" y="3286124"/>
            <a:ext cx="300039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428860" y="264318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more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428728" y="3929066"/>
            <a:ext cx="164307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286116" y="371475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heavily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500430" y="4500570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358082" y="4500570"/>
            <a:ext cx="35719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643174" y="4500570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500562" y="442913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slowly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28596" y="5572140"/>
            <a:ext cx="114300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643702" y="5500702"/>
            <a:ext cx="135732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857356" y="557214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more slowly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9" name="图片 18" descr="get (1).jpg"/>
          <p:cNvPicPr>
            <a:picLocks noChangeAspect="1"/>
          </p:cNvPicPr>
          <p:nvPr/>
        </p:nvPicPr>
        <p:blipFill>
          <a:blip r:embed="rId4"/>
          <a:srcRect l="6309" r="-2524" b="834"/>
          <a:stretch>
            <a:fillRect/>
          </a:stretch>
        </p:blipFill>
        <p:spPr>
          <a:xfrm>
            <a:off x="1" y="0"/>
            <a:ext cx="4000496" cy="67612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8" grpId="0" animBg="1"/>
      <p:bldP spid="39" grpId="0" animBg="1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210292059558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688" y="3000372"/>
            <a:ext cx="8858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                                Unit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3600" b="1" i="1" dirty="0" smtClean="0">
                <a:latin typeface="Georgia" pitchFamily="18" charset="0"/>
                <a:ea typeface="黑体" pitchFamily="49" charset="-122"/>
              </a:rPr>
              <a:t>I’m more outgoing than my sister.</a:t>
            </a:r>
            <a:endParaRPr lang="en-US" altLang="zh-CN" sz="2800" b="1" i="1" dirty="0" smtClean="0">
              <a:latin typeface="Georgia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                             Section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0"/>
          <p:cNvPicPr>
            <a:picLocks noChangeAspect="1" noChangeArrowheads="1"/>
          </p:cNvPicPr>
          <p:nvPr/>
        </p:nvPicPr>
        <p:blipFill>
          <a:blip r:embed="rId3"/>
          <a:srcRect l="22911" t="16489" r="2594" b="46059"/>
          <a:stretch>
            <a:fillRect/>
          </a:stretch>
        </p:blipFill>
        <p:spPr bwMode="auto">
          <a:xfrm>
            <a:off x="1571604" y="928670"/>
            <a:ext cx="592935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get (1).jpg"/>
          <p:cNvPicPr>
            <a:picLocks noChangeAspect="1"/>
          </p:cNvPicPr>
          <p:nvPr/>
        </p:nvPicPr>
        <p:blipFill>
          <a:blip r:embed="rId4"/>
          <a:srcRect l="6309" r="-2524" b="834"/>
          <a:stretch>
            <a:fillRect/>
          </a:stretch>
        </p:blipFill>
        <p:spPr>
          <a:xfrm>
            <a:off x="0" y="0"/>
            <a:ext cx="5072098" cy="857232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 rot="21362289">
            <a:off x="1306034" y="122550"/>
            <a:ext cx="3571900" cy="7077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Lead in </a:t>
            </a:r>
            <a:endParaRPr lang="zh-CN" altLang="en-US" sz="3600" b="1" i="1" dirty="0" smtClean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572008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Here is a concert . The musicians are three pairs of twins . Can you compare them?  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0" y="214290"/>
            <a:ext cx="857224" cy="500066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Text Box 1048"/>
          <p:cNvSpPr txBox="1">
            <a:spLocks noChangeArrowheads="1"/>
          </p:cNvSpPr>
          <p:nvPr/>
        </p:nvSpPr>
        <p:spPr bwMode="auto">
          <a:xfrm>
            <a:off x="642910" y="1857364"/>
            <a:ext cx="771530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GB" altLang="zh-CN" sz="3200" b="1" i="1" dirty="0" smtClean="0">
                <a:latin typeface="Georgia" pitchFamily="18" charset="0"/>
              </a:rPr>
              <a:t>tall                                          loudly</a:t>
            </a:r>
          </a:p>
          <a:p>
            <a:pPr marL="342900" indent="-342900">
              <a:lnSpc>
                <a:spcPct val="150000"/>
              </a:lnSpc>
            </a:pPr>
            <a:r>
              <a:rPr lang="en-GB" altLang="zh-CN" sz="3200" b="1" i="1" dirty="0" smtClean="0">
                <a:latin typeface="Georgia" pitchFamily="18" charset="0"/>
              </a:rPr>
              <a:t>thin                                        short hair</a:t>
            </a:r>
          </a:p>
          <a:p>
            <a:pPr marL="342900" indent="-342900">
              <a:lnSpc>
                <a:spcPct val="150000"/>
              </a:lnSpc>
            </a:pPr>
            <a:r>
              <a:rPr lang="en-GB" altLang="zh-CN" sz="3200" b="1" i="1" dirty="0" smtClean="0">
                <a:latin typeface="Georgia" pitchFamily="18" charset="0"/>
              </a:rPr>
              <a:t>long hair                              heavy</a:t>
            </a:r>
          </a:p>
          <a:p>
            <a:pPr marL="342900" indent="-342900">
              <a:lnSpc>
                <a:spcPct val="150000"/>
              </a:lnSpc>
            </a:pPr>
            <a:r>
              <a:rPr lang="en-GB" altLang="zh-CN" sz="3200" b="1" i="1" dirty="0" smtClean="0">
                <a:latin typeface="Georgia" pitchFamily="18" charset="0"/>
              </a:rPr>
              <a:t>quietly                                   short</a:t>
            </a:r>
            <a:endParaRPr lang="en-US" altLang="zh-CN" sz="3200" b="1" i="1" dirty="0">
              <a:latin typeface="Georgia" pitchFamily="18" charset="0"/>
            </a:endParaRPr>
          </a:p>
        </p:txBody>
      </p:sp>
      <p:sp>
        <p:nvSpPr>
          <p:cNvPr id="3" name="Rectangle 1047"/>
          <p:cNvSpPr>
            <a:spLocks noChangeArrowheads="1"/>
          </p:cNvSpPr>
          <p:nvPr/>
        </p:nvSpPr>
        <p:spPr bwMode="auto">
          <a:xfrm>
            <a:off x="110166" y="188640"/>
            <a:ext cx="93583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3200" b="1" i="1" dirty="0">
                <a:solidFill>
                  <a:srgbClr val="FF0000"/>
                </a:solidFill>
                <a:latin typeface="Georgia" pitchFamily="18" charset="0"/>
              </a:rPr>
              <a:t>1a</a:t>
            </a:r>
            <a:r>
              <a:rPr lang="en-GB" altLang="zh-CN" sz="3200" i="1" dirty="0">
                <a:latin typeface="Georgia" pitchFamily="18" charset="0"/>
              </a:rPr>
              <a:t>  Match </a:t>
            </a:r>
            <a:r>
              <a:rPr lang="en-GB" altLang="zh-CN" sz="3200" i="1" dirty="0" smtClean="0">
                <a:latin typeface="Georgia" pitchFamily="18" charset="0"/>
              </a:rPr>
              <a:t>each word with its opposite.</a:t>
            </a:r>
            <a:endParaRPr lang="en-US" altLang="zh-CN" sz="3200" i="1" dirty="0">
              <a:latin typeface="Georgia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785918" y="2357430"/>
            <a:ext cx="3929090" cy="2071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14480" y="3071810"/>
            <a:ext cx="4000528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714612" y="3071810"/>
            <a:ext cx="3000396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357422" y="2357430"/>
            <a:ext cx="3357586" cy="2214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0" y="0"/>
            <a:ext cx="642910" cy="500042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20"/>
          <p:cNvPicPr>
            <a:picLocks noChangeAspect="1" noChangeArrowheads="1"/>
          </p:cNvPicPr>
          <p:nvPr/>
        </p:nvPicPr>
        <p:blipFill>
          <a:blip r:embed="rId5"/>
          <a:srcRect l="22911" t="16489" r="2594" b="46059"/>
          <a:stretch>
            <a:fillRect/>
          </a:stretch>
        </p:blipFill>
        <p:spPr bwMode="auto">
          <a:xfrm>
            <a:off x="428596" y="571480"/>
            <a:ext cx="8286779" cy="55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047"/>
          <p:cNvSpPr>
            <a:spLocks noChangeArrowheads="1"/>
          </p:cNvSpPr>
          <p:nvPr/>
        </p:nvSpPr>
        <p:spPr bwMode="auto">
          <a:xfrm>
            <a:off x="571472" y="0"/>
            <a:ext cx="9358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and number the pairs of twins the picture [1-3].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0"/>
            <a:ext cx="1071538" cy="5714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1</a:t>
            </a:r>
            <a:r>
              <a:rPr kumimoji="0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b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572000" y="1142984"/>
            <a:ext cx="428628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429388" y="4357694"/>
            <a:ext cx="500066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14348" y="2143116"/>
            <a:ext cx="428628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流程图: 数据 8"/>
          <p:cNvSpPr/>
          <p:nvPr/>
        </p:nvSpPr>
        <p:spPr>
          <a:xfrm>
            <a:off x="4214810" y="4643446"/>
            <a:ext cx="2286016" cy="357190"/>
          </a:xfrm>
          <a:prstGeom prst="flowChartInputOutput">
            <a:avLst/>
          </a:prstGeom>
          <a:solidFill>
            <a:srgbClr val="DA3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Peter</a:t>
            </a:r>
            <a:endParaRPr lang="zh-CN" altLang="en-US" sz="2400" b="1" dirty="0">
              <a:latin typeface="Verdana" pitchFamily="34" charset="0"/>
              <a:ea typeface="MingLiU" pitchFamily="49" charset="-120"/>
              <a:cs typeface="Verdana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28596" y="3214686"/>
            <a:ext cx="2143140" cy="612648"/>
          </a:xfrm>
          <a:prstGeom prst="wedgeRoundRectCallout">
            <a:avLst>
              <a:gd name="adj1" fmla="val -32500"/>
              <a:gd name="adj2" fmla="val 1520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chemeClr val="tx1"/>
                </a:solidFill>
                <a:latin typeface="Georgia" pitchFamily="18" charset="0"/>
              </a:rPr>
              <a:t>Is that Sam?</a:t>
            </a:r>
            <a:endParaRPr lang="zh-CN" altLang="en-US" sz="24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071538" y="3786190"/>
            <a:ext cx="3714776" cy="1184152"/>
          </a:xfrm>
          <a:prstGeom prst="wedgeRoundRectCallout">
            <a:avLst>
              <a:gd name="adj1" fmla="val 1317"/>
              <a:gd name="adj2" fmla="val 693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chemeClr val="tx1"/>
                </a:solidFill>
                <a:latin typeface="Georgia" pitchFamily="18" charset="0"/>
              </a:rPr>
              <a:t>No, that’s Tom . Sam has </a:t>
            </a:r>
            <a:r>
              <a:rPr lang="en-US" altLang="zh-CN" sz="2400" i="1" dirty="0" smtClean="0">
                <a:solidFill>
                  <a:srgbClr val="0070C0"/>
                </a:solidFill>
                <a:latin typeface="Georgia" pitchFamily="18" charset="0"/>
              </a:rPr>
              <a:t>longer</a:t>
            </a:r>
            <a:r>
              <a:rPr lang="en-US" altLang="zh-CN" sz="2400" i="1" dirty="0" smtClean="0">
                <a:solidFill>
                  <a:schemeClr val="tx1"/>
                </a:solidFill>
                <a:latin typeface="Georgia" pitchFamily="18" charset="0"/>
              </a:rPr>
              <a:t> hair than Tom.</a:t>
            </a:r>
            <a:endParaRPr lang="zh-CN" altLang="en-US" sz="2400" dirty="0"/>
          </a:p>
        </p:txBody>
      </p:sp>
      <p:sp>
        <p:nvSpPr>
          <p:cNvPr id="12" name="圆角矩形标注 11"/>
          <p:cNvSpPr/>
          <p:nvPr/>
        </p:nvSpPr>
        <p:spPr>
          <a:xfrm>
            <a:off x="4286248" y="5072074"/>
            <a:ext cx="4572032" cy="1428760"/>
          </a:xfrm>
          <a:prstGeom prst="wedgeRoundRectCallout">
            <a:avLst>
              <a:gd name="adj1" fmla="val -53540"/>
              <a:gd name="adj2" fmla="val -52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Both</a:t>
            </a:r>
            <a:r>
              <a:rPr lang="en-US" altLang="zh-CN" sz="2400" i="1" dirty="0" smtClean="0">
                <a:solidFill>
                  <a:schemeClr val="tx1"/>
                </a:solidFill>
                <a:latin typeface="Georgia" pitchFamily="18" charset="0"/>
              </a:rPr>
              <a:t> Sam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and</a:t>
            </a:r>
            <a:r>
              <a:rPr lang="en-US" altLang="zh-CN" sz="2400" i="1" dirty="0" smtClean="0">
                <a:solidFill>
                  <a:schemeClr val="tx1"/>
                </a:solidFill>
                <a:latin typeface="Georgia" pitchFamily="18" charset="0"/>
              </a:rPr>
              <a:t> Tom can play the drums, but Sam plays them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better</a:t>
            </a:r>
            <a:r>
              <a:rPr lang="en-US" altLang="zh-CN" sz="2400" i="1" dirty="0" smtClean="0">
                <a:solidFill>
                  <a:schemeClr val="tx1"/>
                </a:solidFill>
                <a:latin typeface="Georgia" pitchFamily="18" charset="0"/>
              </a:rPr>
              <a:t> than Tom . </a:t>
            </a:r>
            <a:endParaRPr lang="zh-CN" altLang="en-US" sz="2400" dirty="0"/>
          </a:p>
        </p:txBody>
      </p:sp>
      <p:pic>
        <p:nvPicPr>
          <p:cNvPr id="14" name="U3SA 1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500042"/>
            <a:ext cx="785818" cy="785818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29190" y="6334780"/>
            <a:ext cx="278608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这里原级是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well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57290" y="5429264"/>
            <a:ext cx="2786082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both …and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两者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……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都</a:t>
            </a:r>
            <a:endParaRPr lang="zh-CN" altLang="en-US" sz="2800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55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0" grpId="0" animBg="1" autoUpdateAnimBg="0"/>
      <p:bldP spid="21" grpId="0" animBg="1" autoUpdateAnimBg="0"/>
      <p:bldP spid="22" grpId="0" animBg="1" autoUpdateAnimBg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985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    )1.A.qu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i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etly      B. w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i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n            C. wh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i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ch    D. sw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i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ng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985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    )2.A.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th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rough   B. toge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th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er   C. 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th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an      D. al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th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ough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985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    )3.A.s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u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ch         B. f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u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ll             C. j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u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nk        D. res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u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lt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985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    )4.A.h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ea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lth      B. l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ea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st         C. w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ea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ther    D. br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ea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d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6985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    )5.A.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s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wing      B. denti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s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      C. televi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s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ion   D. </a:t>
            </a:r>
            <a:r>
              <a:rPr kumimoji="0" lang="en-US" altLang="zh-CN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s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uch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3416320" cy="8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选出发音不同的一项</a:t>
            </a:r>
            <a:endParaRPr kumimoji="0" lang="zh-CN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85736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71462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64331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57200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50070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" name="图片 1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5072098" cy="1000108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 rot="21362289">
            <a:off x="1448908" y="-91788"/>
            <a:ext cx="3571900" cy="707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0" y="0"/>
            <a:ext cx="857224" cy="500066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Text Box 1048"/>
          <p:cNvSpPr txBox="1">
            <a:spLocks noChangeArrowheads="1"/>
          </p:cNvSpPr>
          <p:nvPr/>
        </p:nvSpPr>
        <p:spPr bwMode="auto">
          <a:xfrm>
            <a:off x="0" y="1500174"/>
            <a:ext cx="9144000" cy="40318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A: Is that Tara,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isn’t it</a:t>
            </a:r>
            <a:r>
              <a:rPr lang="en-US" altLang="zh-CN" sz="3200" b="1" i="1" dirty="0" smtClean="0">
                <a:latin typeface="Georgia" pitchFamily="18" charset="0"/>
              </a:rPr>
              <a:t>?</a:t>
            </a:r>
          </a:p>
          <a:p>
            <a:pPr marL="342900" indent="-342900">
              <a:lnSpc>
                <a:spcPct val="20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B:No,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it</a:t>
            </a:r>
            <a:r>
              <a:rPr lang="en-US" altLang="zh-CN" sz="3200" b="1" i="1" dirty="0" smtClean="0">
                <a:latin typeface="Georgia" pitchFamily="18" charset="0"/>
              </a:rPr>
              <a:t> isn’t . It’s Tina . Tina is taller than Tara . And she also sings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more loudly </a:t>
            </a:r>
            <a:r>
              <a:rPr lang="en-US" altLang="zh-CN" sz="3200" b="1" i="1" dirty="0" smtClean="0">
                <a:latin typeface="Georgia" pitchFamily="18" charset="0"/>
              </a:rPr>
              <a:t>than Tara.</a:t>
            </a:r>
            <a:endParaRPr lang="en-US" altLang="zh-CN" sz="3200" b="1" i="1" dirty="0">
              <a:latin typeface="Georgia" pitchFamily="18" charset="0"/>
            </a:endParaRPr>
          </a:p>
        </p:txBody>
      </p:sp>
      <p:sp>
        <p:nvSpPr>
          <p:cNvPr id="3" name="Rectangle 1047"/>
          <p:cNvSpPr>
            <a:spLocks noChangeArrowheads="1"/>
          </p:cNvSpPr>
          <p:nvPr/>
        </p:nvSpPr>
        <p:spPr bwMode="auto">
          <a:xfrm>
            <a:off x="0" y="0"/>
            <a:ext cx="93583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 1c</a:t>
            </a:r>
            <a:r>
              <a:rPr lang="en-GB" altLang="zh-CN" sz="3200" i="1" dirty="0" smtClean="0">
                <a:latin typeface="Georgia" pitchFamily="18" charset="0"/>
              </a:rPr>
              <a:t>  </a:t>
            </a:r>
            <a:r>
              <a:rPr lang="en-GB" altLang="zh-CN" sz="2400" b="1" i="1" dirty="0" smtClean="0">
                <a:latin typeface="Georgia" pitchFamily="18" charset="0"/>
              </a:rPr>
              <a:t>Practice the conversation in the picture above.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Then make conversations about the other twins.</a:t>
            </a:r>
            <a:endParaRPr lang="en-US" altLang="zh-CN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清脆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37.jpg"/>
          <p:cNvPicPr>
            <a:picLocks noChangeAspect="1"/>
          </p:cNvPicPr>
          <p:nvPr/>
        </p:nvPicPr>
        <p:blipFill>
          <a:blip r:embed="rId2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1" y="714356"/>
            <a:ext cx="8572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zh-CN" sz="3200" i="1" dirty="0" smtClean="0">
                <a:latin typeface="Georgia" pitchFamily="18" charset="0"/>
              </a:rPr>
              <a:t>1.That’s Tara, isn’t it?</a:t>
            </a:r>
          </a:p>
          <a:p>
            <a:pPr marL="742950" indent="-742950"/>
            <a:r>
              <a:rPr lang="zh-CN" altLang="en-US" sz="3200" dirty="0" smtClean="0">
                <a:latin typeface="Georgia" pitchFamily="18" charset="0"/>
                <a:ea typeface="华文新魏" pitchFamily="2" charset="-122"/>
              </a:rPr>
              <a:t>那是塔拉，对吗？</a:t>
            </a:r>
            <a:endParaRPr lang="en-US" altLang="zh-CN" sz="3200" dirty="0" smtClean="0">
              <a:latin typeface="Georgia" pitchFamily="18" charset="0"/>
              <a:ea typeface="华文新魏" pitchFamily="2" charset="-122"/>
            </a:endParaRPr>
          </a:p>
          <a:p>
            <a:pPr marL="742950" indent="-742950"/>
            <a:endParaRPr lang="en-US" altLang="zh-CN" sz="3200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  <a:p>
            <a:pPr marL="742950" indent="-742950"/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本句是一个附加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反意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)</a:t>
            </a:r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疑问句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表示提出情况</a:t>
            </a:r>
            <a:endParaRPr lang="en-US" altLang="zh-CN" sz="3200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  <a:p>
            <a:pPr marL="742950" indent="-742950"/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看法问对方同意与否。这种问句都由两部分成，</a:t>
            </a:r>
            <a:endParaRPr lang="en-US" altLang="zh-CN" sz="3200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  <a:p>
            <a:pPr marL="742950" indent="-742950"/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前一部分为陈述形式，后一部分为简短问句。</a:t>
            </a:r>
            <a:endParaRPr lang="en-US" altLang="zh-CN" sz="3200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  <a:p>
            <a:pPr marL="742950" indent="-742950"/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</a:t>
            </a:r>
          </a:p>
          <a:p>
            <a:pPr marL="742950" indent="-742950"/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3600" u="sng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前肯后否，前否后肯</a:t>
            </a:r>
            <a:endParaRPr lang="en-US" altLang="zh-CN" sz="3600" u="sng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742950" indent="-742950"/>
            <a:r>
              <a:rPr lang="zh-CN" altLang="en-US" sz="36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3600" u="sng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人称一致，前名后代</a:t>
            </a:r>
            <a:endParaRPr lang="en-US" altLang="zh-CN" sz="3600" u="sng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742950" indent="-742950"/>
            <a:r>
              <a:rPr lang="en-US" altLang="zh-CN" sz="36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3600" u="sng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时态一致</a:t>
            </a:r>
            <a:endParaRPr lang="en-US" altLang="zh-CN" sz="3200" i="1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  <a:p>
            <a:pPr marL="742950" indent="-7429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en-US" altLang="zh-CN" sz="3200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596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37.jpg"/>
          <p:cNvPicPr>
            <a:picLocks noChangeAspect="1"/>
          </p:cNvPicPr>
          <p:nvPr/>
        </p:nvPicPr>
        <p:blipFill>
          <a:blip r:embed="rId2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14488"/>
            <a:ext cx="85347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i="1" dirty="0" smtClean="0">
                <a:latin typeface="Georgia" pitchFamily="18" charset="0"/>
              </a:rPr>
              <a:t>Your mother goes to work every day,</a:t>
            </a:r>
          </a:p>
          <a:p>
            <a:pPr marL="342900" indent="-342900"/>
            <a:r>
              <a:rPr lang="en-US" altLang="zh-CN" sz="3200" i="1" dirty="0" smtClean="0">
                <a:latin typeface="Georgia" pitchFamily="18" charset="0"/>
              </a:rPr>
              <a:t> </a:t>
            </a:r>
          </a:p>
          <a:p>
            <a:pPr marL="342900" indent="-342900"/>
            <a:r>
              <a:rPr lang="en-US" altLang="zh-CN" sz="3200" i="1" dirty="0" smtClean="0">
                <a:latin typeface="Georgia" pitchFamily="18" charset="0"/>
              </a:rPr>
              <a:t>    ________ ________ ?</a:t>
            </a:r>
          </a:p>
          <a:p>
            <a:pPr marL="342900" indent="-342900"/>
            <a:endParaRPr lang="en-US" altLang="zh-CN" sz="3200" i="1" dirty="0" smtClean="0">
              <a:latin typeface="Georgia" pitchFamily="18" charset="0"/>
            </a:endParaRPr>
          </a:p>
          <a:p>
            <a:pPr marL="342900" indent="-342900"/>
            <a:r>
              <a:rPr lang="en-US" altLang="zh-CN" sz="3200" i="1" dirty="0" smtClean="0">
                <a:latin typeface="Georgia" pitchFamily="18" charset="0"/>
              </a:rPr>
              <a:t>2. It’s a nice day, ______ _______?</a:t>
            </a:r>
          </a:p>
          <a:p>
            <a:pPr marL="342900" indent="-342900"/>
            <a:endParaRPr lang="en-US" altLang="zh-CN" sz="3200" i="1" dirty="0" smtClean="0">
              <a:latin typeface="Georgia" pitchFamily="18" charset="0"/>
            </a:endParaRPr>
          </a:p>
          <a:p>
            <a:pPr marL="342900" indent="-342900"/>
            <a:r>
              <a:rPr lang="en-US" altLang="zh-CN" sz="3200" i="1" dirty="0" smtClean="0">
                <a:latin typeface="Georgia" pitchFamily="18" charset="0"/>
              </a:rPr>
              <a:t>3. Mary can’t play the piano, ______ ____?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100" y="264318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doesn’t            she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364331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isn’t             it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4643446"/>
            <a:ext cx="292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can         she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0" y="0"/>
            <a:ext cx="880270" cy="571480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28662" y="0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400" b="1" i="1" dirty="0" smtClean="0">
                <a:latin typeface="Georgia" pitchFamily="18" charset="0"/>
              </a:rPr>
              <a:t>Listen. Are the words in the box used with-(</a:t>
            </a:r>
            <a:r>
              <a:rPr lang="en-GB" altLang="zh-CN" sz="2400" b="1" i="1" dirty="0" err="1" smtClean="0">
                <a:latin typeface="Georgia" pitchFamily="18" charset="0"/>
              </a:rPr>
              <a:t>i</a:t>
            </a:r>
            <a:r>
              <a:rPr lang="en-GB" altLang="zh-CN" sz="2400" b="1" i="1" dirty="0" smtClean="0">
                <a:latin typeface="Georgia" pitchFamily="18" charset="0"/>
              </a:rPr>
              <a:t>)</a:t>
            </a:r>
            <a:r>
              <a:rPr lang="en-GB" altLang="zh-CN" sz="2400" b="1" i="1" dirty="0" err="1" smtClean="0">
                <a:latin typeface="Georgia" pitchFamily="18" charset="0"/>
              </a:rPr>
              <a:t>er</a:t>
            </a:r>
            <a:r>
              <a:rPr lang="en-GB" altLang="zh-CN" sz="2400" b="1" i="1" dirty="0" smtClean="0">
                <a:latin typeface="Georgia" pitchFamily="18" charset="0"/>
              </a:rPr>
              <a:t> or</a:t>
            </a:r>
          </a:p>
          <a:p>
            <a:pPr>
              <a:spcBef>
                <a:spcPct val="50000"/>
              </a:spcBef>
            </a:pPr>
            <a:r>
              <a:rPr lang="en-GB" altLang="zh-CN" sz="2400" b="1" i="1" dirty="0" smtClean="0">
                <a:latin typeface="Georgia" pitchFamily="18" charset="0"/>
              </a:rPr>
              <a:t>more? Complete the chart.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61754" cy="4792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2a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1071546"/>
            <a:ext cx="3071834" cy="51435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200" i="1" dirty="0" smtClean="0">
                <a:latin typeface="Georgia" pitchFamily="18" charset="0"/>
              </a:rPr>
              <a:t>       f</a:t>
            </a:r>
            <a:r>
              <a:rPr kumimoji="0" lang="en-US" altLang="zh-CN" sz="28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unny</a:t>
            </a:r>
            <a:r>
              <a:rPr kumimoji="0" lang="en-US" altLang="zh-CN" sz="28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sz="2800" i="1" dirty="0" smtClean="0">
                <a:latin typeface="Georgia" pitchFamily="18" charset="0"/>
              </a:rPr>
              <a:t>       friendly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sz="2800" i="1" dirty="0" smtClean="0">
                <a:latin typeface="Georgia" pitchFamily="18" charset="0"/>
              </a:rPr>
              <a:t>      outgoing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800" i="1" dirty="0" smtClean="0">
                <a:latin typeface="Georgia" pitchFamily="18" charset="0"/>
              </a:rPr>
              <a:t> hard-  working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800" i="1" dirty="0" smtClean="0">
                <a:latin typeface="Georgia" pitchFamily="18" charset="0"/>
              </a:rPr>
              <a:t>       smart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800" i="1" dirty="0" smtClean="0">
                <a:latin typeface="Georgia" pitchFamily="18" charset="0"/>
              </a:rPr>
              <a:t>        lazy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800" i="1" dirty="0" smtClean="0">
                <a:latin typeface="Georgia" pitchFamily="18" charset="0"/>
              </a:rPr>
              <a:t>    (run)fast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800" i="1" dirty="0" smtClean="0">
                <a:latin typeface="Georgia" pitchFamily="18" charset="0"/>
              </a:rPr>
              <a:t>   (jump)high (work )hard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sz="2800" i="1" dirty="0" smtClean="0">
                <a:latin typeface="Georgia" pitchFamily="18" charset="0"/>
              </a:rPr>
              <a:t>    (get up)early </a:t>
            </a:r>
            <a:endParaRPr lang="zh-CN" altLang="en-US" sz="2800" i="1" dirty="0" smtClean="0"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3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571868" y="1285860"/>
          <a:ext cx="5143536" cy="484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567"/>
                <a:gridCol w="2949969"/>
              </a:tblGrid>
              <a:tr h="785818">
                <a:tc>
                  <a:txBody>
                    <a:bodyPr/>
                    <a:lstStyle/>
                    <a:p>
                      <a:r>
                        <a:rPr lang="en-US" altLang="zh-CN" sz="32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-</a:t>
                      </a:r>
                      <a:r>
                        <a:rPr lang="en-US" altLang="zh-CN" sz="3200" i="1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er</a:t>
                      </a:r>
                      <a:r>
                        <a:rPr lang="en-US" altLang="zh-CN" sz="32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/</a:t>
                      </a:r>
                      <a:r>
                        <a:rPr lang="en-US" altLang="zh-CN" sz="3200" i="1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ier</a:t>
                      </a:r>
                      <a:endParaRPr lang="zh-CN" altLang="en-US" sz="32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   more</a:t>
                      </a:r>
                      <a:endParaRPr lang="zh-CN" altLang="en-US" sz="28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64034">
                <a:tc>
                  <a:txBody>
                    <a:bodyPr/>
                    <a:lstStyle/>
                    <a:p>
                      <a:r>
                        <a:rPr lang="en-US" altLang="zh-CN" sz="3200" i="1" dirty="0" smtClean="0">
                          <a:latin typeface="Georgia" pitchFamily="18" charset="0"/>
                        </a:rPr>
                        <a:t>friendly</a:t>
                      </a:r>
                      <a:endParaRPr lang="zh-CN" altLang="en-US" sz="3200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i="1" dirty="0" smtClean="0">
                          <a:latin typeface="Georgia" pitchFamily="18" charset="0"/>
                        </a:rPr>
                        <a:t>outgoing</a:t>
                      </a:r>
                      <a:endParaRPr lang="zh-CN" altLang="en-US" sz="3200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14744" y="264318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funny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314324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fast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364331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high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40719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hard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442913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early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485776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smart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550070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lazy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8" y="2714620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hard--working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1" name="U3SA2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643570" y="42860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761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 autoUpdateAnimBg="0"/>
      <p:bldP spid="3" grpId="0" autoUpdateAnimBg="0"/>
      <p:bldP spid="5" grpId="0" build="p" autoUpdateAnimBg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0" y="0"/>
            <a:ext cx="857224" cy="571480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857224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2b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5786" y="0"/>
            <a:ext cx="8358214" cy="8572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Listen again . How are Tina and Tara</a:t>
            </a:r>
            <a:r>
              <a:rPr kumimoji="0" lang="en-US" altLang="zh-CN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different ? Fill in the boxes.</a:t>
            </a:r>
            <a:endParaRPr kumimoji="0" lang="en-US" altLang="zh-CN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282" y="785794"/>
            <a:ext cx="4500594" cy="378621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57752" y="3143224"/>
            <a:ext cx="4286248" cy="328617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1142984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__________________________________________________________________________________________________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________________________________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3214686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_____________________________________________________________________________________________________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__________________________________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_________________________________</a:t>
            </a:r>
            <a:endParaRPr lang="zh-CN" altLang="en-US" dirty="0"/>
          </a:p>
        </p:txBody>
      </p:sp>
      <p:pic>
        <p:nvPicPr>
          <p:cNvPr id="1036" name="Picture 12" descr="C:\Users\dell\Desktop\铁岭工人街杨世卓八上新版 8点U3\新建文件夹\GFI8AU6-2.jpg"/>
          <p:cNvPicPr>
            <a:picLocks noChangeAspect="1" noChangeArrowheads="1"/>
          </p:cNvPicPr>
          <p:nvPr/>
        </p:nvPicPr>
        <p:blipFill>
          <a:blip r:embed="rId3"/>
          <a:srcRect l="33462" t="30868" r="27307" b="47441"/>
          <a:stretch>
            <a:fillRect/>
          </a:stretch>
        </p:blipFill>
        <p:spPr bwMode="auto">
          <a:xfrm>
            <a:off x="5000628" y="571480"/>
            <a:ext cx="3714776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28662" y="114298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Tina…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321468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Tara…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164305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</a:rPr>
              <a:t>is more outgoing than Tara.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714752"/>
            <a:ext cx="4071966" cy="57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</a:rPr>
              <a:t>works as hard as Tina . 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221455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is  friendlier and funnier </a:t>
            </a: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 than Tara.</a:t>
            </a:r>
            <a:endParaRPr lang="zh-CN" altLang="en-US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" name="U3SA2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357166"/>
            <a:ext cx="785818" cy="7858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8596" y="3286124"/>
            <a:ext cx="4429156" cy="113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can run faster and  jump higher  than Tara.</a:t>
            </a:r>
            <a:endParaRPr lang="zh-CN" altLang="en-US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9190" y="4286256"/>
            <a:ext cx="4429156" cy="57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gets up earlier than Tina.</a:t>
            </a:r>
            <a:endParaRPr lang="zh-CN" altLang="en-US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692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358378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hard-working , hard work ,work hard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500174"/>
            <a:ext cx="8786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hard-working</a:t>
            </a:r>
            <a:r>
              <a:rPr lang="en-US" altLang="zh-CN" sz="2800" b="1" i="1" dirty="0" smtClean="0">
                <a:latin typeface="Georgia" pitchFamily="18" charset="0"/>
              </a:rPr>
              <a:t> adj.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勤勉的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努力工作的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hard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work     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名词短语    辛苦的工作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work hard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 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动词短语    努力工作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He is a ___________ boy.</a:t>
            </a:r>
            <a:r>
              <a:rPr lang="zh-CN" altLang="en-US" sz="2800" b="1" dirty="0" smtClean="0">
                <a:latin typeface="Georgia" pitchFamily="18" charset="0"/>
                <a:ea typeface="华文楷体" pitchFamily="2" charset="-122"/>
              </a:rPr>
              <a:t>他是一个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勤奋的男孩。</a:t>
            </a:r>
            <a:endParaRPr lang="en-US" altLang="zh-CN" sz="2800" b="1" i="1" dirty="0" smtClean="0"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What _____ ______it is !</a:t>
            </a:r>
            <a:r>
              <a:rPr lang="zh-CN" altLang="en-US" sz="2800" b="1" dirty="0" smtClean="0">
                <a:latin typeface="Georgia" pitchFamily="18" charset="0"/>
                <a:ea typeface="华文楷体" pitchFamily="2" charset="-122"/>
              </a:rPr>
              <a:t>这是多么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辛苦的工作啊！</a:t>
            </a:r>
            <a:endParaRPr lang="en-US" altLang="zh-CN" sz="2800" b="1" i="1" dirty="0" smtClean="0">
              <a:latin typeface="Georgia" pitchFamily="18" charset="0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  <a:ea typeface="华文楷体" pitchFamily="2" charset="-122"/>
              </a:rPr>
              <a:t>He always _____ ____.</a:t>
            </a:r>
            <a:r>
              <a:rPr lang="zh-CN" altLang="en-US" sz="2800" b="1" dirty="0" smtClean="0">
                <a:latin typeface="Georgia" pitchFamily="18" charset="0"/>
                <a:ea typeface="华文楷体" pitchFamily="2" charset="-122"/>
              </a:rPr>
              <a:t>他总是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努力工作。</a:t>
            </a:r>
            <a:endParaRPr lang="en-US" altLang="zh-CN" sz="2800" b="1" i="1" dirty="0" smtClean="0">
              <a:latin typeface="Georgia" pitchFamily="18" charset="0"/>
              <a:ea typeface="华文楷体" pitchFamily="2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429000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hard-working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28" y="4071942"/>
            <a:ext cx="2643206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hard 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0" y="4714884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works hard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720080" cy="642918"/>
            <a:chOff x="2259226" y="-158330"/>
            <a:chExt cx="720080" cy="714380"/>
          </a:xfrm>
          <a:solidFill>
            <a:srgbClr val="FFC000"/>
          </a:solidFill>
        </p:grpSpPr>
        <p:sp>
          <p:nvSpPr>
            <p:cNvPr id="2" name="椭圆 1"/>
            <p:cNvSpPr/>
            <p:nvPr/>
          </p:nvSpPr>
          <p:spPr>
            <a:xfrm>
              <a:off x="2259226" y="-158330"/>
              <a:ext cx="714380" cy="714380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259226" y="-158330"/>
              <a:ext cx="720080" cy="6858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2c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878" y="0"/>
            <a:ext cx="87154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latin typeface="Georgia" pitchFamily="18" charset="0"/>
              </a:rPr>
              <a:t>Students A ,look at the chart on the right . Student B, look at the chart on page 81.Ask and answer questions about Sam and Tom.   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28596" y="2500306"/>
            <a:ext cx="5072066" cy="724070"/>
          </a:xfrm>
          <a:prstGeom prst="wedgeRoundRectCallout">
            <a:avLst>
              <a:gd name="adj1" fmla="val -9859"/>
              <a:gd name="adj2" fmla="val 140931"/>
              <a:gd name="adj3" fmla="val 1666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Is Tom smarter than Sam?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357554" y="3571876"/>
            <a:ext cx="5429288" cy="1000132"/>
          </a:xfrm>
          <a:prstGeom prst="wedgeRoundRectCallout">
            <a:avLst>
              <a:gd name="adj1" fmla="val -39376"/>
              <a:gd name="adj2" fmla="val 89241"/>
              <a:gd name="adj3" fmla="val 16667"/>
            </a:avLst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No , he isn’t . Sam is smarter than Tom.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9" name="图片 8" descr="character090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1"/>
          <a:stretch>
            <a:fillRect/>
          </a:stretch>
        </p:blipFill>
        <p:spPr>
          <a:xfrm>
            <a:off x="1928794" y="3929066"/>
            <a:ext cx="1008112" cy="1627906"/>
          </a:xfrm>
          <a:prstGeom prst="rect">
            <a:avLst/>
          </a:prstGeom>
        </p:spPr>
      </p:pic>
      <p:pic>
        <p:nvPicPr>
          <p:cNvPr id="10" name="图片 9" descr="waiter0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92"/>
          <a:stretch>
            <a:fillRect/>
          </a:stretch>
        </p:blipFill>
        <p:spPr>
          <a:xfrm>
            <a:off x="3357554" y="4786322"/>
            <a:ext cx="1224136" cy="165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0"/>
          <p:cNvGrpSpPr/>
          <p:nvPr/>
        </p:nvGrpSpPr>
        <p:grpSpPr>
          <a:xfrm>
            <a:off x="0" y="0"/>
            <a:ext cx="785786" cy="571480"/>
            <a:chOff x="2259226" y="-158330"/>
            <a:chExt cx="720080" cy="714380"/>
          </a:xfrm>
          <a:solidFill>
            <a:srgbClr val="FFC000"/>
          </a:solidFill>
        </p:grpSpPr>
        <p:sp>
          <p:nvSpPr>
            <p:cNvPr id="2" name="椭圆 1"/>
            <p:cNvSpPr/>
            <p:nvPr/>
          </p:nvSpPr>
          <p:spPr>
            <a:xfrm>
              <a:off x="2259226" y="-158330"/>
              <a:ext cx="714380" cy="714380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259226" y="-158329"/>
              <a:ext cx="720080" cy="63500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2c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358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 smtClean="0">
                <a:latin typeface="Georgia" pitchFamily="18" charset="0"/>
              </a:rPr>
              <a:t>           </a:t>
            </a:r>
            <a:r>
              <a:rPr lang="en-US" altLang="zh-CN" sz="2400" b="1" i="1" dirty="0" smtClean="0">
                <a:latin typeface="Georgia" pitchFamily="18" charset="0"/>
              </a:rPr>
              <a:t>Students A ,look at the chart on the right . Student B, look at the chart on page 81.Ask and answer questions about Sam and Tom.   </a:t>
            </a:r>
            <a:endParaRPr lang="en-US" altLang="zh-CN" sz="2000" b="1" i="1" dirty="0">
              <a:latin typeface="Georgia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500166" y="1928802"/>
          <a:ext cx="6143667" cy="472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7"/>
                <a:gridCol w="1714512"/>
                <a:gridCol w="1857388"/>
              </a:tblGrid>
              <a:tr h="508725">
                <a:tc>
                  <a:txBody>
                    <a:bodyPr/>
                    <a:lstStyle/>
                    <a:p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Sam</a:t>
                      </a:r>
                      <a:endParaRPr lang="zh-CN" altLang="en-US" sz="28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Tom</a:t>
                      </a:r>
                      <a:endParaRPr lang="zh-CN" altLang="en-US" sz="28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25773"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smart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25773"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tall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25773"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run fast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25773"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get up early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25773"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thin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25773"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funny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25773"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hard-working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25773"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friendly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3" name="五角星 12"/>
          <p:cNvSpPr/>
          <p:nvPr/>
        </p:nvSpPr>
        <p:spPr>
          <a:xfrm>
            <a:off x="4286248" y="3214686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6643702" y="314324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4857752" y="528638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4429124" y="528638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5214942" y="5786454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4857752" y="5786454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4500562" y="5786454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6572264" y="421481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五角星 22"/>
          <p:cNvSpPr/>
          <p:nvPr/>
        </p:nvSpPr>
        <p:spPr>
          <a:xfrm>
            <a:off x="5357818" y="528638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五角星 23"/>
          <p:cNvSpPr/>
          <p:nvPr/>
        </p:nvSpPr>
        <p:spPr>
          <a:xfrm>
            <a:off x="4786314" y="3214686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五角星 24"/>
          <p:cNvSpPr/>
          <p:nvPr/>
        </p:nvSpPr>
        <p:spPr>
          <a:xfrm>
            <a:off x="5286380" y="3214686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角星 25"/>
          <p:cNvSpPr/>
          <p:nvPr/>
        </p:nvSpPr>
        <p:spPr>
          <a:xfrm>
            <a:off x="4357686" y="421481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角星 26"/>
          <p:cNvSpPr/>
          <p:nvPr/>
        </p:nvSpPr>
        <p:spPr>
          <a:xfrm>
            <a:off x="4857752" y="421481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五角星 27"/>
          <p:cNvSpPr/>
          <p:nvPr/>
        </p:nvSpPr>
        <p:spPr>
          <a:xfrm>
            <a:off x="5357818" y="421481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角星 28"/>
          <p:cNvSpPr/>
          <p:nvPr/>
        </p:nvSpPr>
        <p:spPr>
          <a:xfrm>
            <a:off x="6143636" y="421481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/>
        </p:nvSpPr>
        <p:spPr>
          <a:xfrm>
            <a:off x="6572264" y="528638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7000892" y="4214818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左弧形箭头 36"/>
          <p:cNvSpPr/>
          <p:nvPr/>
        </p:nvSpPr>
        <p:spPr>
          <a:xfrm>
            <a:off x="357158" y="1500174"/>
            <a:ext cx="1071570" cy="2000264"/>
          </a:xfrm>
          <a:prstGeom prst="curvedRightArrow">
            <a:avLst>
              <a:gd name="adj1" fmla="val 25000"/>
              <a:gd name="adj2" fmla="val 51295"/>
              <a:gd name="adj3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五角星 37"/>
          <p:cNvSpPr/>
          <p:nvPr/>
        </p:nvSpPr>
        <p:spPr>
          <a:xfrm>
            <a:off x="6572264" y="5786454"/>
            <a:ext cx="71438" cy="71438"/>
          </a:xfrm>
          <a:prstGeom prst="star5">
            <a:avLst>
              <a:gd name="adj" fmla="val 1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500166" y="107154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Note: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232" y="135729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…means Sam is taller than Tom.</a:t>
            </a:r>
            <a:endParaRPr lang="zh-CN" altLang="en-US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/>
          <p:cNvGrpSpPr/>
          <p:nvPr/>
        </p:nvGrpSpPr>
        <p:grpSpPr>
          <a:xfrm>
            <a:off x="0" y="0"/>
            <a:ext cx="1136835" cy="500042"/>
            <a:chOff x="1187624" y="476672"/>
            <a:chExt cx="1055630" cy="571480"/>
          </a:xfrm>
        </p:grpSpPr>
        <p:sp>
          <p:nvSpPr>
            <p:cNvPr id="2" name="椭圆 1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1386600" y="476672"/>
              <a:ext cx="856654" cy="57148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2d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0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 smtClean="0">
                <a:latin typeface="Georgia" pitchFamily="18" charset="0"/>
              </a:rPr>
              <a:t>   </a:t>
            </a:r>
            <a:r>
              <a:rPr lang="en-US" altLang="zh-CN" sz="2800" i="1" dirty="0" smtClean="0">
                <a:latin typeface="Georgia" pitchFamily="18" charset="0"/>
              </a:rPr>
              <a:t>Role play the conversation.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7166"/>
            <a:ext cx="97155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Julie: Did you like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the singing competition </a:t>
            </a:r>
            <a:r>
              <a:rPr lang="en-US" altLang="zh-CN" sz="2400" b="1" i="1" dirty="0" smtClean="0">
                <a:latin typeface="Georgia" pitchFamily="18" charset="0"/>
              </a:rPr>
              <a:t>yesterday ,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           Anna?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err="1" smtClean="0">
                <a:latin typeface="Georgia" pitchFamily="18" charset="0"/>
              </a:rPr>
              <a:t>Anna:Oh</a:t>
            </a:r>
            <a:r>
              <a:rPr lang="en-US" altLang="zh-CN" sz="2400" b="1" i="1" dirty="0" smtClean="0">
                <a:latin typeface="Georgia" pitchFamily="18" charset="0"/>
              </a:rPr>
              <a:t>, it was fantastic! Nelly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sang so well</a:t>
            </a:r>
            <a:r>
              <a:rPr lang="en-US" altLang="zh-CN" sz="2400" b="1" i="1" dirty="0" smtClean="0">
                <a:latin typeface="Georgia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err="1" smtClean="0">
                <a:latin typeface="Georgia" pitchFamily="18" charset="0"/>
              </a:rPr>
              <a:t>Julie:Well</a:t>
            </a:r>
            <a:r>
              <a:rPr lang="en-US" altLang="zh-CN" sz="2400" b="1" i="1" dirty="0" smtClean="0">
                <a:latin typeface="Georgia" pitchFamily="18" charset="0"/>
              </a:rPr>
              <a:t>, I think Lisa sang better than Nelly.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err="1" smtClean="0">
                <a:latin typeface="Georgia" pitchFamily="18" charset="0"/>
              </a:rPr>
              <a:t>Anna:Oh,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Georgia" pitchFamily="18" charset="0"/>
              </a:rPr>
              <a:t>which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 one </a:t>
            </a:r>
            <a:r>
              <a:rPr lang="en-US" altLang="zh-CN" sz="2400" b="1" i="1" dirty="0" smtClean="0">
                <a:latin typeface="Georgia" pitchFamily="18" charset="0"/>
              </a:rPr>
              <a:t>was Lisa?</a:t>
            </a:r>
            <a:endParaRPr lang="zh-CN" altLang="en-US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 err="1" smtClean="0">
                <a:latin typeface="Georgia" pitchFamily="18" charset="0"/>
              </a:rPr>
              <a:t>Julie:The</a:t>
            </a:r>
            <a:r>
              <a:rPr lang="en-US" altLang="zh-CN" sz="2400" b="1" i="1" dirty="0" smtClean="0">
                <a:latin typeface="Georgia" pitchFamily="18" charset="0"/>
              </a:rPr>
              <a:t> one 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Georgia" pitchFamily="18" charset="0"/>
              </a:rPr>
              <a:t>with</a:t>
            </a:r>
            <a:r>
              <a:rPr lang="en-US" altLang="zh-CN" sz="2400" b="1" i="1" dirty="0" smtClean="0">
                <a:latin typeface="Georgia" pitchFamily="18" charset="0"/>
              </a:rPr>
              <a:t> shorter hair. I think she sang more clearly than Nelly.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err="1" smtClean="0">
                <a:latin typeface="Georgia" pitchFamily="18" charset="0"/>
              </a:rPr>
              <a:t>Anna:Yes,but</a:t>
            </a:r>
            <a:r>
              <a:rPr lang="en-US" altLang="zh-CN" sz="2400" b="1" i="1" dirty="0" smtClean="0">
                <a:latin typeface="Georgia" pitchFamily="18" charset="0"/>
              </a:rPr>
              <a:t> Nelly danced better than Lisa. </a:t>
            </a:r>
            <a:endParaRPr lang="zh-CN" altLang="en-US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 err="1" smtClean="0">
                <a:latin typeface="Georgia" pitchFamily="18" charset="0"/>
              </a:rPr>
              <a:t>Julie:You</a:t>
            </a:r>
            <a:r>
              <a:rPr lang="en-US" altLang="zh-CN" sz="2400" b="1" i="1" dirty="0" smtClean="0">
                <a:latin typeface="Georgia" pitchFamily="18" charset="0"/>
              </a:rPr>
              <a:t> can tell that Lisa really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want</a:t>
            </a:r>
            <a:r>
              <a:rPr lang="en-US" altLang="zh-CN" sz="2400" b="1" i="1" dirty="0" smtClean="0">
                <a:latin typeface="Georgia" pitchFamily="18" charset="0"/>
              </a:rPr>
              <a:t>ed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to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Georgia" pitchFamily="18" charset="0"/>
              </a:rPr>
              <a:t>win</a:t>
            </a:r>
            <a:r>
              <a:rPr lang="en-US" altLang="zh-CN" sz="2400" b="1" i="1" dirty="0" err="1" smtClean="0">
                <a:latin typeface="Georgia" pitchFamily="18" charset="0"/>
              </a:rPr>
              <a:t>,though</a:t>
            </a:r>
            <a:r>
              <a:rPr lang="en-US" altLang="zh-CN" sz="2400" b="1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err="1" smtClean="0">
                <a:latin typeface="Georgia" pitchFamily="18" charset="0"/>
              </a:rPr>
              <a:t>Anna:Well</a:t>
            </a:r>
            <a:r>
              <a:rPr lang="en-US" altLang="zh-CN" sz="2400" b="1" i="1" dirty="0" smtClean="0">
                <a:latin typeface="Georgia" pitchFamily="18" charset="0"/>
              </a:rPr>
              <a:t>, everyone wants to win . But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the most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important thing is 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Georgia" pitchFamily="18" charset="0"/>
              </a:rPr>
              <a:t>to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learn something new</a:t>
            </a:r>
            <a:r>
              <a:rPr lang="en-US" altLang="zh-CN" sz="2400" b="1" i="1" dirty="0" smtClean="0">
                <a:latin typeface="Georgia" pitchFamily="18" charset="0"/>
              </a:rPr>
              <a:t> and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have fun</a:t>
            </a:r>
            <a:r>
              <a:rPr lang="en-US" altLang="zh-CN" sz="2400" b="1" i="1" dirty="0" smtClean="0">
                <a:latin typeface="Georgia" pitchFamily="18" charset="0"/>
              </a:rPr>
              <a:t>.</a:t>
            </a:r>
            <a:r>
              <a:rPr lang="en-US" altLang="zh-CN" sz="2800" b="1" i="1" dirty="0" smtClean="0">
                <a:latin typeface="Georgia" pitchFamily="18" charset="0"/>
              </a:rPr>
              <a:t> </a:t>
            </a:r>
            <a:endParaRPr lang="zh-CN" altLang="en-US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/>
          <p:cNvGrpSpPr/>
          <p:nvPr/>
        </p:nvGrpSpPr>
        <p:grpSpPr>
          <a:xfrm>
            <a:off x="0" y="0"/>
            <a:ext cx="1136835" cy="500042"/>
            <a:chOff x="1187624" y="476672"/>
            <a:chExt cx="1055630" cy="571480"/>
          </a:xfrm>
        </p:grpSpPr>
        <p:sp>
          <p:nvSpPr>
            <p:cNvPr id="2" name="椭圆 1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1386600" y="476672"/>
              <a:ext cx="856654" cy="57148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itchFamily="18" charset="0"/>
                  <a:ea typeface="+mj-ea"/>
                  <a:cs typeface="+mj-cs"/>
                </a:rPr>
                <a:t>2d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0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 smtClean="0">
                <a:latin typeface="Georgia" pitchFamily="18" charset="0"/>
              </a:rPr>
              <a:t>   </a:t>
            </a:r>
            <a:r>
              <a:rPr lang="en-US" altLang="zh-CN" sz="2800" i="1" dirty="0" smtClean="0">
                <a:latin typeface="Georgia" pitchFamily="18" charset="0"/>
              </a:rPr>
              <a:t>Fill in the blanks.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14356"/>
            <a:ext cx="91440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J: Did you like the_____ (sing) competition yesterday ,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Anna?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A:Oh, it was fantastic! Nelly sang so _____(well)!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J:Well, I think Lisa sang ____(well) than Nelly.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A:Oh,w_____ one was Lisa?</a:t>
            </a:r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J:The one w___ _____(short) hair . I think she sang        __________ (clearly) than Nelly.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A:Yes,but Nelly danced ______(well) than Lisa. </a:t>
            </a:r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J:You can tell that Lisa really wanted _____(win) , though.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A:Well, everyone wants _____(win) . But the most important thing is ______(learn) something new and h___ fun .</a:t>
            </a:r>
            <a:endParaRPr lang="zh-CN" altLang="en-US" sz="2800" i="1" dirty="0" smtClean="0">
              <a:latin typeface="Georgia" pitchFamily="18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8926" y="785794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singing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72198" y="1571612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well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29058" y="2071678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better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14414" y="2500306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err="1" smtClean="0">
                <a:solidFill>
                  <a:srgbClr val="FF0000"/>
                </a:solidFill>
                <a:latin typeface="Georgia" pitchFamily="18" charset="0"/>
              </a:rPr>
              <a:t>hich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28794" y="2928934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err="1" smtClean="0">
                <a:solidFill>
                  <a:srgbClr val="FF0000"/>
                </a:solidFill>
                <a:latin typeface="Georgia" pitchFamily="18" charset="0"/>
              </a:rPr>
              <a:t>ith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14612" y="2928934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shorter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2844" y="3357562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clearly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00496" y="3714752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better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72198" y="421481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to win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29058" y="5000636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to win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71802" y="5429264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to learn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5720" y="592933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err="1" smtClean="0">
                <a:solidFill>
                  <a:srgbClr val="FF0000"/>
                </a:solidFill>
                <a:latin typeface="Georgia" pitchFamily="18" charset="0"/>
              </a:rPr>
              <a:t>ave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2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5072098" cy="1000108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 rot="21362289">
            <a:off x="1448908" y="-91788"/>
            <a:ext cx="3571900" cy="707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14554"/>
            <a:ext cx="9396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1.My mother told me </a:t>
            </a:r>
            <a:r>
              <a:rPr lang="en-US" altLang="zh-CN" sz="2800" b="1" i="1" dirty="0" smtClean="0">
                <a:latin typeface="Georgia" pitchFamily="18" charset="0"/>
              </a:rPr>
              <a:t>good friend is like a mirror.</a:t>
            </a: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r>
              <a:rPr lang="en-US" altLang="zh-CN" sz="2800" b="1" i="1" dirty="0" smtClean="0">
                <a:latin typeface="Georgia" pitchFamily="18" charset="0"/>
              </a:rPr>
              <a:t>2.I think friends </a:t>
            </a:r>
            <a:r>
              <a:rPr lang="en-US" altLang="zh-CN" sz="2800" b="1" i="1" dirty="0" smtClean="0">
                <a:latin typeface="Georgia" pitchFamily="18" charset="0"/>
              </a:rPr>
              <a:t>are like looks—you don’t need a lot of them as long as they’re good.</a:t>
            </a: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r>
              <a:rPr lang="en-US" altLang="zh-CN" sz="2800" b="1" i="1" dirty="0" smtClean="0">
                <a:latin typeface="Georgia" pitchFamily="18" charset="0"/>
              </a:rPr>
              <a:t>3.My best friend helps to bring out the best in me.</a:t>
            </a: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r>
              <a:rPr lang="en-US" altLang="zh-CN" sz="2800" b="1" i="1" dirty="0" smtClean="0">
                <a:latin typeface="Georgia" pitchFamily="18" charset="0"/>
              </a:rPr>
              <a:t>4.A true friend reaches for your </a:t>
            </a:r>
            <a:r>
              <a:rPr lang="en-US" altLang="zh-CN" sz="2800" b="1" i="1" dirty="0" smtClean="0">
                <a:latin typeface="Georgia" pitchFamily="18" charset="0"/>
              </a:rPr>
              <a:t>hand </a:t>
            </a:r>
            <a:r>
              <a:rPr lang="en-US" altLang="zh-CN" sz="2800" b="1" i="1" dirty="0" smtClean="0">
                <a:latin typeface="Georgia" pitchFamily="18" charset="0"/>
              </a:rPr>
              <a:t>and touches your heart.</a:t>
            </a:r>
            <a:endParaRPr lang="zh-CN" altLang="en-US" sz="32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给下列句子标重音</a:t>
            </a:r>
            <a:r>
              <a:rPr lang="en-US" altLang="zh-CN" sz="3600" dirty="0" smtClean="0">
                <a:latin typeface="华文新魏" pitchFamily="2" charset="-122"/>
                <a:ea typeface="华文新魏" pitchFamily="2" charset="-122"/>
              </a:rPr>
              <a:t>:</a:t>
            </a:r>
            <a:endParaRPr lang="zh-CN" altLang="en-US" sz="36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071678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2071678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2071678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2071678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071678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2928934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2928934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2928934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834" y="2928934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86124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60" y="3357562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3357562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4143380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4143380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0562" y="4214818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3570" y="4214818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4214818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0" y="5072074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728" y="5072074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12" y="5072074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884" y="5000636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500702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28860" y="5500702"/>
            <a:ext cx="30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GWIPA"/>
              </a:rPr>
              <a:t>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清脆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37.jpg"/>
          <p:cNvPicPr>
            <a:picLocks noChangeAspect="1"/>
          </p:cNvPicPr>
          <p:nvPr/>
        </p:nvPicPr>
        <p:blipFill>
          <a:blip r:embed="rId2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358378" cy="130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1.Did you like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the singing competition </a:t>
            </a:r>
            <a:r>
              <a:rPr lang="en-US" altLang="zh-CN" sz="2800" b="1" i="1" dirty="0" smtClean="0">
                <a:latin typeface="Georgia" pitchFamily="18" charset="0"/>
              </a:rPr>
              <a:t>yesterday, Anna?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20" y="2285992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the singing competition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歌唱比赛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86190"/>
            <a:ext cx="9358378" cy="66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2.Nelly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sang so well</a:t>
            </a:r>
            <a:r>
              <a:rPr lang="en-US" altLang="zh-CN" sz="2800" b="1" i="1" dirty="0" smtClean="0">
                <a:latin typeface="Georgia" pitchFamily="18" charset="0"/>
              </a:rPr>
              <a:t>!</a:t>
            </a:r>
          </a:p>
        </p:txBody>
      </p:sp>
      <p:sp>
        <p:nvSpPr>
          <p:cNvPr id="7" name="矩形 6"/>
          <p:cNvSpPr/>
          <p:nvPr/>
        </p:nvSpPr>
        <p:spPr>
          <a:xfrm>
            <a:off x="214282" y="4786322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sing so well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唱得这么好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71810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the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dancing club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舞蹈俱乐部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57950" y="307181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动名词作定语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037.jpg"/>
          <p:cNvPicPr>
            <a:picLocks noChangeAspect="1"/>
          </p:cNvPicPr>
          <p:nvPr/>
        </p:nvPicPr>
        <p:blipFill>
          <a:blip r:embed="rId2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642918"/>
            <a:ext cx="8858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zh-CN" sz="3200" b="1" i="1" dirty="0" smtClean="0">
                <a:latin typeface="Georgia" pitchFamily="18" charset="0"/>
              </a:rPr>
              <a:t>3.Oh , which one was Lisa?</a:t>
            </a:r>
          </a:p>
          <a:p>
            <a:pPr marL="742950" indent="-7429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which 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</a:rPr>
              <a:t>哪一个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</a:rPr>
              <a:t>哪一些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</a:rPr>
              <a:t>”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</a:rPr>
              <a:t>既可以指人也可指物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</a:rPr>
              <a:t>既可以</a:t>
            </a:r>
            <a:endParaRPr lang="en-US" altLang="zh-CN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742950" indent="-742950"/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</a:rPr>
              <a:t>指可数名词单数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</a:rPr>
              <a:t>也可以指复数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en-US" altLang="zh-CN" sz="3200" dirty="0" smtClean="0">
              <a:solidFill>
                <a:srgbClr val="FF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2087463"/>
            <a:ext cx="950125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Georgia" pitchFamily="18" charset="0"/>
              </a:rPr>
              <a:t>1)</a:t>
            </a:r>
            <a:r>
              <a:rPr lang="zh-CN" altLang="en-US" sz="2800" b="1" dirty="0" smtClean="0">
                <a:latin typeface="Georgia" pitchFamily="18" charset="0"/>
              </a:rPr>
              <a:t>我不知道该选哪一个</a:t>
            </a:r>
            <a:r>
              <a:rPr lang="en-US" altLang="zh-CN" sz="2800" b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I don’t know ____ to choose.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Georgia" pitchFamily="18" charset="0"/>
              </a:rPr>
              <a:t>2)</a:t>
            </a:r>
            <a:r>
              <a:rPr lang="zh-CN" altLang="en-US" sz="2800" b="1" dirty="0" smtClean="0">
                <a:latin typeface="Georgia" pitchFamily="18" charset="0"/>
              </a:rPr>
              <a:t>他住在哪个城市？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 ___ does he live in ?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Georgia" pitchFamily="18" charset="0"/>
              </a:rPr>
              <a:t>哪本书更有趣，这本还是那本。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Georgia" pitchFamily="18" charset="0"/>
              </a:rPr>
              <a:t>____</a:t>
            </a:r>
            <a:r>
              <a:rPr lang="en-US" altLang="zh-CN" sz="2800" b="1" i="1" dirty="0" smtClean="0">
                <a:latin typeface="Georgia" pitchFamily="18" charset="0"/>
              </a:rPr>
              <a:t>is more interesting , this book or that one?</a:t>
            </a:r>
          </a:p>
          <a:p>
            <a:pPr>
              <a:lnSpc>
                <a:spcPct val="200000"/>
              </a:lnSpc>
            </a:pPr>
            <a:endParaRPr lang="en-US" altLang="zh-CN" sz="2800" b="1" i="1" dirty="0" smtClean="0">
              <a:latin typeface="Georgia" pitchFamily="18" charset="0"/>
            </a:endParaRPr>
          </a:p>
          <a:p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2643174" y="285749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which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143380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Which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85852" y="4143380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city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500702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Which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037.jpg"/>
          <p:cNvPicPr>
            <a:picLocks noChangeAspect="1"/>
          </p:cNvPicPr>
          <p:nvPr/>
        </p:nvPicPr>
        <p:blipFill>
          <a:blip r:embed="rId4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1480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zh-CN" sz="2800" b="1" i="1" dirty="0" smtClean="0">
                <a:latin typeface="Georgia" pitchFamily="18" charset="0"/>
              </a:rPr>
              <a:t>4.You can tell that Lisa really wanted to win , though.</a:t>
            </a:r>
            <a:r>
              <a:rPr lang="zh-CN" altLang="en-US" sz="2800" b="1" dirty="0" smtClean="0">
                <a:latin typeface="Georgia" pitchFamily="18" charset="0"/>
              </a:rPr>
              <a:t>不过你能看得出来</a:t>
            </a:r>
            <a:r>
              <a:rPr lang="en-US" altLang="zh-CN" sz="2800" b="1" dirty="0" smtClean="0">
                <a:latin typeface="Georgia" pitchFamily="18" charset="0"/>
              </a:rPr>
              <a:t>,</a:t>
            </a:r>
            <a:r>
              <a:rPr lang="zh-CN" altLang="en-US" sz="2800" b="1" dirty="0" smtClean="0">
                <a:latin typeface="Georgia" pitchFamily="18" charset="0"/>
              </a:rPr>
              <a:t>丽萨的确想赢。</a:t>
            </a:r>
            <a:endParaRPr lang="en-US" altLang="zh-CN" sz="2800" b="1" dirty="0" smtClean="0"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85720" y="2071678"/>
          <a:ext cx="8215370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324029"/>
                <a:gridCol w="4748333"/>
              </a:tblGrid>
              <a:tr h="1143008">
                <a:tc>
                  <a:txBody>
                    <a:bodyPr/>
                    <a:lstStyle/>
                    <a:p>
                      <a:endParaRPr lang="en-US" altLang="zh-CN" sz="2400" b="1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win</a:t>
                      </a:r>
                      <a:endParaRPr lang="zh-CN" altLang="en-US" sz="24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赢得，获得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后接比赛项目，奖品等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我们赢得了篮球比赛。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168734">
                <a:tc>
                  <a:txBody>
                    <a:bodyPr/>
                    <a:lstStyle/>
                    <a:p>
                      <a:endParaRPr lang="en-US" altLang="zh-CN" sz="2400" b="1" i="1" dirty="0" smtClean="0">
                        <a:latin typeface="Georgia" pitchFamily="18" charset="0"/>
                      </a:endParaRPr>
                    </a:p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beat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“</a:t>
                      </a:r>
                      <a:r>
                        <a:rPr lang="zh-CN" altLang="en-US" sz="2400" b="1" dirty="0" smtClean="0"/>
                        <a:t>打赢，战胜</a:t>
                      </a:r>
                      <a:r>
                        <a:rPr lang="en-US" altLang="zh-CN" sz="2400" b="1" dirty="0" smtClean="0"/>
                        <a:t>”</a:t>
                      </a:r>
                      <a:r>
                        <a:rPr lang="zh-CN" altLang="en-US" sz="2400" b="1" dirty="0" smtClean="0"/>
                        <a:t>后接战胜的对手</a:t>
                      </a:r>
                      <a:endParaRPr lang="zh-CN" altLang="en-US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Tom</a:t>
                      </a:r>
                      <a:r>
                        <a:rPr lang="zh-CN" altLang="en-US" sz="2000" b="1" dirty="0" smtClean="0"/>
                        <a:t>在百米赛跑中战胜了所有的对手。</a:t>
                      </a:r>
                      <a:endParaRPr lang="zh-CN" altLang="en-U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14744" y="250030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We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won the basketball game.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3571876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Tom beat all the runners in the 100-meter race.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282" y="1500174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win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14678" y="1500174"/>
            <a:ext cx="1268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--won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43438" y="1500174"/>
            <a:ext cx="1268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--won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72198" y="1500174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winning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71538" y="1500174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赢得，获得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4572008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though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6000768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though=although</a:t>
            </a:r>
            <a:r>
              <a:rPr lang="zh-CN" altLang="en-US" sz="2400" b="1" dirty="0" smtClean="0">
                <a:solidFill>
                  <a:srgbClr val="FF0000"/>
                </a:solidFill>
                <a:latin typeface="Georgia" pitchFamily="18" charset="0"/>
              </a:rPr>
              <a:t>不与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but</a:t>
            </a:r>
            <a:r>
              <a:rPr lang="zh-CN" altLang="en-US" sz="2400" b="1" dirty="0" smtClean="0">
                <a:solidFill>
                  <a:srgbClr val="FF0000"/>
                </a:solidFill>
                <a:latin typeface="Georgia" pitchFamily="18" charset="0"/>
              </a:rPr>
              <a:t>连用</a:t>
            </a:r>
            <a:endParaRPr lang="zh-CN" altLang="en-US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71636" y="4572008"/>
            <a:ext cx="5747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Georgia" pitchFamily="18" charset="0"/>
              </a:rPr>
              <a:t>不过</a:t>
            </a:r>
            <a:r>
              <a:rPr lang="en-US" altLang="zh-CN" sz="2400" b="1" dirty="0" smtClean="0">
                <a:latin typeface="Georgia" pitchFamily="18" charset="0"/>
              </a:rPr>
              <a:t>,</a:t>
            </a:r>
            <a:r>
              <a:rPr lang="zh-CN" altLang="en-US" sz="2400" b="1" dirty="0" smtClean="0">
                <a:latin typeface="Georgia" pitchFamily="18" charset="0"/>
              </a:rPr>
              <a:t>然而</a:t>
            </a:r>
            <a:r>
              <a:rPr lang="en-US" altLang="zh-CN" sz="2400" b="1" dirty="0" smtClean="0">
                <a:latin typeface="Georgia" pitchFamily="18" charset="0"/>
              </a:rPr>
              <a:t>,</a:t>
            </a:r>
            <a:r>
              <a:rPr lang="zh-CN" altLang="en-US" sz="2400" b="1" dirty="0" smtClean="0">
                <a:latin typeface="Georgia" pitchFamily="18" charset="0"/>
              </a:rPr>
              <a:t>可是</a:t>
            </a:r>
            <a:r>
              <a:rPr lang="en-US" altLang="zh-CN" sz="2400" b="1" dirty="0" smtClean="0">
                <a:latin typeface="Georgia" pitchFamily="18" charset="0"/>
              </a:rPr>
              <a:t>,</a:t>
            </a:r>
            <a:r>
              <a:rPr lang="zh-CN" altLang="en-US" sz="2400" b="1" dirty="0" smtClean="0">
                <a:latin typeface="Georgia" pitchFamily="18" charset="0"/>
              </a:rPr>
              <a:t>常用于句末用逗号隔开。</a:t>
            </a:r>
            <a:endParaRPr lang="zh-CN" altLang="en-US" sz="2400" b="1" dirty="0">
              <a:latin typeface="Georgia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2876" y="5000636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Georgia" pitchFamily="18" charset="0"/>
              </a:rPr>
              <a:t>吉姆说他会来，可是他没来。</a:t>
            </a:r>
            <a:endParaRPr lang="zh-CN" altLang="en-US" sz="2400" b="1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76" y="535782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Jim said he would come , he didn’t, ______ .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latin typeface="Georgia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86478" y="5429264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though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37.jpg"/>
          <p:cNvPicPr>
            <a:picLocks noChangeAspect="1"/>
          </p:cNvPicPr>
          <p:nvPr/>
        </p:nvPicPr>
        <p:blipFill>
          <a:blip r:embed="rId2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71480"/>
            <a:ext cx="94676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5. But the most important thing is to learn something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new and have fun.</a:t>
            </a:r>
            <a:r>
              <a:rPr lang="zh-CN" altLang="en-US" sz="2400" b="1" dirty="0" smtClean="0">
                <a:latin typeface="Georgia" pitchFamily="18" charset="0"/>
              </a:rPr>
              <a:t>但是最重要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r>
              <a:rPr lang="zh-CN" altLang="en-US" sz="2400" b="1" dirty="0" smtClean="0">
                <a:latin typeface="Georgia" pitchFamily="18" charset="0"/>
              </a:rPr>
              <a:t>的是学到一些新东西并获得乐趣。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57158" y="1928802"/>
            <a:ext cx="5755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the most important </a:t>
            </a:r>
            <a:r>
              <a:rPr lang="zh-CN" altLang="en-US" sz="2400" b="1" dirty="0" smtClean="0">
                <a:latin typeface="Georgia" pitchFamily="18" charset="0"/>
              </a:rPr>
              <a:t>最重要</a:t>
            </a:r>
            <a:r>
              <a:rPr lang="en-US" altLang="zh-CN" sz="2400" b="1" dirty="0" smtClean="0">
                <a:latin typeface="Georgia" pitchFamily="18" charset="0"/>
              </a:rPr>
              <a:t>(</a:t>
            </a:r>
            <a:r>
              <a:rPr lang="zh-CN" altLang="en-US" sz="2400" b="1" dirty="0" smtClean="0">
                <a:latin typeface="Georgia" pitchFamily="18" charset="0"/>
              </a:rPr>
              <a:t>最高级）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158" y="2571744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have fun</a:t>
            </a:r>
            <a:r>
              <a:rPr lang="zh-CN" altLang="en-US" sz="2400" b="1" dirty="0" smtClean="0">
                <a:latin typeface="Georgia" pitchFamily="18" charset="0"/>
              </a:rPr>
              <a:t>获得快乐，玩得开心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357158" y="3357562"/>
            <a:ext cx="7929618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tabLst>
                <a:tab pos="538163" algn="l"/>
              </a:tabLst>
              <a:defRPr/>
            </a:pPr>
            <a:r>
              <a:rPr lang="en-US" altLang="zh-CN" sz="2400" b="1" i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have fun= enjoy oneself=  have a good time</a:t>
            </a:r>
          </a:p>
        </p:txBody>
      </p:sp>
      <p:sp>
        <p:nvSpPr>
          <p:cNvPr id="9" name="矩形 8"/>
          <p:cNvSpPr/>
          <p:nvPr/>
        </p:nvSpPr>
        <p:spPr>
          <a:xfrm>
            <a:off x="428596" y="4143380"/>
            <a:ext cx="5266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have fun doing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en-US" altLang="zh-CN" sz="2400" b="1" i="1" dirty="0" smtClean="0">
                <a:latin typeface="Georgia" pitchFamily="18" charset="0"/>
              </a:rPr>
              <a:t> </a:t>
            </a:r>
            <a:r>
              <a:rPr lang="zh-CN" altLang="en-US" sz="2400" b="1" dirty="0" smtClean="0">
                <a:latin typeface="Georgia" pitchFamily="18" charset="0"/>
              </a:rPr>
              <a:t>做某事很有趣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357158" y="4857760"/>
            <a:ext cx="7507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Do you have fun ______ (visit) that country?</a:t>
            </a:r>
            <a:endParaRPr lang="zh-CN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3000364" y="4857760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visiting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00042"/>
            <a:ext cx="94676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6</a:t>
            </a:r>
            <a:r>
              <a:rPr lang="en-US" altLang="zh-CN" sz="2400" b="1" i="1" dirty="0" smtClean="0">
                <a:latin typeface="Georgia" pitchFamily="18" charset="0"/>
              </a:rPr>
              <a:t>. </a:t>
            </a:r>
            <a:r>
              <a:rPr lang="en-US" altLang="zh-CN" sz="2400" b="1" i="1" dirty="0" smtClean="0">
                <a:latin typeface="Georgia" pitchFamily="18" charset="0"/>
              </a:rPr>
              <a:t>But the most important thing is to learn something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new and have fun.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但是最重要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的是学到一些新东西并获得乐趣。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643050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learn something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new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学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到一些新东西</a:t>
            </a:r>
            <a:endParaRPr lang="zh-CN" altLang="en-US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0034" y="2786058"/>
            <a:ext cx="7000924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Vijaya" pitchFamily="34" charset="0"/>
              </a:rPr>
              <a:t>不定代词若有定语修饰，定语要置于其后。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5720" y="3286124"/>
            <a:ext cx="93920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1.I  </a:t>
            </a:r>
            <a:r>
              <a:rPr lang="en-US" altLang="zh-CN" sz="2800" i="1" dirty="0" smtClean="0">
                <a:latin typeface="Georgia" pitchFamily="18" charset="0"/>
              </a:rPr>
              <a:t>see ________ </a:t>
            </a:r>
            <a:r>
              <a:rPr lang="en-US" altLang="zh-CN" sz="2800" i="1" dirty="0" smtClean="0">
                <a:latin typeface="Georgia" pitchFamily="18" charset="0"/>
              </a:rPr>
              <a:t>_____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看到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一些的东好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西。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</a:t>
            </a:r>
            <a:r>
              <a:rPr lang="en-US" altLang="zh-CN" sz="2800" i="1" dirty="0" smtClean="0">
                <a:latin typeface="Georgia" pitchFamily="18" charset="0"/>
              </a:rPr>
              <a:t>.Is </a:t>
            </a:r>
            <a:r>
              <a:rPr lang="en-US" altLang="zh-CN" sz="2800" i="1" dirty="0" smtClean="0">
                <a:latin typeface="Georgia" pitchFamily="18" charset="0"/>
              </a:rPr>
              <a:t>there_______ </a:t>
            </a:r>
            <a:r>
              <a:rPr lang="en-US" altLang="zh-CN" sz="2800" i="1" dirty="0" smtClean="0">
                <a:latin typeface="Georgia" pitchFamily="18" charset="0"/>
              </a:rPr>
              <a:t>________in </a:t>
            </a:r>
            <a:r>
              <a:rPr lang="en-US" altLang="zh-CN" sz="2800" i="1" dirty="0" smtClean="0">
                <a:latin typeface="Georgia" pitchFamily="18" charset="0"/>
              </a:rPr>
              <a:t>today’s newspaper?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今天的报纸上有重要的事吗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2910" y="2214554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something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Vijaya" pitchFamily="34" charset="0"/>
              </a:rPr>
              <a:t>不定代词</a:t>
            </a:r>
            <a:endParaRPr lang="zh-CN" altLang="en-US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1428728" y="3429000"/>
            <a:ext cx="2143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something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3500430" y="3429000"/>
            <a:ext cx="1214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g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ood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1857356" y="4714884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anything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3571868" y="471488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important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00042"/>
            <a:ext cx="94676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6</a:t>
            </a:r>
            <a:r>
              <a:rPr lang="en-US" altLang="zh-CN" sz="2400" b="1" i="1" dirty="0" smtClean="0">
                <a:latin typeface="Georgia" pitchFamily="18" charset="0"/>
              </a:rPr>
              <a:t>. </a:t>
            </a:r>
            <a:r>
              <a:rPr lang="en-US" altLang="zh-CN" sz="2400" b="1" i="1" dirty="0" smtClean="0">
                <a:latin typeface="Georgia" pitchFamily="18" charset="0"/>
              </a:rPr>
              <a:t>But the most important thing is to learn something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new and have fun.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但是最重要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的是学到一些新东西并获得乐趣。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910" y="1785926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learn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学东西</a:t>
            </a:r>
            <a:endParaRPr lang="zh-CN" altLang="en-US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5720" y="3000372"/>
            <a:ext cx="93920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1.I  </a:t>
            </a:r>
            <a:r>
              <a:rPr lang="en-US" altLang="zh-CN" sz="2800" i="1" dirty="0" smtClean="0">
                <a:latin typeface="Georgia" pitchFamily="18" charset="0"/>
              </a:rPr>
              <a:t>am</a:t>
            </a:r>
            <a:r>
              <a:rPr lang="en-US" altLang="zh-CN" sz="2800" i="1" dirty="0" smtClean="0">
                <a:latin typeface="Georgia" pitchFamily="18" charset="0"/>
              </a:rPr>
              <a:t> ________(learn) tennis .</a:t>
            </a: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</a:t>
            </a:r>
            <a:r>
              <a:rPr lang="en-US" altLang="zh-CN" sz="2800" i="1" dirty="0" smtClean="0">
                <a:latin typeface="Georgia" pitchFamily="18" charset="0"/>
              </a:rPr>
              <a:t>.He learned  _______(swim)two years ago.</a:t>
            </a:r>
            <a:endParaRPr lang="en-US" altLang="zh-CN" sz="2800" i="1" dirty="0" smtClean="0">
              <a:latin typeface="Georg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1472" y="2428868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Vijaya" pitchFamily="34" charset="0"/>
              </a:rPr>
              <a:t>l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Vijaya" pitchFamily="34" charset="0"/>
              </a:rPr>
              <a:t>earn to do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Vijaya" pitchFamily="34" charset="0"/>
              </a:rPr>
              <a:t>sth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ea typeface="华文楷体" pitchFamily="2" charset="-122"/>
                <a:cs typeface="Vijaya" pitchFamily="34" charset="0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学习做某事</a:t>
            </a:r>
            <a:endParaRPr lang="zh-CN" altLang="en-US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1714480" y="3143248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learning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2643174" y="4429132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 swim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5" grpId="0"/>
      <p:bldP spid="20" grpId="0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7980441_145337423000_2.jpg"/>
          <p:cNvPicPr>
            <a:picLocks noChangeAspect="1"/>
          </p:cNvPicPr>
          <p:nvPr/>
        </p:nvPicPr>
        <p:blipFill>
          <a:blip r:embed="rId3"/>
          <a:srcRect b="-2245"/>
          <a:stretch>
            <a:fillRect/>
          </a:stretch>
        </p:blipFill>
        <p:spPr>
          <a:xfrm>
            <a:off x="0" y="147340"/>
            <a:ext cx="9144000" cy="6710660"/>
          </a:xfrm>
          <a:prstGeom prst="rect">
            <a:avLst/>
          </a:prstGeom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83377"/>
            <a:ext cx="4606778" cy="67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6750" tIns="539580" rIns="396750" bIns="4316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歌唱比赛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95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唱得这么好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95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3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哪一个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95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4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留着短发的这个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95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5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想赢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95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6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最重要的事情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7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学到一些新东西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95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3200" algn="l"/>
              </a:tabLs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8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获得乐趣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/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玩得开心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714356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the singing competition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42873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sing so well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2071678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which one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288169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the one with short hair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571876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want to win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428625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the important thing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5072075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learn something new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585789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have fun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haroni" pitchFamily="2" charset="-79"/>
              </a:rPr>
              <a:t>Phrases</a:t>
            </a:r>
            <a:endParaRPr lang="zh-CN" alt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ea typeface="Gulim" pitchFamily="34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0"/>
            <a:ext cx="3571867" cy="6036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21434541">
            <a:off x="1298776" y="48526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785794"/>
            <a:ext cx="8929718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1.Do </a:t>
            </a:r>
            <a:r>
              <a:rPr lang="en-US" altLang="zh-CN" sz="2800" i="1" dirty="0" smtClean="0">
                <a:latin typeface="Georgia" pitchFamily="18" charset="0"/>
              </a:rPr>
              <a:t>you like the </a:t>
            </a:r>
            <a:r>
              <a:rPr lang="en-US" altLang="zh-CN" sz="2800" i="1" dirty="0" smtClean="0">
                <a:latin typeface="Georgia" pitchFamily="18" charset="0"/>
              </a:rPr>
              <a:t>______( dance)competition ?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</a:rPr>
              <a:t>2.Do </a:t>
            </a:r>
            <a:r>
              <a:rPr lang="en-US" altLang="zh-CN" sz="2800" i="1" dirty="0" smtClean="0">
                <a:latin typeface="Georgia" pitchFamily="18" charset="0"/>
              </a:rPr>
              <a:t>you have fun ______ </a:t>
            </a:r>
            <a:r>
              <a:rPr lang="en-US" altLang="zh-CN" sz="2800" i="1" dirty="0" smtClean="0">
                <a:latin typeface="Georgia" pitchFamily="18" charset="0"/>
              </a:rPr>
              <a:t>(play) chess ?</a:t>
            </a:r>
            <a:endParaRPr lang="zh-CN" altLang="en-US" sz="2800" dirty="0" smtClean="0"/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</a:rPr>
              <a:t>3.He </a:t>
            </a:r>
            <a:r>
              <a:rPr lang="en-US" altLang="zh-CN" sz="2800" i="1" dirty="0" smtClean="0">
                <a:latin typeface="Georgia" pitchFamily="18" charset="0"/>
              </a:rPr>
              <a:t>learned  </a:t>
            </a:r>
            <a:r>
              <a:rPr lang="en-US" altLang="zh-CN" sz="2800" i="1" dirty="0" smtClean="0">
                <a:latin typeface="Georgia" pitchFamily="18" charset="0"/>
              </a:rPr>
              <a:t>_______(speak) English 3 </a:t>
            </a:r>
            <a:r>
              <a:rPr lang="en-US" altLang="zh-CN" sz="2800" i="1" dirty="0" smtClean="0">
                <a:latin typeface="Georgia" pitchFamily="18" charset="0"/>
              </a:rPr>
              <a:t>years ago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</a:rPr>
              <a:t>4.Tom _____(sing )more clearly than Peter yesterday.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</a:rPr>
              <a:t>5.We really want _______ (win) the game.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</a:rPr>
              <a:t>6.He played the computer games ______(well) than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</a:rPr>
              <a:t>   his brother. </a:t>
            </a:r>
            <a:endParaRPr lang="en-US" altLang="zh-CN" sz="2800" i="1" dirty="0" smtClean="0"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4612" y="1142984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dancing</a:t>
            </a:r>
            <a:endParaRPr lang="zh-CN" altLang="en-US" sz="2800" b="1" dirty="0"/>
          </a:p>
        </p:txBody>
      </p:sp>
      <p:sp>
        <p:nvSpPr>
          <p:cNvPr id="19" name="矩形 18"/>
          <p:cNvSpPr/>
          <p:nvPr/>
        </p:nvSpPr>
        <p:spPr>
          <a:xfrm>
            <a:off x="3000364" y="2000240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playing</a:t>
            </a:r>
            <a:endParaRPr lang="zh-CN" altLang="en-US" sz="2800" b="1" dirty="0"/>
          </a:p>
        </p:txBody>
      </p:sp>
      <p:sp>
        <p:nvSpPr>
          <p:cNvPr id="20" name="矩形 19"/>
          <p:cNvSpPr/>
          <p:nvPr/>
        </p:nvSpPr>
        <p:spPr>
          <a:xfrm>
            <a:off x="2214546" y="2857496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speaking</a:t>
            </a:r>
            <a:endParaRPr lang="zh-CN" altLang="en-US" sz="2800" b="1" dirty="0"/>
          </a:p>
        </p:txBody>
      </p:sp>
      <p:sp>
        <p:nvSpPr>
          <p:cNvPr id="21" name="矩形 20"/>
          <p:cNvSpPr/>
          <p:nvPr/>
        </p:nvSpPr>
        <p:spPr>
          <a:xfrm>
            <a:off x="1214414" y="3643314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song</a:t>
            </a:r>
            <a:endParaRPr lang="zh-CN" altLang="en-US" sz="2800" b="1" dirty="0"/>
          </a:p>
        </p:txBody>
      </p:sp>
      <p:sp>
        <p:nvSpPr>
          <p:cNvPr id="22" name="矩形 21"/>
          <p:cNvSpPr/>
          <p:nvPr/>
        </p:nvSpPr>
        <p:spPr>
          <a:xfrm>
            <a:off x="3000364" y="4500570"/>
            <a:ext cx="1367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o win</a:t>
            </a:r>
            <a:endParaRPr lang="zh-CN" altLang="en-US" sz="2800" b="1" dirty="0"/>
          </a:p>
        </p:txBody>
      </p:sp>
      <p:sp>
        <p:nvSpPr>
          <p:cNvPr id="23" name="矩形 22"/>
          <p:cNvSpPr/>
          <p:nvPr/>
        </p:nvSpPr>
        <p:spPr>
          <a:xfrm>
            <a:off x="5357818" y="5357826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better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/>
          <p:cNvGrpSpPr/>
          <p:nvPr/>
        </p:nvGrpSpPr>
        <p:grpSpPr>
          <a:xfrm>
            <a:off x="1142976" y="0"/>
            <a:ext cx="6786578" cy="857232"/>
            <a:chOff x="1187624" y="476672"/>
            <a:chExt cx="928662" cy="685800"/>
          </a:xfrm>
        </p:grpSpPr>
        <p:sp>
          <p:nvSpPr>
            <p:cNvPr id="6" name="椭圆 5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259632" y="476672"/>
              <a:ext cx="856654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4" name="圆角矩形 3"/>
          <p:cNvSpPr/>
          <p:nvPr/>
        </p:nvSpPr>
        <p:spPr bwMode="auto">
          <a:xfrm>
            <a:off x="0" y="785794"/>
            <a:ext cx="9144000" cy="6072206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382000" cy="381000"/>
          </a:xfrm>
        </p:spPr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FF3300"/>
                </a:solidFill>
                <a:latin typeface="Georgia" pitchFamily="18" charset="0"/>
              </a:rPr>
              <a:t>Grammar Focus.</a:t>
            </a:r>
            <a:r>
              <a:rPr lang="en-US" altLang="zh-CN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358346" cy="60007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Is Tom_________ (smart) than Sam?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No , he isn’t. Sam is_________ (smart)than Tom.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Is Tara _____________ (outgoing) than Tina?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No , she isn’t. Tina is __________ (outgoing) than Tara.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Are you as_________ (friendly) as your sister?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No , I’m not. I’m  ________ (friendly)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Does Tara work as______ (hard) as Tina ?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Yes, she does.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Who’s ________________ (hard-working) at school?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600" b="1" i="1" dirty="0" smtClean="0">
                <a:latin typeface="Georgia" pitchFamily="18" charset="0"/>
              </a:rPr>
              <a:t>Tina thinks she works ________(hard) than me.</a:t>
            </a:r>
          </a:p>
          <a:p>
            <a:pPr>
              <a:buFontTx/>
              <a:buNone/>
            </a:pPr>
            <a:endParaRPr lang="en-US" altLang="zh-CN" dirty="0" smtClean="0"/>
          </a:p>
        </p:txBody>
      </p:sp>
      <p:sp>
        <p:nvSpPr>
          <p:cNvPr id="8" name="矩形 7"/>
          <p:cNvSpPr/>
          <p:nvPr/>
        </p:nvSpPr>
        <p:spPr>
          <a:xfrm>
            <a:off x="1214414" y="857232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smarter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4678" y="1500174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smarter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57290" y="2071678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more outgoing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57554" y="2571744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more outgoing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57356" y="3214686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friendly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3174" y="378619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friendlier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14678" y="4500570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hard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1538" y="5500702"/>
            <a:ext cx="3898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more hard-working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86182" y="6143644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harder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0"/>
            <a:ext cx="90726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Use the words to write question and answers.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785794"/>
            <a:ext cx="89297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1.Julie / tall/you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Q</a:t>
            </a:r>
            <a:r>
              <a:rPr lang="en-US" altLang="zh-CN" sz="2400" b="1" i="1" u="sng" dirty="0" smtClean="0">
                <a:latin typeface="Georgia" pitchFamily="18" charset="0"/>
              </a:rPr>
              <a:t>:Is Julie as tall as you?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A:No, she isn’t .She’s ______ than me .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2.Jack / run / fast / Sam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Q:___________________________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A:No, he doesn’t . He runs_______ than Sam.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3.your cousin /outgoing / you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Q:___________________________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A:No, she isn’t . She’s ____________ than me .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4Paul / funny /Carol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Q:___________________________</a:t>
            </a:r>
          </a:p>
          <a:p>
            <a:pPr>
              <a:lnSpc>
                <a:spcPts val="34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A:No, he isn’t .He’s ________ than Carol. 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157161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taller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42886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Does Jack run as fast as Sam?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29289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faster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714752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Is your cousin as outgoing as you?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421481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outgoing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500063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Is Paul as funny as Carol?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550070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funnier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16" name="组合 10"/>
          <p:cNvGrpSpPr/>
          <p:nvPr/>
        </p:nvGrpSpPr>
        <p:grpSpPr>
          <a:xfrm>
            <a:off x="0" y="0"/>
            <a:ext cx="928662" cy="630976"/>
            <a:chOff x="1187624" y="476672"/>
            <a:chExt cx="928662" cy="865375"/>
          </a:xfrm>
        </p:grpSpPr>
        <p:sp>
          <p:nvSpPr>
            <p:cNvPr id="17" name="椭圆 16"/>
            <p:cNvSpPr/>
            <p:nvPr/>
          </p:nvSpPr>
          <p:spPr>
            <a:xfrm>
              <a:off x="1187624" y="770567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Rectangle 2"/>
            <p:cNvSpPr txBox="1">
              <a:spLocks noChangeArrowheads="1"/>
            </p:cNvSpPr>
            <p:nvPr/>
          </p:nvSpPr>
          <p:spPr>
            <a:xfrm>
              <a:off x="1187624" y="476672"/>
              <a:ext cx="856654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3a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2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56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6" descr="get (1).jpg"/>
          <p:cNvPicPr>
            <a:picLocks noChangeAspect="1"/>
          </p:cNvPicPr>
          <p:nvPr/>
        </p:nvPicPr>
        <p:blipFill>
          <a:blip r:embed="rId4"/>
          <a:srcRect l="6309" r="-2524" b="834"/>
          <a:stretch>
            <a:fillRect/>
          </a:stretch>
        </p:blipFill>
        <p:spPr>
          <a:xfrm>
            <a:off x="0" y="0"/>
            <a:ext cx="5715008" cy="1000108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 rot="21316468">
            <a:off x="1880384" y="153843"/>
            <a:ext cx="3764283" cy="7143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Oral English</a:t>
            </a:r>
            <a:r>
              <a:rPr kumimoji="0" lang="en-US" altLang="zh-CN" sz="4000" b="1" i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 </a:t>
            </a:r>
            <a:endParaRPr kumimoji="0" lang="zh-CN" altLang="en-US" sz="4000" b="1" i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96" y="1071546"/>
            <a:ext cx="8358246" cy="466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                         My  life</a:t>
            </a:r>
          </a:p>
          <a:p>
            <a:pPr algn="just">
              <a:lnSpc>
                <a:spcPts val="4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    I’m a student and I think I’m healthy. First, I like eating vegetables and fruit. And I drink milk every day. But I never eat junk food because it’s bad for health. Then I exercise four times a week. I like swimming. Finally, I sleep nine hours every night. I can go to bed early. On weekends, I have time to play basketball. So you see, I am healthy.</a:t>
            </a:r>
            <a:endParaRPr lang="zh-CN" altLang="en-US" sz="2800" b="1" i="1" dirty="0" smtClean="0">
              <a:latin typeface="Georgia" pitchFamily="18" charset="0"/>
            </a:endParaRPr>
          </a:p>
        </p:txBody>
      </p:sp>
      <p:pic>
        <p:nvPicPr>
          <p:cNvPr id="8" name="图片 7" descr="406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3143240" y="2071678"/>
            <a:ext cx="6000760" cy="1643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Vijaya" pitchFamily="34" charset="0"/>
              </a:rPr>
              <a:t>Oral English</a:t>
            </a:r>
            <a:endParaRPr kumimoji="0" lang="zh-CN" alt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0"/>
            <a:ext cx="83582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latin typeface="Georgia" pitchFamily="18" charset="0"/>
              </a:rPr>
              <a:t>Think of yourself two years ago . Write about how you are different now.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714356"/>
            <a:ext cx="921550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1.Are you taller?</a:t>
            </a:r>
          </a:p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_____________________________</a:t>
            </a:r>
          </a:p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2.Are you funnier?</a:t>
            </a:r>
          </a:p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_______________________________</a:t>
            </a:r>
          </a:p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3.Are you more outgoing?</a:t>
            </a:r>
          </a:p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_____________________________</a:t>
            </a:r>
          </a:p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4.Do you study English harder?</a:t>
            </a:r>
          </a:p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___________________________</a:t>
            </a:r>
          </a:p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5.Do you sing better?</a:t>
            </a:r>
          </a:p>
          <a:p>
            <a:pPr>
              <a:lnSpc>
                <a:spcPts val="45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__________________________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14422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Yes , I am .I am taller now than I was two years ago .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50030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Yes , I am. / No , I’m not. I’m…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13" name="组合 10"/>
          <p:cNvGrpSpPr/>
          <p:nvPr/>
        </p:nvGrpSpPr>
        <p:grpSpPr>
          <a:xfrm>
            <a:off x="0" y="0"/>
            <a:ext cx="1000100" cy="685800"/>
            <a:chOff x="1187624" y="476672"/>
            <a:chExt cx="1000100" cy="685800"/>
          </a:xfrm>
        </p:grpSpPr>
        <p:sp>
          <p:nvSpPr>
            <p:cNvPr id="15" name="椭圆 14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1187624" y="476672"/>
              <a:ext cx="1000100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i="1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3b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1472" y="357187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Yes , I am. / No , I’m not.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I’m…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78632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Yes , I do. / No , I don’t. I…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592933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Yes , I do. / No , I don’t. I…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2" grpId="0"/>
      <p:bldP spid="7" grpId="0"/>
      <p:bldP spid="9" grpId="0"/>
      <p:bldP spid="18" grpId="0"/>
      <p:bldP spid="19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0" y="0"/>
            <a:ext cx="928662" cy="571480"/>
          </a:xfrm>
          <a:prstGeom prst="ellips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10001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3c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5012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 smtClean="0">
                <a:latin typeface="Georgia" pitchFamily="18" charset="0"/>
              </a:rPr>
              <a:t>            Compare your parents . Check (V) who is smarter, funnier , etc. in the chart .Then ask your partner about his/her parents.</a:t>
            </a:r>
            <a:endParaRPr lang="en-US" altLang="zh-CN" sz="2800" i="1" dirty="0">
              <a:latin typeface="Georgia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85852" y="1357298"/>
          <a:ext cx="6715172" cy="361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085"/>
                <a:gridCol w="2186335"/>
                <a:gridCol w="2576752"/>
              </a:tblGrid>
              <a:tr h="357190">
                <a:tc>
                  <a:txBody>
                    <a:bodyPr/>
                    <a:lstStyle/>
                    <a:p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i="1" dirty="0" smtClean="0">
                          <a:latin typeface="Georgia" pitchFamily="18" charset="0"/>
                        </a:rPr>
                        <a:t>Mother</a:t>
                      </a:r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i="1" dirty="0" smtClean="0">
                          <a:latin typeface="Georgia" pitchFamily="18" charset="0"/>
                        </a:rPr>
                        <a:t>Father </a:t>
                      </a:r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smart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funny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work hard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outgoing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friendly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0888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sing well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5143512"/>
            <a:ext cx="8001024" cy="138499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A:Who is smarter, your mother or your father?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B:I think my mother is smarter than my father.</a:t>
            </a:r>
            <a:endParaRPr lang="zh-CN" altLang="en-US" sz="2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0"/>
            <a:ext cx="3571867" cy="6036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21434541">
            <a:off x="1298776" y="48526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1.Lucy</a:t>
            </a:r>
            <a:r>
              <a:rPr kumimoji="0" lang="en-US" altLang="zh-CN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is very ___________(</a:t>
            </a:r>
            <a:r>
              <a:rPr kumimoji="0" lang="zh-CN" altLang="en-US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外向的</a:t>
            </a:r>
            <a:r>
              <a:rPr kumimoji="0" lang="en-US" altLang="zh-CN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2.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I</a:t>
            </a:r>
            <a:r>
              <a:rPr kumimoji="0" lang="en-US" altLang="zh-CN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want to take part in the singing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_________ (</a:t>
            </a:r>
            <a:r>
              <a:rPr kumimoji="0" lang="zh-CN" alt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比赛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3.Is Tara  as__________ (</a:t>
            </a:r>
            <a:r>
              <a:rPr kumimoji="0" lang="zh-CN" alt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勤奋的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 as Tina ?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Yes , she </a:t>
            </a:r>
            <a:r>
              <a:rPr lang="en-US" altLang="zh-CN" sz="2800" b="1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i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s.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4. Don’t </a:t>
            </a:r>
            <a:r>
              <a:rPr kumimoji="0" lang="en-US" altLang="zh-CN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speak</a:t>
            </a:r>
            <a:r>
              <a:rPr kumimoji="0" lang="en-US" altLang="zh-CN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so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______(</a:t>
            </a:r>
            <a:r>
              <a:rPr kumimoji="0" lang="zh-CN" alt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大声地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 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5. Allan </a:t>
            </a:r>
            <a:r>
              <a:rPr lang="en-US" altLang="zh-CN" sz="2800" b="1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, please speak more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_______(</a:t>
            </a:r>
            <a:r>
              <a:rPr kumimoji="0" lang="zh-CN" alt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清楚地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).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00364" y="785794"/>
            <a:ext cx="1957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outgoing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6626964" y="1571612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competition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2357422" y="3357562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ard-working</a:t>
            </a:r>
            <a:r>
              <a:rPr lang="en-US" altLang="zh-CN" sz="2800" b="1" dirty="0" smtClean="0">
                <a:latin typeface="Georgia" pitchFamily="18" charset="0"/>
              </a:rPr>
              <a:t> </a:t>
            </a:r>
            <a:endParaRPr lang="zh-CN" altLang="en-US" sz="2800" b="1" dirty="0"/>
          </a:p>
        </p:txBody>
      </p:sp>
      <p:sp>
        <p:nvSpPr>
          <p:cNvPr id="8" name="矩形 7"/>
          <p:cNvSpPr/>
          <p:nvPr/>
        </p:nvSpPr>
        <p:spPr>
          <a:xfrm>
            <a:off x="3357554" y="5000636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loudly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5357818" y="5857892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clearly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0"/>
            <a:ext cx="3571867" cy="6036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21434541">
            <a:off x="1298776" y="48526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14282" y="500042"/>
            <a:ext cx="8929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1.Is Tom_________ (smart) than Sam?  No , he isn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’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2.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宋体" pitchFamily="2" charset="-122"/>
                <a:cs typeface="+mn-cs"/>
              </a:rPr>
              <a:t> 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Is Tara _____________ (outgoing) than Tina?  </a:t>
            </a: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b="1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 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No , she isn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’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t.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3.Does Tara work as_____ (hard) as Tina ? Yes , she does.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4.Tom is_______(calm) than Sam.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5. Allan is ________(thin) than Peter.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6. She is interested in this _________(interest) film.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7. Beth is as ________(friendly) as Tara.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8. Tina is much___________(serious) than Ann. 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9.The weather is getting _______and _____ (warm).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10.The_____(easy),the______(good).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7356" y="642918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smarter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1857356" y="1071546"/>
            <a:ext cx="263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ore outgoing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3643306" y="1928802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hard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1714480" y="2786058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calmer</a:t>
            </a: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1928794" y="3286124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thinn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er</a:t>
            </a:r>
            <a:endParaRPr lang="zh-CN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4429124" y="3786190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interesting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2357422" y="4214818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friendly</a:t>
            </a:r>
            <a:endParaRPr lang="zh-CN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2786050" y="4643446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ore serious</a:t>
            </a:r>
            <a:endParaRPr lang="zh-CN" altLang="en-US" sz="2400" b="1" dirty="0"/>
          </a:p>
        </p:txBody>
      </p:sp>
      <p:sp>
        <p:nvSpPr>
          <p:cNvPr id="15" name="矩形 14"/>
          <p:cNvSpPr/>
          <p:nvPr/>
        </p:nvSpPr>
        <p:spPr>
          <a:xfrm>
            <a:off x="4143372" y="5214950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warmer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16" name="矩形 15"/>
          <p:cNvSpPr/>
          <p:nvPr/>
        </p:nvSpPr>
        <p:spPr>
          <a:xfrm>
            <a:off x="6215074" y="5143512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warmer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17" name="矩形 16"/>
          <p:cNvSpPr/>
          <p:nvPr/>
        </p:nvSpPr>
        <p:spPr>
          <a:xfrm>
            <a:off x="1357290" y="5572140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easier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  <p:sp>
        <p:nvSpPr>
          <p:cNvPr id="18" name="矩形 17"/>
          <p:cNvSpPr/>
          <p:nvPr/>
        </p:nvSpPr>
        <p:spPr>
          <a:xfrm>
            <a:off x="4000496" y="5643578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better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0"/>
            <a:ext cx="3571867" cy="6036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21434541">
            <a:off x="1298776" y="48526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14282" y="714356"/>
            <a:ext cx="8929718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zh-CN" alt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Arial" pitchFamily="34" charset="0"/>
              </a:rPr>
              <a:t>单项选择 </a:t>
            </a:r>
            <a:endParaRPr kumimoji="0" lang="zh-CN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   ) 1. I enjoy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with you very much.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A. work	           B . to work		C. working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   ) 2. The sweater is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than that one.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A. much cheaper B. more cheaper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C. more cheap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   ) 3. Jane is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than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me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A.  smarter	B. smartest		C. the smartest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(   ) 4. Lucy and Lily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students. They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hard.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	 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A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. are both; both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study B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. both are; both study	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C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. are both; study both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(   ) 5.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Oh , all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the cars here</a:t>
            </a:r>
            <a:r>
              <a:rPr lang="en-US" altLang="zh-CN" sz="2800" i="1" u="sng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   </a:t>
            </a:r>
            <a:r>
              <a:rPr lang="en-US" altLang="zh-CN" sz="2800" i="1" u="sng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! How can you pick up yours? 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A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. look like	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B. look 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the same	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 C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Arial" pitchFamily="34" charset="0"/>
              </a:rPr>
              <a:t>. look same</a:t>
            </a:r>
            <a:endParaRPr lang="en-US" altLang="zh-CN" sz="2800" i="1" dirty="0" smtClean="0"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  </a:t>
            </a:r>
            <a:endParaRPr kumimoji="0" lang="en-U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1442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07167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85749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71475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00063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210292059558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688" y="2928934"/>
            <a:ext cx="8858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                                Unit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3600" b="1" i="1" dirty="0" smtClean="0">
                <a:latin typeface="Georgia" pitchFamily="18" charset="0"/>
                <a:ea typeface="黑体" pitchFamily="49" charset="-122"/>
              </a:rPr>
              <a:t>I’m more outgoing than my sister.</a:t>
            </a:r>
            <a:endParaRPr lang="en-US" altLang="zh-CN" sz="2800" b="1" i="1" dirty="0" smtClean="0">
              <a:latin typeface="Georgia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                             Section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56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6" descr="get (1).jpg"/>
          <p:cNvPicPr>
            <a:picLocks noChangeAspect="1"/>
          </p:cNvPicPr>
          <p:nvPr/>
        </p:nvPicPr>
        <p:blipFill>
          <a:blip r:embed="rId4"/>
          <a:srcRect l="6309" r="-2524" b="834"/>
          <a:stretch>
            <a:fillRect/>
          </a:stretch>
        </p:blipFill>
        <p:spPr>
          <a:xfrm>
            <a:off x="0" y="0"/>
            <a:ext cx="5715008" cy="1000108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 rot="21316468">
            <a:off x="1880384" y="153843"/>
            <a:ext cx="3764283" cy="7143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Oral English</a:t>
            </a:r>
            <a:r>
              <a:rPr kumimoji="0" lang="en-US" altLang="zh-CN" sz="4000" b="1" i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 </a:t>
            </a:r>
            <a:endParaRPr kumimoji="0" lang="zh-CN" altLang="en-US" sz="4000" b="1" i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96" y="1071546"/>
            <a:ext cx="83582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                         My  friend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     I’m Susan . I have a good friend . Her name is Mary . We are both outgoing and smart. I am as hard-working as her . But I am different from Mary. I am taller than her . Her hair is longer than mine. What about you and your best friend? </a:t>
            </a:r>
            <a:endParaRPr lang="zh-CN" altLang="en-US" sz="2800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5072098" cy="857232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 rot="21362289">
            <a:off x="1306034" y="122550"/>
            <a:ext cx="3571900" cy="7077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Lead in </a:t>
            </a:r>
            <a:endParaRPr lang="zh-CN" altLang="en-US" sz="3600" b="1" i="1" dirty="0" smtClean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572008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What do you think a friend? What kind of things are important in a friend ? Let’s talk about them.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Picture 2" descr="C:\Users\dell\Desktop\铁岭工人街杨世卓八上新版 8点U3\新建文件夹\GFI8AU6-4.jpg"/>
          <p:cNvPicPr>
            <a:picLocks noChangeAspect="1" noChangeArrowheads="1"/>
          </p:cNvPicPr>
          <p:nvPr/>
        </p:nvPicPr>
        <p:blipFill>
          <a:blip r:embed="rId4"/>
          <a:srcRect l="2740" t="20347" r="67566" b="63004"/>
          <a:stretch>
            <a:fillRect/>
          </a:stretch>
        </p:blipFill>
        <p:spPr bwMode="auto">
          <a:xfrm rot="181595">
            <a:off x="1790716" y="1193364"/>
            <a:ext cx="5073343" cy="301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7980441_14533742300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2" descr="C:\Users\dell\Desktop\铁岭工人街杨世卓八上新版 8点U3\新建文件夹\GFI8AU6-4.jpg"/>
          <p:cNvPicPr>
            <a:picLocks noChangeAspect="1" noChangeArrowheads="1"/>
          </p:cNvPicPr>
          <p:nvPr/>
        </p:nvPicPr>
        <p:blipFill>
          <a:blip r:embed="rId3"/>
          <a:srcRect l="2740" t="20347" r="67566" b="63004"/>
          <a:stretch>
            <a:fillRect/>
          </a:stretch>
        </p:blipFill>
        <p:spPr bwMode="auto">
          <a:xfrm rot="21228657">
            <a:off x="-15180" y="1275657"/>
            <a:ext cx="2601838" cy="2600182"/>
          </a:xfrm>
          <a:prstGeom prst="rect">
            <a:avLst/>
          </a:prstGeom>
          <a:noFill/>
        </p:spPr>
      </p:pic>
      <p:sp>
        <p:nvSpPr>
          <p:cNvPr id="18" name="椭圆 17"/>
          <p:cNvSpPr/>
          <p:nvPr/>
        </p:nvSpPr>
        <p:spPr>
          <a:xfrm>
            <a:off x="0" y="0"/>
            <a:ext cx="880270" cy="57148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1a</a:t>
            </a:r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What kind of things are important in a friend? Rank the things below[1-7](1 is the most important).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214422"/>
            <a:ext cx="6357982" cy="526297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             A good friend …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__a. has cool clothes. 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__b. is talented in music.        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__c. likes to do the same things as me.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__d. is good at sports.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__e. truly cares about me.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__f. makes me laugh.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__g. is a good listener.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28674" name="Picture 2" descr="C:\Users\dell\Desktop\铁岭工人街杨世卓八上新版 8点U3\新建文件夹\GFI8AU6-4.jpg"/>
          <p:cNvPicPr>
            <a:picLocks noChangeAspect="1" noChangeArrowheads="1"/>
          </p:cNvPicPr>
          <p:nvPr/>
        </p:nvPicPr>
        <p:blipFill>
          <a:blip r:embed="rId3"/>
          <a:srcRect l="73077" t="12332" r="384" b="67579"/>
          <a:stretch>
            <a:fillRect/>
          </a:stretch>
        </p:blipFill>
        <p:spPr bwMode="auto">
          <a:xfrm rot="663955">
            <a:off x="6824590" y="4620447"/>
            <a:ext cx="192885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7980441_145337423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2" descr="C:\Users\dell\Desktop\铁岭工人街杨世卓八上新版 8点U3\新建文件夹\GFI8AU6-4.jpg"/>
          <p:cNvPicPr>
            <a:picLocks noChangeAspect="1" noChangeArrowheads="1"/>
          </p:cNvPicPr>
          <p:nvPr/>
        </p:nvPicPr>
        <p:blipFill>
          <a:blip r:embed="rId4"/>
          <a:srcRect l="2740" t="20347" r="67566" b="63004"/>
          <a:stretch>
            <a:fillRect/>
          </a:stretch>
        </p:blipFill>
        <p:spPr bwMode="auto">
          <a:xfrm rot="21228657">
            <a:off x="-15180" y="1275657"/>
            <a:ext cx="2601838" cy="2600182"/>
          </a:xfrm>
          <a:prstGeom prst="rect">
            <a:avLst/>
          </a:prstGeom>
          <a:noFill/>
        </p:spPr>
      </p:pic>
      <p:sp>
        <p:nvSpPr>
          <p:cNvPr id="18" name="椭圆 17"/>
          <p:cNvSpPr/>
          <p:nvPr/>
        </p:nvSpPr>
        <p:spPr>
          <a:xfrm>
            <a:off x="0" y="0"/>
            <a:ext cx="880270" cy="57148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1a</a:t>
            </a:r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 What kind of things are important in a friend? Rank the things below[1-7](1 is the most important).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214422"/>
            <a:ext cx="6357982" cy="526297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             A good friend …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__a. has cool clothes. 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__b. is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talented in music</a:t>
            </a:r>
            <a:r>
              <a:rPr lang="en-US" altLang="zh-CN" sz="2800" i="1" dirty="0" smtClean="0">
                <a:latin typeface="Georgia" pitchFamily="18" charset="0"/>
              </a:rPr>
              <a:t>.        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__c. likes to do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same </a:t>
            </a:r>
            <a:r>
              <a:rPr lang="en-US" altLang="zh-CN" sz="2800" i="1" dirty="0" smtClean="0">
                <a:latin typeface="Georgia" pitchFamily="18" charset="0"/>
              </a:rPr>
              <a:t>things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as</a:t>
            </a:r>
            <a:r>
              <a:rPr lang="en-US" altLang="zh-CN" sz="2800" i="1" dirty="0" smtClean="0">
                <a:latin typeface="Georgia" pitchFamily="18" charset="0"/>
              </a:rPr>
              <a:t> me.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__d.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is good at </a:t>
            </a:r>
            <a:r>
              <a:rPr lang="en-US" altLang="zh-CN" sz="2800" i="1" dirty="0" smtClean="0">
                <a:latin typeface="Georgia" pitchFamily="18" charset="0"/>
              </a:rPr>
              <a:t>sports.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__e. truly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cares about </a:t>
            </a:r>
            <a:r>
              <a:rPr lang="en-US" altLang="zh-CN" sz="2800" i="1" dirty="0" smtClean="0">
                <a:latin typeface="Georgia" pitchFamily="18" charset="0"/>
              </a:rPr>
              <a:t>me.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__f.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make</a:t>
            </a:r>
            <a:r>
              <a:rPr lang="en-US" altLang="zh-CN" sz="2800" i="1" dirty="0" smtClean="0">
                <a:latin typeface="Georgia" pitchFamily="18" charset="0"/>
              </a:rPr>
              <a:t>s me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laugh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__g. is a good listener.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28674" name="Picture 2" descr="C:\Users\dell\Desktop\铁岭工人街杨世卓八上新版 8点U3\新建文件夹\GFI8AU6-4.jpg"/>
          <p:cNvPicPr>
            <a:picLocks noChangeAspect="1" noChangeArrowheads="1"/>
          </p:cNvPicPr>
          <p:nvPr/>
        </p:nvPicPr>
        <p:blipFill>
          <a:blip r:embed="rId4"/>
          <a:srcRect l="73077" t="12332" r="384" b="67579"/>
          <a:stretch>
            <a:fillRect/>
          </a:stretch>
        </p:blipFill>
        <p:spPr bwMode="auto">
          <a:xfrm rot="663955">
            <a:off x="6824590" y="4620447"/>
            <a:ext cx="1928858" cy="20717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1928802"/>
            <a:ext cx="6072230" cy="58477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be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talented in music</a:t>
            </a:r>
            <a:r>
              <a:rPr lang="zh-CN" altLang="en-US" sz="2400" b="1" dirty="0" smtClean="0">
                <a:latin typeface="Georgia" pitchFamily="18" charset="0"/>
              </a:rPr>
              <a:t>在音乐方面有天赋</a:t>
            </a:r>
            <a:r>
              <a:rPr lang="en-US" altLang="zh-CN" sz="3200" dirty="0" smtClean="0">
                <a:latin typeface="Georgia" pitchFamily="18" charset="0"/>
              </a:rPr>
              <a:t>     </a:t>
            </a:r>
            <a:endParaRPr lang="zh-CN" altLang="en-US" sz="32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2714620"/>
            <a:ext cx="607223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the same as </a:t>
            </a:r>
            <a:r>
              <a:rPr lang="zh-CN" altLang="en-US" sz="2400" b="1" dirty="0" smtClean="0">
                <a:latin typeface="Georgia" pitchFamily="18" charset="0"/>
              </a:rPr>
              <a:t>与。。。。。。相同</a:t>
            </a:r>
            <a:endParaRPr lang="zh-CN" altLang="en-US" sz="3200" b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2714620"/>
            <a:ext cx="607223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be different from </a:t>
            </a:r>
            <a:r>
              <a:rPr lang="zh-CN" altLang="en-US" sz="2400" b="1" dirty="0" smtClean="0">
                <a:latin typeface="Georgia" pitchFamily="18" charset="0"/>
              </a:rPr>
              <a:t>与</a:t>
            </a:r>
            <a:r>
              <a:rPr lang="en-US" altLang="zh-CN" sz="2400" b="1" dirty="0" smtClean="0">
                <a:latin typeface="Georgia" pitchFamily="18" charset="0"/>
              </a:rPr>
              <a:t>……</a:t>
            </a:r>
            <a:r>
              <a:rPr lang="zh-CN" altLang="en-US" sz="2400" b="1" dirty="0" smtClean="0">
                <a:latin typeface="Georgia" pitchFamily="18" charset="0"/>
              </a:rPr>
              <a:t>不同</a:t>
            </a:r>
            <a:endParaRPr lang="zh-CN" altLang="en-US" sz="3200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02" y="3357562"/>
            <a:ext cx="864399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be good at=do well in</a:t>
            </a:r>
            <a:r>
              <a:rPr lang="zh-CN" altLang="en-US" sz="2000" b="1" dirty="0" smtClean="0">
                <a:latin typeface="Georgia" pitchFamily="18" charset="0"/>
              </a:rPr>
              <a:t>擅长，在</a:t>
            </a:r>
            <a:r>
              <a:rPr lang="en-US" altLang="zh-CN" sz="2000" b="1" dirty="0" smtClean="0">
                <a:latin typeface="Georgia" pitchFamily="18" charset="0"/>
              </a:rPr>
              <a:t>……</a:t>
            </a:r>
            <a:r>
              <a:rPr lang="zh-CN" altLang="en-US" sz="2000" b="1" dirty="0" smtClean="0">
                <a:latin typeface="Georgia" pitchFamily="18" charset="0"/>
              </a:rPr>
              <a:t>方面做得好</a:t>
            </a:r>
            <a:r>
              <a:rPr lang="en-US" altLang="zh-CN" sz="2000" b="1" dirty="0" smtClean="0">
                <a:latin typeface="Georgia" pitchFamily="18" charset="0"/>
              </a:rPr>
              <a:t>+</a:t>
            </a:r>
            <a:r>
              <a:rPr lang="zh-CN" altLang="en-US" sz="2000" b="1" dirty="0" smtClean="0">
                <a:latin typeface="Georgia" pitchFamily="18" charset="0"/>
              </a:rPr>
              <a:t>名词</a:t>
            </a:r>
            <a:r>
              <a:rPr lang="en-US" altLang="zh-CN" sz="2000" b="1" dirty="0" smtClean="0">
                <a:latin typeface="Georgia" pitchFamily="18" charset="0"/>
              </a:rPr>
              <a:t>/</a:t>
            </a:r>
            <a:r>
              <a:rPr lang="zh-CN" altLang="en-US" sz="2000" b="1" dirty="0" smtClean="0">
                <a:latin typeface="Georgia" pitchFamily="18" charset="0"/>
              </a:rPr>
              <a:t>代词</a:t>
            </a:r>
            <a:r>
              <a:rPr lang="en-US" altLang="zh-CN" sz="2000" b="1" dirty="0" smtClean="0">
                <a:latin typeface="Georgia" pitchFamily="18" charset="0"/>
              </a:rPr>
              <a:t>/</a:t>
            </a:r>
            <a:r>
              <a:rPr lang="zh-CN" altLang="en-US" sz="2000" b="1" dirty="0" smtClean="0">
                <a:latin typeface="Georgia" pitchFamily="18" charset="0"/>
              </a:rPr>
              <a:t>动名词</a:t>
            </a:r>
            <a:endParaRPr lang="zh-CN" altLang="en-US" sz="32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74" y="3714752"/>
            <a:ext cx="9072626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care  v.  care about</a:t>
            </a:r>
            <a:r>
              <a:rPr lang="zh-CN" altLang="en-US" sz="2400" b="1" dirty="0" smtClean="0">
                <a:latin typeface="Georgia" pitchFamily="18" charset="0"/>
              </a:rPr>
              <a:t>关心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care for</a:t>
            </a:r>
            <a:r>
              <a:rPr lang="zh-CN" altLang="en-US" sz="2400" b="1" dirty="0" smtClean="0">
                <a:latin typeface="Georgia" pitchFamily="18" charset="0"/>
              </a:rPr>
              <a:t>喜欢，照顾</a:t>
            </a:r>
            <a:endParaRPr lang="en-US" altLang="zh-CN" sz="2400" b="1" dirty="0" smtClean="0">
              <a:latin typeface="Georgia" pitchFamily="18" charset="0"/>
            </a:endParaRPr>
          </a:p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care n. take care </a:t>
            </a:r>
            <a:r>
              <a:rPr lang="zh-CN" altLang="en-US" sz="2400" b="1" dirty="0" smtClean="0">
                <a:latin typeface="Georgia" pitchFamily="18" charset="0"/>
              </a:rPr>
              <a:t>小心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take care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of =look after</a:t>
            </a:r>
            <a:r>
              <a:rPr lang="zh-CN" altLang="en-US" sz="2400" b="1" dirty="0" smtClean="0">
                <a:latin typeface="Georgia" pitchFamily="18" charset="0"/>
              </a:rPr>
              <a:t>  照顾，照看 </a:t>
            </a:r>
            <a:endParaRPr lang="zh-CN" altLang="en-US" sz="32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4500570"/>
            <a:ext cx="4572032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make sb. adj.</a:t>
            </a:r>
            <a:r>
              <a:rPr lang="zh-CN" altLang="en-US" sz="2400" b="1" dirty="0" smtClean="0">
                <a:latin typeface="Georgia" pitchFamily="18" charset="0"/>
              </a:rPr>
              <a:t>使某人</a:t>
            </a:r>
            <a:r>
              <a:rPr lang="en-US" altLang="zh-CN" sz="2400" b="1" dirty="0" smtClean="0">
                <a:latin typeface="Georgia" pitchFamily="18" charset="0"/>
              </a:rPr>
              <a:t>…… </a:t>
            </a:r>
            <a:endParaRPr lang="en-US" altLang="zh-CN" sz="2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make sb. do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400" b="1" dirty="0" smtClean="0">
                <a:latin typeface="Georgia" pitchFamily="18" charset="0"/>
              </a:rPr>
              <a:t>让某人做某事</a:t>
            </a:r>
            <a:endParaRPr lang="zh-CN" altLang="en-US" sz="3200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5643578"/>
            <a:ext cx="5500726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laugh  v.</a:t>
            </a:r>
            <a:r>
              <a:rPr lang="zh-CN" altLang="en-US" sz="2400" b="1" dirty="0" smtClean="0">
                <a:latin typeface="Georgia" pitchFamily="18" charset="0"/>
              </a:rPr>
              <a:t>笑，大笑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smile v.</a:t>
            </a:r>
            <a:r>
              <a:rPr lang="zh-CN" altLang="en-US" sz="2400" b="1" dirty="0" smtClean="0">
                <a:latin typeface="Georgia" pitchFamily="18" charset="0"/>
              </a:rPr>
              <a:t>微笑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laugh at sb.</a:t>
            </a:r>
            <a:r>
              <a:rPr lang="zh-CN" altLang="en-US" sz="2400" b="1" dirty="0" smtClean="0">
                <a:latin typeface="Georgia" pitchFamily="18" charset="0"/>
              </a:rPr>
              <a:t>嘲笑某人</a:t>
            </a:r>
            <a:endParaRPr lang="zh-CN" altLang="en-US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56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571472" y="928670"/>
            <a:ext cx="78662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频度副词表频率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标志一般现在时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never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从来不</a:t>
            </a:r>
            <a:r>
              <a:rPr lang="zh-CN" altLang="en-US" sz="3200" i="1" dirty="0" smtClean="0">
                <a:latin typeface="Georgia" pitchFamily="18" charset="0"/>
              </a:rPr>
              <a:t>，</a:t>
            </a:r>
            <a:r>
              <a:rPr lang="en-US" altLang="zh-CN" sz="3200" i="1" dirty="0" smtClean="0">
                <a:latin typeface="Georgia" pitchFamily="18" charset="0"/>
              </a:rPr>
              <a:t>hardly ever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几乎不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seldom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表很少</a:t>
            </a:r>
            <a:r>
              <a:rPr lang="zh-CN" altLang="en-US" sz="3200" i="1" dirty="0" smtClean="0">
                <a:latin typeface="Georgia" pitchFamily="18" charset="0"/>
              </a:rPr>
              <a:t>，</a:t>
            </a:r>
            <a:r>
              <a:rPr lang="en-US" altLang="zh-CN" sz="3200" i="1" dirty="0" smtClean="0">
                <a:latin typeface="Georgia" pitchFamily="18" charset="0"/>
              </a:rPr>
              <a:t>sometimes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是有时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often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是经常</a:t>
            </a:r>
            <a:r>
              <a:rPr lang="zh-CN" altLang="en-US" sz="3200" i="1" dirty="0" smtClean="0">
                <a:latin typeface="Georgia" pitchFamily="18" charset="0"/>
              </a:rPr>
              <a:t>，</a:t>
            </a:r>
            <a:r>
              <a:rPr lang="en-US" altLang="zh-CN" sz="3200" i="1" dirty="0" smtClean="0">
                <a:latin typeface="Georgia" pitchFamily="18" charset="0"/>
              </a:rPr>
              <a:t>usually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是通常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always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表总是</a:t>
            </a:r>
            <a:r>
              <a:rPr lang="zh-CN" altLang="en-US" sz="3200" i="1" dirty="0" smtClean="0">
                <a:latin typeface="Georgia" pitchFamily="18" charset="0"/>
              </a:rPr>
              <a:t>，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be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后动前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要记牢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every day, every week,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every month, every year,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once a day, twice a day,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three times a day, four or five times a day</a:t>
            </a:r>
          </a:p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以上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短语放句尾</a:t>
            </a:r>
            <a:r>
              <a:rPr lang="zh-CN" altLang="en-US" sz="3200" i="1" dirty="0" smtClean="0">
                <a:latin typeface="Georgia" pitchFamily="18" charset="0"/>
              </a:rPr>
              <a:t>，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提问都用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often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图片 6" descr="get (1).jpg"/>
          <p:cNvPicPr>
            <a:picLocks noChangeAspect="1"/>
          </p:cNvPicPr>
          <p:nvPr/>
        </p:nvPicPr>
        <p:blipFill>
          <a:blip r:embed="rId4"/>
          <a:srcRect l="6309" r="-2524" b="834"/>
          <a:stretch>
            <a:fillRect/>
          </a:stretch>
        </p:blipFill>
        <p:spPr>
          <a:xfrm>
            <a:off x="0" y="0"/>
            <a:ext cx="5072098" cy="1000108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 rot="21316468">
            <a:off x="1667368" y="122376"/>
            <a:ext cx="3000364" cy="7143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+mj-ea"/>
                <a:cs typeface="Vijaya" pitchFamily="34" charset="0"/>
              </a:rPr>
              <a:t>Chant</a:t>
            </a:r>
            <a:r>
              <a:rPr kumimoji="0" lang="en-US" altLang="zh-CN" sz="4000" b="1" i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 </a:t>
            </a:r>
            <a:endParaRPr kumimoji="0" lang="zh-CN" altLang="en-US" sz="4000" b="1" i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  <p:pic>
        <p:nvPicPr>
          <p:cNvPr id="6" name="图片 5" descr="406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3143240" y="2071678"/>
            <a:ext cx="6000760" cy="1643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Vijaya" pitchFamily="34" charset="0"/>
              </a:rPr>
              <a:t>Revision</a:t>
            </a:r>
            <a:endParaRPr kumimoji="0" lang="zh-CN" alt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7980441_14533742300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    </a:t>
            </a:r>
            <a:r>
              <a:rPr lang="en-US" altLang="zh-CN" sz="2800" i="1" dirty="0" smtClean="0">
                <a:latin typeface="Georgia" pitchFamily="18" charset="0"/>
              </a:rPr>
              <a:t>Talk about what you think a good friend should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be like .</a:t>
            </a:r>
            <a:endParaRPr lang="zh-CN" altLang="en-US" sz="3200" i="1" dirty="0">
              <a:latin typeface="Georgia" pitchFamily="18" charset="0"/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0" y="0"/>
            <a:ext cx="785818" cy="571504"/>
            <a:chOff x="733074" y="-1237799"/>
            <a:chExt cx="1000100" cy="685800"/>
          </a:xfrm>
        </p:grpSpPr>
        <p:sp>
          <p:nvSpPr>
            <p:cNvPr id="16" name="椭圆 15"/>
            <p:cNvSpPr/>
            <p:nvPr/>
          </p:nvSpPr>
          <p:spPr>
            <a:xfrm>
              <a:off x="733074" y="-1237799"/>
              <a:ext cx="928662" cy="571481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733074" y="-1237799"/>
              <a:ext cx="10001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i="1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1b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14422"/>
            <a:ext cx="9299341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A:I think a good friend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make</a:t>
            </a:r>
            <a:r>
              <a:rPr lang="en-US" altLang="zh-CN" sz="2800" b="1" i="1" dirty="0" smtClean="0">
                <a:latin typeface="Georgia" pitchFamily="18" charset="0"/>
              </a:rPr>
              <a:t>s me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laugh</a:t>
            </a:r>
            <a:r>
              <a:rPr lang="en-US" altLang="zh-CN" sz="2800" b="1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B: For me , a good friend likes to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do the </a:t>
            </a:r>
          </a:p>
          <a:p>
            <a:pPr>
              <a:lnSpc>
                <a:spcPct val="20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      same things</a:t>
            </a:r>
            <a:r>
              <a:rPr lang="en-US" altLang="zh-CN" sz="2800" b="1" i="1" dirty="0" smtClean="0">
                <a:latin typeface="Georgia" pitchFamily="18" charset="0"/>
              </a:rPr>
              <a:t> as me.</a:t>
            </a:r>
          </a:p>
          <a:p>
            <a:pPr>
              <a:lnSpc>
                <a:spcPct val="20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C:Yes,and a good friend</a:t>
            </a: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</a:rPr>
              <a:t>is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talented in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music</a:t>
            </a:r>
            <a:r>
              <a:rPr lang="en-US" altLang="zh-CN" sz="2800" b="1" i="1" dirty="0" err="1" smtClean="0">
                <a:latin typeface="Georgia" pitchFamily="18" charset="0"/>
              </a:rPr>
              <a:t>,too</a:t>
            </a:r>
            <a:r>
              <a:rPr lang="en-US" altLang="zh-CN" sz="2800" b="1" i="1" dirty="0" smtClean="0">
                <a:latin typeface="Georgia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D: That’s not very important for me.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7980441_145337423000_2.jpg"/>
          <p:cNvPicPr>
            <a:picLocks noChangeAspect="1"/>
          </p:cNvPicPr>
          <p:nvPr/>
        </p:nvPicPr>
        <p:blipFill>
          <a:blip r:embed="rId6"/>
          <a:srcRect b="4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        Listen .What do Molly and Mary like about their best friends? Fill in the first column of the chart.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714752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0000FF"/>
                </a:solidFill>
                <a:latin typeface="Georgia" pitchFamily="18" charset="0"/>
              </a:rPr>
              <a:t>Yes, she did. She went to a fun park.</a:t>
            </a:r>
            <a:endParaRPr lang="zh-CN" altLang="en-US" sz="32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grpSp>
        <p:nvGrpSpPr>
          <p:cNvPr id="12" name="组合 10"/>
          <p:cNvGrpSpPr/>
          <p:nvPr/>
        </p:nvGrpSpPr>
        <p:grpSpPr>
          <a:xfrm>
            <a:off x="0" y="0"/>
            <a:ext cx="777866" cy="685800"/>
            <a:chOff x="1116186" y="476672"/>
            <a:chExt cx="1000100" cy="685800"/>
          </a:xfrm>
        </p:grpSpPr>
        <p:sp>
          <p:nvSpPr>
            <p:cNvPr id="13" name="椭圆 12"/>
            <p:cNvSpPr/>
            <p:nvPr/>
          </p:nvSpPr>
          <p:spPr>
            <a:xfrm>
              <a:off x="1187624" y="476672"/>
              <a:ext cx="928662" cy="571480"/>
            </a:xfrm>
            <a:prstGeom prst="ellipse">
              <a:avLst/>
            </a:prstGeom>
            <a:solidFill>
              <a:srgbClr val="92D05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1116186" y="476672"/>
              <a:ext cx="1000100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i="1" noProof="0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1c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85720" y="1071545"/>
          <a:ext cx="8572559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714"/>
                <a:gridCol w="2563505"/>
                <a:gridCol w="2422449"/>
                <a:gridCol w="2428891"/>
              </a:tblGrid>
              <a:tr h="1357322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Like about their</a:t>
                      </a:r>
                      <a:r>
                        <a:rPr lang="en-US" altLang="zh-CN" sz="2400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best friends</a:t>
                      </a:r>
                      <a:endParaRPr lang="zh-CN" altLang="en-US" sz="2400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The same as their best friends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Different from their best friends</a:t>
                      </a:r>
                      <a:endParaRPr lang="zh-CN" alt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endParaRPr lang="en-US" altLang="zh-CN" sz="2400" b="1" i="1" dirty="0" smtClean="0">
                        <a:latin typeface="Georgia" pitchFamily="18" charset="0"/>
                      </a:endParaRPr>
                    </a:p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Molly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Peter</a:t>
                      </a:r>
                      <a:r>
                        <a:rPr lang="en-US" altLang="zh-CN" sz="2400" b="1" i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likes to do the same things. 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Molly</a:t>
                      </a:r>
                      <a:r>
                        <a:rPr lang="en-US" altLang="zh-CN" sz="2400" b="1" i="1" baseline="0" dirty="0" smtClean="0">
                          <a:latin typeface="Georgia" pitchFamily="18" charset="0"/>
                        </a:rPr>
                        <a:t> studies harder.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endParaRPr lang="en-US" altLang="zh-CN" sz="2400" b="1" i="1" dirty="0" smtClean="0">
                        <a:latin typeface="Georgia" pitchFamily="18" charset="0"/>
                      </a:endParaRPr>
                    </a:p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Mary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They</a:t>
                      </a:r>
                      <a:r>
                        <a:rPr lang="en-US" altLang="zh-CN" sz="2400" b="1" i="1" baseline="0" dirty="0" smtClean="0">
                          <a:latin typeface="Georgia" pitchFamily="18" charset="0"/>
                        </a:rPr>
                        <a:t>’re both tall.</a:t>
                      </a:r>
                      <a:endParaRPr lang="zh-CN" altLang="en-US" sz="2400" b="1" i="1" dirty="0" smtClean="0">
                        <a:latin typeface="Georgia" pitchFamily="18" charset="0"/>
                      </a:endParaRPr>
                    </a:p>
                    <a:p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latin typeface="Georgia" pitchFamily="18" charset="0"/>
                        </a:rPr>
                        <a:t>Lisa</a:t>
                      </a:r>
                      <a:r>
                        <a:rPr lang="en-US" altLang="zh-CN" sz="2400" b="1" i="1" baseline="0" dirty="0" smtClean="0">
                          <a:latin typeface="Georgia" pitchFamily="18" charset="0"/>
                        </a:rPr>
                        <a:t> is quieter .</a:t>
                      </a:r>
                      <a:endParaRPr lang="zh-CN" altLang="en-US" sz="2400" b="1" i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282" y="52863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        Listen again.  How are Molly and Mary the same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   as and different from their best friends? Complete the     rest of the chart in 1c.</a:t>
            </a:r>
            <a:endParaRPr lang="zh-CN" altLang="en-US" sz="2400" b="1" i="1" dirty="0">
              <a:latin typeface="Georgia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5214950"/>
            <a:ext cx="825452" cy="685800"/>
            <a:chOff x="340675" y="405234"/>
            <a:chExt cx="1061281" cy="685800"/>
          </a:xfrm>
        </p:grpSpPr>
        <p:sp>
          <p:nvSpPr>
            <p:cNvPr id="16" name="椭圆 15"/>
            <p:cNvSpPr/>
            <p:nvPr/>
          </p:nvSpPr>
          <p:spPr>
            <a:xfrm>
              <a:off x="473293" y="405234"/>
              <a:ext cx="928663" cy="571480"/>
            </a:xfrm>
            <a:prstGeom prst="ellipse">
              <a:avLst/>
            </a:prstGeom>
            <a:solidFill>
              <a:srgbClr val="92D05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340675" y="405234"/>
              <a:ext cx="1000100" cy="6858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i="1" noProof="0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1d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pic>
        <p:nvPicPr>
          <p:cNvPr id="18" name="U3SB1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182" y="571480"/>
            <a:ext cx="571536" cy="571536"/>
          </a:xfrm>
          <a:prstGeom prst="rect">
            <a:avLst/>
          </a:prstGeom>
        </p:spPr>
      </p:pic>
      <p:pic>
        <p:nvPicPr>
          <p:cNvPr id="19" name="U3SB1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000496" y="6143644"/>
            <a:ext cx="714356" cy="7143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0166" y="392906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Lisa is a good listener.</a:t>
            </a:r>
            <a:r>
              <a:rPr lang="en-US" altLang="zh-CN" sz="2400" i="1" dirty="0" smtClean="0">
                <a:latin typeface="Georgia" pitchFamily="18" charset="0"/>
              </a:rPr>
              <a:t>      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934" y="250030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Peter is popular , too.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97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00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/>
      <p:bldP spid="9" grpId="0"/>
      <p:bldP spid="20" grpId="0"/>
      <p:bldP spid="2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7980441_145337423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878" y="285728"/>
            <a:ext cx="8501122" cy="57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Talk about Molly and Mary and their best friends.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001188" cy="1384995"/>
          </a:xfrm>
          <a:prstGeom prst="rect">
            <a:avLst/>
          </a:prstGeom>
          <a:solidFill>
            <a:srgbClr val="FFCC66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0000FF"/>
                </a:solidFill>
                <a:latin typeface="Georgia" pitchFamily="18" charset="0"/>
              </a:rPr>
              <a:t>A: Molly studies harder than her best    friend.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0000FF"/>
                </a:solidFill>
                <a:latin typeface="Georgia" pitchFamily="18" charset="0"/>
              </a:rPr>
              <a:t>B:Well , Mary and her best friend are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both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Georgia" pitchFamily="18" charset="0"/>
              </a:rPr>
              <a:t> tall.</a:t>
            </a:r>
            <a:endParaRPr lang="zh-CN" altLang="en-US" sz="28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500306"/>
            <a:ext cx="9167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both</a:t>
            </a:r>
            <a:r>
              <a:rPr lang="zh-CN" altLang="en-US" sz="2800" b="1" dirty="0" smtClean="0">
                <a:latin typeface="Georgia" pitchFamily="18" charset="0"/>
              </a:rPr>
              <a:t>两者都</a:t>
            </a:r>
            <a:r>
              <a:rPr lang="en-US" altLang="zh-CN" sz="2800" b="1" dirty="0" smtClean="0">
                <a:latin typeface="Georgia" pitchFamily="18" charset="0"/>
              </a:rPr>
              <a:t>(</a:t>
            </a:r>
            <a:r>
              <a:rPr lang="zh-CN" altLang="en-US" sz="2800" b="1" dirty="0" smtClean="0">
                <a:latin typeface="Georgia" pitchFamily="18" charset="0"/>
              </a:rPr>
              <a:t>系动词</a:t>
            </a:r>
            <a:r>
              <a:rPr lang="en-US" altLang="zh-CN" sz="2800" b="1" dirty="0" smtClean="0">
                <a:latin typeface="Georgia" pitchFamily="18" charset="0"/>
              </a:rPr>
              <a:t>,</a:t>
            </a:r>
            <a:r>
              <a:rPr lang="zh-CN" altLang="en-US" sz="2800" b="1" dirty="0" smtClean="0">
                <a:latin typeface="Georgia" pitchFamily="18" charset="0"/>
              </a:rPr>
              <a:t>助动词或情态动词后</a:t>
            </a:r>
            <a:r>
              <a:rPr lang="en-US" altLang="zh-CN" sz="2800" b="1" dirty="0" smtClean="0">
                <a:latin typeface="Georgia" pitchFamily="18" charset="0"/>
              </a:rPr>
              <a:t>,</a:t>
            </a:r>
            <a:r>
              <a:rPr lang="zh-CN" altLang="en-US" sz="2800" b="1" dirty="0" smtClean="0">
                <a:latin typeface="Georgia" pitchFamily="18" charset="0"/>
              </a:rPr>
              <a:t>行为动词前。</a:t>
            </a:r>
            <a:r>
              <a:rPr lang="en-US" altLang="zh-CN" sz="2800" b="1" dirty="0" smtClean="0">
                <a:latin typeface="Georgia" pitchFamily="18" charset="0"/>
              </a:rPr>
              <a:t>)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214282" y="3714752"/>
            <a:ext cx="7500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  <a:ea typeface="黑体" pitchFamily="49" charset="-122"/>
                <a:sym typeface="Calibri" pitchFamily="34" charset="0"/>
              </a:rPr>
              <a:t>    We are both tall.</a:t>
            </a:r>
          </a:p>
          <a:p>
            <a:r>
              <a:rPr lang="en-US" altLang="zh-CN" sz="2800" b="1" i="1" dirty="0" smtClean="0">
                <a:latin typeface="Georgia" pitchFamily="18" charset="0"/>
                <a:ea typeface="黑体" pitchFamily="49" charset="-122"/>
                <a:sym typeface="Calibri" pitchFamily="34" charset="0"/>
              </a:rPr>
              <a:t>=_____ ____ ____ are tall.</a:t>
            </a:r>
            <a:endParaRPr lang="en-US" altLang="zh-CN" sz="3200" b="1" i="1" dirty="0"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82" y="3143248"/>
            <a:ext cx="4466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  <a:ea typeface="黑体" pitchFamily="49" charset="-122"/>
                <a:sym typeface="Calibri" pitchFamily="34" charset="0"/>
              </a:rPr>
              <a:t>we are both=both of us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928662" y="4143380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Both</a:t>
            </a:r>
            <a:r>
              <a:rPr lang="zh-CN" altLang="en-US" sz="2800" b="1" dirty="0" smtClean="0">
                <a:latin typeface="Georgia" pitchFamily="18" charset="0"/>
              </a:rPr>
              <a:t>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of        us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1472" y="4857760"/>
            <a:ext cx="4296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both A and B </a:t>
            </a:r>
            <a:r>
              <a:rPr lang="zh-CN" altLang="en-US" sz="2800" b="1" dirty="0" smtClean="0">
                <a:latin typeface="Georgia" pitchFamily="18" charset="0"/>
              </a:rPr>
              <a:t>既</a:t>
            </a:r>
            <a:r>
              <a:rPr lang="en-US" altLang="zh-CN" sz="2800" b="1" dirty="0" smtClean="0">
                <a:latin typeface="Georgia" pitchFamily="18" charset="0"/>
              </a:rPr>
              <a:t>A</a:t>
            </a:r>
            <a:r>
              <a:rPr lang="zh-CN" altLang="en-US" sz="2800" b="1" dirty="0" smtClean="0">
                <a:latin typeface="Georgia" pitchFamily="18" charset="0"/>
              </a:rPr>
              <a:t>又</a:t>
            </a:r>
            <a:r>
              <a:rPr lang="en-US" altLang="zh-CN" sz="2800" b="1" dirty="0" smtClean="0">
                <a:latin typeface="Georgia" pitchFamily="18" charset="0"/>
              </a:rPr>
              <a:t>B</a:t>
            </a:r>
            <a:r>
              <a:rPr lang="zh-CN" altLang="en-US" sz="2800" b="1" dirty="0" smtClean="0">
                <a:latin typeface="Georgia" pitchFamily="18" charset="0"/>
              </a:rPr>
              <a:t>。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307927" y="5500702"/>
            <a:ext cx="8836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  <a:ea typeface="黑体" pitchFamily="49" charset="-122"/>
                <a:sym typeface="Calibri" pitchFamily="34" charset="0"/>
              </a:rPr>
              <a:t>I</a:t>
            </a:r>
            <a:r>
              <a:rPr lang="zh-CN" altLang="en-US" sz="2800" b="1" i="1" dirty="0" smtClean="0">
                <a:latin typeface="Georgia" pitchFamily="18" charset="0"/>
                <a:ea typeface="黑体" pitchFamily="49" charset="-122"/>
                <a:sym typeface="Calibri" pitchFamily="34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  <a:ea typeface="黑体" pitchFamily="49" charset="-122"/>
                <a:sym typeface="Calibri" pitchFamily="34" charset="0"/>
              </a:rPr>
              <a:t>can speak____ English __Chinese very well.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2571736" y="5500702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both</a:t>
            </a:r>
            <a:r>
              <a:rPr lang="zh-CN" altLang="en-US" sz="2800" b="1" dirty="0" smtClean="0">
                <a:latin typeface="Georgia" pitchFamily="18" charset="0"/>
              </a:rPr>
              <a:t>             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and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7980441_145337423000_2.jpg"/>
          <p:cNvPicPr>
            <a:picLocks noChangeAspect="1"/>
          </p:cNvPicPr>
          <p:nvPr/>
        </p:nvPicPr>
        <p:blipFill>
          <a:blip r:embed="rId3"/>
          <a:srcRect b="-2245"/>
          <a:stretch>
            <a:fillRect/>
          </a:stretch>
        </p:blipFill>
        <p:spPr>
          <a:xfrm>
            <a:off x="0" y="147340"/>
            <a:ext cx="9144000" cy="6710660"/>
          </a:xfrm>
          <a:prstGeom prst="rect">
            <a:avLst/>
          </a:prstGeom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-285784" y="-101289"/>
            <a:ext cx="4656472" cy="695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6750" tIns="539580" rIns="396750" bIns="431664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1</a:t>
            </a:r>
            <a:r>
              <a:rPr lang="zh-CN" altLang="en-US" sz="3200" b="1" dirty="0" smtClean="0">
                <a:latin typeface="+mn-ea"/>
              </a:rPr>
              <a:t>在音乐方面有天赋</a:t>
            </a:r>
            <a:r>
              <a:rPr lang="en-US" altLang="zh-CN" sz="4000" b="1" dirty="0" smtClean="0">
                <a:latin typeface="+mn-ea"/>
              </a:rPr>
              <a:t> </a:t>
            </a:r>
            <a:endParaRPr kumimoji="0" lang="zh-CN" altLang="en-US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lang="zh-CN" altLang="en-US" sz="3200" b="1" dirty="0" smtClean="0">
                <a:latin typeface="Georgia" pitchFamily="18" charset="0"/>
              </a:rPr>
              <a:t>关心</a:t>
            </a:r>
            <a:endParaRPr kumimoji="0" lang="zh-CN" altLang="en-US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lang="zh-CN" altLang="en-US" sz="3200" b="1" dirty="0" smtClean="0">
                <a:latin typeface="+mn-ea"/>
              </a:rPr>
              <a:t>与</a:t>
            </a:r>
            <a:r>
              <a:rPr lang="en-US" altLang="zh-CN" sz="3200" b="1" dirty="0" smtClean="0">
                <a:latin typeface="+mn-ea"/>
              </a:rPr>
              <a:t>…</a:t>
            </a:r>
            <a:r>
              <a:rPr lang="zh-CN" altLang="en-US" sz="3200" b="1" dirty="0" smtClean="0">
                <a:latin typeface="+mn-ea"/>
              </a:rPr>
              <a:t>相同</a:t>
            </a:r>
            <a:endParaRPr lang="en-US" altLang="zh-CN" sz="3200" b="1" dirty="0" smtClean="0">
              <a:latin typeface="+mn-ea"/>
            </a:endParaRPr>
          </a:p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</a:t>
            </a:r>
            <a:r>
              <a:rPr lang="zh-CN" altLang="en-US" sz="3200" b="1" dirty="0" smtClean="0">
                <a:latin typeface="+mn-ea"/>
              </a:rPr>
              <a:t>与</a:t>
            </a:r>
            <a:r>
              <a:rPr lang="en-US" altLang="zh-CN" sz="3200" b="1" dirty="0" smtClean="0">
                <a:latin typeface="+mn-ea"/>
              </a:rPr>
              <a:t>…</a:t>
            </a:r>
            <a:r>
              <a:rPr lang="zh-CN" altLang="en-US" sz="3200" b="1" dirty="0" smtClean="0">
                <a:latin typeface="+mn-ea"/>
              </a:rPr>
              <a:t>不同</a:t>
            </a:r>
            <a:endParaRPr kumimoji="0" lang="zh-CN" altLang="en-US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5</a:t>
            </a:r>
            <a:r>
              <a:rPr lang="zh-CN" altLang="en-US" sz="3200" b="1" dirty="0" smtClean="0">
                <a:latin typeface="+mn-ea"/>
              </a:rPr>
              <a:t>擅长</a:t>
            </a:r>
            <a:endParaRPr lang="en-US" altLang="zh-CN" sz="3200" b="1" dirty="0" smtClean="0">
              <a:latin typeface="+mn-ea"/>
            </a:endParaRPr>
          </a:p>
          <a:p>
            <a:pPr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lang="en-US" altLang="zh-CN" sz="3200" b="1" dirty="0" smtClean="0">
                <a:latin typeface="+mn-ea"/>
              </a:rPr>
              <a:t>6</a:t>
            </a:r>
            <a:r>
              <a:rPr lang="zh-CN" altLang="en-US" sz="3200" b="1" dirty="0" smtClean="0">
                <a:latin typeface="+mn-ea"/>
              </a:rPr>
              <a:t>嘲笑某人</a:t>
            </a:r>
            <a:endParaRPr lang="en-US" altLang="zh-CN" sz="3200" b="1" dirty="0" smtClean="0">
              <a:latin typeface="+mn-ea"/>
            </a:endParaRPr>
          </a:p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7</a:t>
            </a:r>
            <a:r>
              <a:rPr lang="zh-CN" altLang="en-US" sz="3200" b="1" dirty="0" smtClean="0">
                <a:latin typeface="+mn-ea"/>
              </a:rPr>
              <a:t>使某人做某事</a:t>
            </a:r>
            <a:endParaRPr kumimoji="0" lang="zh-CN" altLang="en-US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lvl="0" indent="95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kumimoji="0" lang="en-US" altLang="zh-CN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8</a:t>
            </a:r>
            <a:r>
              <a:rPr lang="zh-CN" altLang="en-US" sz="3200" b="1" dirty="0" smtClean="0">
                <a:latin typeface="Georgia" pitchFamily="18" charset="0"/>
              </a:rPr>
              <a:t>两者都</a:t>
            </a:r>
            <a:endParaRPr kumimoji="0" lang="zh-CN" altLang="en-US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714357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be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talented in music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42873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care about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214311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the same as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429000"/>
            <a:ext cx="6929486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Calibri" pitchFamily="34" charset="0"/>
                <a:sym typeface="Calibri" pitchFamily="34" charset="0"/>
              </a:rPr>
              <a:t>be good at …=do well in…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4214818"/>
            <a:ext cx="3000396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Calibri" pitchFamily="34" charset="0"/>
                <a:sym typeface="Calibri" pitchFamily="34" charset="0"/>
              </a:rPr>
              <a:t>laugh at sb.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sym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5143512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make sb. do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5786454"/>
            <a:ext cx="3571900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Calibri" pitchFamily="34" charset="0"/>
                <a:sym typeface="Calibri" pitchFamily="34" charset="0"/>
              </a:rPr>
              <a:t>both… and…</a:t>
            </a:r>
            <a:endParaRPr lang="zh-CN" altLang="en-US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" name="图片 19" descr="get (1).jpg"/>
          <p:cNvPicPr>
            <a:picLocks noChangeAspect="1"/>
          </p:cNvPicPr>
          <p:nvPr/>
        </p:nvPicPr>
        <p:blipFill>
          <a:blip r:embed="rId4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500166" y="0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Gulim" pitchFamily="34" charset="-127"/>
                <a:cs typeface="Aharoni" pitchFamily="2" charset="-79"/>
              </a:rPr>
              <a:t>Phrases</a:t>
            </a:r>
            <a:endParaRPr lang="zh-CN" altLang="en-US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285749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Calibri" pitchFamily="34" charset="0"/>
                <a:sym typeface="Calibri" pitchFamily="34" charset="0"/>
              </a:rPr>
              <a:t>be different from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429816" cy="6215106"/>
          </a:xfrm>
        </p:spPr>
        <p:txBody>
          <a:bodyPr>
            <a:noAutofit/>
          </a:bodyPr>
          <a:lstStyle/>
          <a:p>
            <a:pPr>
              <a:buNone/>
              <a:tabLst>
                <a:tab pos="4221163" algn="l"/>
              </a:tabLst>
            </a:pPr>
            <a:r>
              <a:rPr lang="zh-CN" altLang="en-US" sz="3600" b="1" i="1" dirty="0" smtClean="0">
                <a:latin typeface="Georgia" pitchFamily="18" charset="0"/>
                <a:cs typeface="Times New Roman" pitchFamily="18" charset="0"/>
              </a:rPr>
              <a:t>                                    </a:t>
            </a:r>
            <a:r>
              <a:rPr lang="zh-CN" altLang="en-US" sz="3600" b="1" dirty="0" smtClean="0">
                <a:latin typeface="Georgia" pitchFamily="18" charset="0"/>
                <a:cs typeface="Times New Roman" pitchFamily="18" charset="0"/>
              </a:rPr>
              <a:t>用所给词适当形式填空。</a:t>
            </a:r>
            <a:endParaRPr lang="en-US" altLang="zh-C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  <a:tabLst>
                <a:tab pos="4221163" algn="l"/>
              </a:tabLst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1.I think a good friend make me_____(laugh).</a:t>
            </a:r>
          </a:p>
          <a:p>
            <a:pPr>
              <a:lnSpc>
                <a:spcPct val="150000"/>
              </a:lnSpc>
              <a:buNone/>
              <a:tabLst>
                <a:tab pos="4221163" algn="l"/>
              </a:tabLst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2 ____(for, of) me, a good friend____(like) to do the same things as ___(I).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3. A good friend is good at _________(study).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4.It’s important for me ____(do) the same things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5.He is ______(true) care about me.</a:t>
            </a:r>
            <a:endParaRPr lang="zh-CN" altLang="en-US" i="1" dirty="0" smtClean="0"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8" y="785794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laugh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58" y="1643050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For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43636" y="1643050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likes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7620" y="2357430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me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28" y="3143248"/>
            <a:ext cx="228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studying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71934" y="4143380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to do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28" y="4929198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truly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3" name="图片 12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3714743" cy="62782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21434541">
            <a:off x="1012991" y="48526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0" y="714356"/>
            <a:ext cx="9358346" cy="592935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1.He likes swimming. She likes swimming, too.</a:t>
            </a: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dirty="0" smtClean="0">
                <a:latin typeface="Georgia" pitchFamily="18" charset="0"/>
                <a:cs typeface="Times New Roman" pitchFamily="18" charset="0"/>
              </a:rPr>
              <a:t>   </a:t>
            </a:r>
            <a:r>
              <a:rPr lang="en-US" altLang="zh-CN" sz="2800" dirty="0" smtClean="0">
                <a:latin typeface="Georgia" pitchFamily="18" charset="0"/>
                <a:cs typeface="Times New Roman" pitchFamily="18" charset="0"/>
              </a:rPr>
              <a:t>(</a:t>
            </a:r>
            <a:r>
              <a:rPr lang="zh-CN" altLang="en-US" sz="2800" dirty="0" smtClean="0">
                <a:latin typeface="Georgia" pitchFamily="18" charset="0"/>
                <a:cs typeface="Times New Roman" pitchFamily="18" charset="0"/>
              </a:rPr>
              <a:t>合成一句</a:t>
            </a:r>
            <a:r>
              <a:rPr lang="en-US" altLang="zh-CN" sz="2800" dirty="0" smtClean="0">
                <a:latin typeface="Georgia" pitchFamily="18" charset="0"/>
                <a:cs typeface="Times New Roman" pitchFamily="18" charset="0"/>
              </a:rPr>
              <a:t>)</a:t>
            </a:r>
            <a:endParaRPr lang="en-US" altLang="zh-CN" dirty="0" smtClean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 They _____ ____ swimming.</a:t>
            </a: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2. Kin is tall. Lucy is taller. </a:t>
            </a:r>
            <a:r>
              <a:rPr lang="en-US" altLang="zh-CN" sz="2800" dirty="0" smtClean="0">
                <a:latin typeface="Georgia" pitchFamily="18" charset="0"/>
                <a:cs typeface="Times New Roman" pitchFamily="18" charset="0"/>
              </a:rPr>
              <a:t>(</a:t>
            </a:r>
            <a:r>
              <a:rPr lang="zh-CN" altLang="en-US" sz="2800" dirty="0" smtClean="0">
                <a:latin typeface="Georgia" pitchFamily="18" charset="0"/>
                <a:cs typeface="Times New Roman" pitchFamily="18" charset="0"/>
              </a:rPr>
              <a:t>合成一句</a:t>
            </a:r>
            <a:r>
              <a:rPr lang="en-US" altLang="zh-CN" sz="2800" dirty="0" smtClean="0">
                <a:latin typeface="Georgia" pitchFamily="18" charset="0"/>
                <a:cs typeface="Times New Roman" pitchFamily="18" charset="0"/>
              </a:rPr>
              <a:t>)</a:t>
            </a:r>
            <a:endParaRPr lang="en-US" altLang="zh-CN" dirty="0" smtClean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 Lucy is _____ _____ Kin.</a:t>
            </a: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3. Lin Ping is funnier than Lin Li</a:t>
            </a:r>
            <a:r>
              <a:rPr lang="en-US" altLang="zh-CN" dirty="0" smtClean="0">
                <a:latin typeface="Georgia" pitchFamily="18" charset="0"/>
                <a:cs typeface="Times New Roman" pitchFamily="18" charset="0"/>
              </a:rPr>
              <a:t>. </a:t>
            </a:r>
            <a:r>
              <a:rPr lang="en-US" altLang="zh-CN" sz="2800" dirty="0" smtClean="0">
                <a:latin typeface="Georgia" pitchFamily="18" charset="0"/>
                <a:cs typeface="Times New Roman" pitchFamily="18" charset="0"/>
              </a:rPr>
              <a:t>(</a:t>
            </a:r>
            <a:r>
              <a:rPr lang="zh-CN" altLang="en-US" sz="2800" dirty="0" smtClean="0">
                <a:latin typeface="Georgia" pitchFamily="18" charset="0"/>
                <a:cs typeface="Times New Roman" pitchFamily="18" charset="0"/>
              </a:rPr>
              <a:t>一般疑问句</a:t>
            </a:r>
            <a:r>
              <a:rPr lang="en-US" altLang="zh-CN" dirty="0" smtClean="0">
                <a:latin typeface="Georgia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  __ Lin Ping _______ than Lin Li?</a:t>
            </a: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4.They are both good students .</a:t>
            </a:r>
            <a:r>
              <a:rPr lang="zh-CN" altLang="en-US" dirty="0" smtClean="0">
                <a:latin typeface="Georgia" pitchFamily="18" charset="0"/>
                <a:cs typeface="Times New Roman" pitchFamily="18" charset="0"/>
              </a:rPr>
              <a:t>（</a:t>
            </a:r>
            <a:r>
              <a:rPr lang="zh-CN" altLang="en-US" sz="2800" dirty="0" smtClean="0">
                <a:latin typeface="Georgia" pitchFamily="18" charset="0"/>
                <a:cs typeface="Times New Roman" pitchFamily="18" charset="0"/>
              </a:rPr>
              <a:t>同义句）</a:t>
            </a:r>
            <a:endParaRPr lang="en-US" altLang="zh-CN" dirty="0" smtClean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 ___ ___ ___ are good students.</a:t>
            </a: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5.Jim is 12 years </a:t>
            </a:r>
            <a:r>
              <a:rPr lang="en-US" altLang="zh-CN" i="1" dirty="0" err="1" smtClean="0">
                <a:latin typeface="Georgia" pitchFamily="18" charset="0"/>
                <a:cs typeface="Times New Roman" pitchFamily="18" charset="0"/>
              </a:rPr>
              <a:t>old.Tom</a:t>
            </a: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is 14 years old</a:t>
            </a:r>
            <a:r>
              <a:rPr lang="en-US" altLang="zh-CN" sz="2800" dirty="0" smtClean="0">
                <a:latin typeface="Georgia" pitchFamily="18" charset="0"/>
                <a:cs typeface="Times New Roman" pitchFamily="18" charset="0"/>
              </a:rPr>
              <a:t>.(</a:t>
            </a:r>
            <a:r>
              <a:rPr lang="zh-CN" altLang="en-US" sz="2800" dirty="0" smtClean="0">
                <a:latin typeface="Georgia" pitchFamily="18" charset="0"/>
                <a:cs typeface="Times New Roman" pitchFamily="18" charset="0"/>
              </a:rPr>
              <a:t>同义句</a:t>
            </a:r>
            <a:r>
              <a:rPr lang="en-US" altLang="zh-CN" sz="2800" dirty="0" smtClean="0">
                <a:latin typeface="Georgia" pitchFamily="18" charset="0"/>
                <a:cs typeface="Times New Roman" pitchFamily="18" charset="0"/>
              </a:rPr>
              <a:t>)</a:t>
            </a:r>
            <a:endParaRPr lang="en-US" altLang="zh-CN" dirty="0" smtClean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Tom is ____ ____Jim.</a:t>
            </a:r>
          </a:p>
          <a:p>
            <a:pPr>
              <a:buFontTx/>
              <a:buNone/>
            </a:pPr>
            <a:endParaRPr lang="zh-CN" altLang="en-US" sz="3600" i="1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0166" y="1714488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both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like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3042" y="2714620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taller    than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596" y="3714752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Is               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funnier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1"/>
            <a:ext cx="3429024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i="1" dirty="0" smtClean="0">
                <a:latin typeface="Georgia" pitchFamily="18" charset="0"/>
                <a:ea typeface="黑体" pitchFamily="2" charset="-122"/>
              </a:rPr>
              <a:t>      句型转换</a:t>
            </a:r>
            <a:endParaRPr lang="zh-CN" altLang="en-US" sz="3600" i="1" dirty="0">
              <a:latin typeface="Georgia" pitchFamily="18" charset="0"/>
              <a:ea typeface="黑体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714884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Both  of   them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57290" y="5715016"/>
            <a:ext cx="2786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older  than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2" name="图片 1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0" y="571480"/>
            <a:ext cx="10429916" cy="607223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6.Liu Li is more outgoing than Liu Ying.(</a:t>
            </a:r>
            <a:r>
              <a:rPr lang="zh-CN" altLang="en-US" dirty="0" smtClean="0">
                <a:latin typeface="Georgia" pitchFamily="18" charset="0"/>
                <a:cs typeface="Times New Roman" pitchFamily="18" charset="0"/>
              </a:rPr>
              <a:t>同义句</a:t>
            </a: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 Liu Ying is _____ _____ Liu Li.</a:t>
            </a:r>
          </a:p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7. Wang </a:t>
            </a:r>
            <a:r>
              <a:rPr lang="en-US" altLang="zh-CN" i="1" dirty="0" err="1" smtClean="0">
                <a:latin typeface="Georgia" pitchFamily="18" charset="0"/>
                <a:cs typeface="Times New Roman" pitchFamily="18" charset="0"/>
              </a:rPr>
              <a:t>Jie</a:t>
            </a: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is taller than Wang </a:t>
            </a:r>
            <a:r>
              <a:rPr lang="en-US" altLang="zh-CN" i="1" dirty="0" err="1" smtClean="0">
                <a:latin typeface="Georgia" pitchFamily="18" charset="0"/>
                <a:cs typeface="Times New Roman" pitchFamily="18" charset="0"/>
              </a:rPr>
              <a:t>Hui</a:t>
            </a: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. (</a:t>
            </a:r>
            <a:r>
              <a:rPr lang="zh-CN" altLang="en-US" dirty="0" smtClean="0">
                <a:latin typeface="Georgia" pitchFamily="18" charset="0"/>
                <a:cs typeface="Times New Roman" pitchFamily="18" charset="0"/>
              </a:rPr>
              <a:t>同义句</a:t>
            </a: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 Wang </a:t>
            </a:r>
            <a:r>
              <a:rPr lang="en-US" altLang="zh-CN" i="1" dirty="0" err="1" smtClean="0">
                <a:latin typeface="Georgia" pitchFamily="18" charset="0"/>
                <a:cs typeface="Times New Roman" pitchFamily="18" charset="0"/>
              </a:rPr>
              <a:t>Hui</a:t>
            </a: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is _____ _____ Wang </a:t>
            </a:r>
            <a:r>
              <a:rPr lang="en-US" altLang="zh-CN" i="1" dirty="0" err="1" smtClean="0">
                <a:latin typeface="Georgia" pitchFamily="18" charset="0"/>
                <a:cs typeface="Times New Roman" pitchFamily="18" charset="0"/>
              </a:rPr>
              <a:t>Jie</a:t>
            </a: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8. This bike is different from that one. (</a:t>
            </a:r>
            <a:r>
              <a:rPr lang="zh-CN" altLang="en-US" dirty="0" smtClean="0">
                <a:latin typeface="Georgia" pitchFamily="18" charset="0"/>
                <a:cs typeface="Times New Roman" pitchFamily="18" charset="0"/>
              </a:rPr>
              <a:t>同义句</a:t>
            </a: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 This bike isn’t the____ ___that one.</a:t>
            </a:r>
          </a:p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9. Jane has longer hair than July.</a:t>
            </a:r>
            <a:r>
              <a:rPr lang="en-US" altLang="zh-CN" dirty="0" smtClean="0">
                <a:latin typeface="Georgia" pitchFamily="18" charset="0"/>
                <a:cs typeface="Times New Roman" pitchFamily="18" charset="0"/>
              </a:rPr>
              <a:t>(</a:t>
            </a:r>
            <a:r>
              <a:rPr lang="zh-CN" altLang="en-US" dirty="0" smtClean="0">
                <a:latin typeface="Georgia" pitchFamily="18" charset="0"/>
                <a:cs typeface="Times New Roman" pitchFamily="18" charset="0"/>
              </a:rPr>
              <a:t>一般疑问句</a:t>
            </a:r>
            <a:r>
              <a:rPr lang="en-US" altLang="zh-CN" dirty="0" smtClean="0">
                <a:latin typeface="Georgia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   _____ Jane ____ longer hair than July?</a:t>
            </a:r>
          </a:p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10.He has fun playing  tennis. (</a:t>
            </a:r>
            <a:r>
              <a:rPr lang="zh-CN" altLang="en-US" dirty="0" smtClean="0">
                <a:latin typeface="Georgia" pitchFamily="18" charset="0"/>
                <a:cs typeface="Times New Roman" pitchFamily="18" charset="0"/>
              </a:rPr>
              <a:t>同义句</a:t>
            </a: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zh-CN" i="1" dirty="0" smtClean="0">
                <a:latin typeface="Georgia" pitchFamily="18" charset="0"/>
                <a:cs typeface="Times New Roman" pitchFamily="18" charset="0"/>
              </a:rPr>
              <a:t>     He ___ _____ ____ _____playing  tennis.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4546" y="1142984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quieter  than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71736" y="235743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shorter  than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8992" y="3500438"/>
            <a:ext cx="2143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same as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58" y="4714884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Does              have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00" y="5857892"/>
            <a:ext cx="5143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has     a       good   time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9" name="图片 8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5072098" cy="857232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 rot="21362289">
            <a:off x="1377471" y="122550"/>
            <a:ext cx="3571900" cy="7077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600" b="1" i="1" dirty="0" smtClean="0">
                <a:ln w="28575">
                  <a:solidFill>
                    <a:srgbClr val="FF0066"/>
                  </a:solidFill>
                </a:ln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Lead in </a:t>
            </a:r>
            <a:endParaRPr lang="zh-CN" altLang="en-US" sz="3600" b="1" i="1" dirty="0" smtClean="0">
              <a:ln w="28575">
                <a:solidFill>
                  <a:srgbClr val="FF0066"/>
                </a:solidFill>
              </a:ln>
              <a:solidFill>
                <a:srgbClr val="FF0000"/>
              </a:solidFill>
              <a:latin typeface="Georgia" pitchFamily="18" charset="0"/>
              <a:cs typeface="Vijay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57200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Should friends be the same or different?</a:t>
            </a:r>
          </a:p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Let’s talk about you and your friends.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Picture 2" descr="C:\Users\dell\Desktop\铁岭工人街杨世卓八上新版 8点U3\新建文件夹\GFI8AU6-4.jpg"/>
          <p:cNvPicPr>
            <a:picLocks noChangeAspect="1" noChangeArrowheads="1"/>
          </p:cNvPicPr>
          <p:nvPr/>
        </p:nvPicPr>
        <p:blipFill>
          <a:blip r:embed="rId4"/>
          <a:srcRect l="2740" t="20347" r="67566" b="63004"/>
          <a:stretch>
            <a:fillRect/>
          </a:stretch>
        </p:blipFill>
        <p:spPr bwMode="auto">
          <a:xfrm rot="181595">
            <a:off x="1790716" y="1193364"/>
            <a:ext cx="5073343" cy="301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0473.jpg"/>
          <p:cNvPicPr>
            <a:picLocks noChangeAspect="1"/>
          </p:cNvPicPr>
          <p:nvPr/>
        </p:nvPicPr>
        <p:blipFill>
          <a:blip r:embed="rId3"/>
          <a:srcRect l="4687" t="21141" r="2343" b="259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857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     Write the comparative forms of the following      adjectives . Then use them to write five sentences about you and your friends.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popular  ____________  funny__________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quiet_________ hardworking _____________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serious__________  friendly___________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outgoing __________ </a:t>
            </a:r>
            <a:r>
              <a:rPr lang="en-US" altLang="zh-CN" sz="2800" i="1" dirty="0" err="1" smtClean="0">
                <a:latin typeface="Georgia" pitchFamily="18" charset="0"/>
              </a:rPr>
              <a:t>smart______shy</a:t>
            </a:r>
            <a:r>
              <a:rPr lang="en-US" altLang="zh-CN" sz="2800" i="1" dirty="0" smtClean="0">
                <a:latin typeface="Georgia" pitchFamily="18" charset="0"/>
              </a:rPr>
              <a:t>______</a:t>
            </a:r>
            <a:endParaRPr lang="zh-CN" altLang="en-US" sz="2800" i="1" dirty="0">
              <a:latin typeface="Georgia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" y="0"/>
            <a:ext cx="928663" cy="785817"/>
            <a:chOff x="-2721776" y="-2570386"/>
            <a:chExt cx="1000100" cy="1085802"/>
          </a:xfrm>
        </p:grpSpPr>
        <p:sp>
          <p:nvSpPr>
            <p:cNvPr id="12" name="椭圆 11"/>
            <p:cNvSpPr/>
            <p:nvPr/>
          </p:nvSpPr>
          <p:spPr>
            <a:xfrm>
              <a:off x="-2721776" y="-2352225"/>
              <a:ext cx="928660" cy="571481"/>
            </a:xfrm>
            <a:prstGeom prst="ellipse">
              <a:avLst/>
            </a:prstGeom>
            <a:solidFill>
              <a:srgbClr val="92D05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-2721775" y="-2570386"/>
              <a:ext cx="1000099" cy="108580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i="1" noProof="0" dirty="0" smtClean="0">
                  <a:solidFill>
                    <a:srgbClr val="FF0000"/>
                  </a:solidFill>
                  <a:latin typeface="Georgia" pitchFamily="18" charset="0"/>
                  <a:ea typeface="+mj-ea"/>
                  <a:cs typeface="+mj-cs"/>
                </a:rPr>
                <a:t>2a</a:t>
              </a:r>
              <a:endPara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5720" y="3143248"/>
            <a:ext cx="8501122" cy="954107"/>
          </a:xfrm>
          <a:prstGeom prst="rect">
            <a:avLst/>
          </a:prstGeom>
          <a:solidFill>
            <a:srgbClr val="FFCC66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My friend David is more hard-working than me , but I am funnier than him.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121442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popular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1214423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funnier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164305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quieter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1643050"/>
            <a:ext cx="35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hard-working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918" y="25003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outgoing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207167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more serious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2071679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friendlier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4942" y="250030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smarter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5174" y="250030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shier</a:t>
            </a:r>
            <a:r>
              <a:rPr lang="en-US" altLang="zh-CN" sz="3200" i="1" dirty="0" smtClean="0">
                <a:latin typeface="Georgia" pitchFamily="18" charset="0"/>
              </a:rPr>
              <a:t> 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407194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My friend Mary is more outgoing than me ,  but I am smarter than her.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5072074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My friend Mary is more popular than me ,  but I am more serious than her.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1" y="157888"/>
            <a:ext cx="862326" cy="413592"/>
          </a:xfrm>
          <a:prstGeom prst="ellipse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28662" cy="7858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2b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0"/>
            <a:ext cx="857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   Should friends be the same or different ? Read  about  what  these people think . </a:t>
            </a:r>
            <a:r>
              <a:rPr lang="en-US" altLang="zh-CN" sz="2400" b="1" i="1" u="sng" dirty="0" smtClean="0">
                <a:latin typeface="Georgia" pitchFamily="18" charset="0"/>
              </a:rPr>
              <a:t>Underline </a:t>
            </a:r>
            <a:r>
              <a:rPr lang="en-US" altLang="zh-CN" sz="2400" b="1" i="1" dirty="0" smtClean="0">
                <a:latin typeface="Georgia" pitchFamily="18" charset="0"/>
              </a:rPr>
              <a:t>the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comparative words and phrases in the passages. 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264161"/>
            <a:ext cx="6715172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My mother told me a good friend is like a mirror. I’m quieter and more serious than most kids . That’s why I like reading books and I study harder in class. My best friend Yuan Li is quiet too , so we enjoy studying together . I’m shy so it’s not easy for me to make friends . But I think friends are like books– you don’t need a lot of them as long as they’re good.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50057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solidFill>
                  <a:srgbClr val="0000FF"/>
                </a:solidFill>
                <a:latin typeface="Georgia" pitchFamily="18" charset="0"/>
              </a:rPr>
              <a:t>Jeff Green</a:t>
            </a:r>
            <a:endParaRPr lang="zh-CN" altLang="en-US" sz="20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027" name="Picture 3" descr="C:\Users\dell\Desktop\铁岭工人街杨世卓八上新版 8点U3\新建文件夹\2013-10-02 14.28.32.jpg"/>
          <p:cNvPicPr>
            <a:picLocks noChangeAspect="1" noChangeArrowheads="1"/>
          </p:cNvPicPr>
          <p:nvPr/>
        </p:nvPicPr>
        <p:blipFill>
          <a:blip r:embed="rId3" cstate="print"/>
          <a:srcRect l="24218" t="28124" r="46094" b="15625"/>
          <a:stretch>
            <a:fillRect/>
          </a:stretch>
        </p:blipFill>
        <p:spPr bwMode="auto">
          <a:xfrm>
            <a:off x="285720" y="2143116"/>
            <a:ext cx="1571604" cy="22145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U3B2b Jeff Gre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071546"/>
            <a:ext cx="642942" cy="64294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000760" y="2285992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57422" y="2786058"/>
            <a:ext cx="228601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00562" y="3786190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357422" y="1357298"/>
            <a:ext cx="6143668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285984" y="1857364"/>
            <a:ext cx="2857520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572000" y="2857496"/>
            <a:ext cx="3571900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928926" y="4286256"/>
            <a:ext cx="4500594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500430" y="4786322"/>
            <a:ext cx="5214974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214546" y="5357826"/>
            <a:ext cx="1500198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500694" y="5857892"/>
            <a:ext cx="192882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286116" y="6286520"/>
            <a:ext cx="192882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54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3857620" cy="857232"/>
          </a:xfrm>
          <a:prstGeom prst="rect">
            <a:avLst/>
          </a:prstGeom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43042" y="1214422"/>
            <a:ext cx="5857916" cy="4429156"/>
            <a:chOff x="1248" y="240"/>
            <a:chExt cx="4176" cy="3600"/>
          </a:xfrm>
        </p:grpSpPr>
        <p:sp>
          <p:nvSpPr>
            <p:cNvPr id="9234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5" tIns="45717" rIns="91435" bIns="45717"/>
            <a:lstStyle/>
            <a:p>
              <a:pPr algn="ctr" defTabSz="912813"/>
              <a:endParaRPr lang="zh-CN" altLang="zh-CN"/>
            </a:p>
          </p:txBody>
        </p:sp>
        <p:sp>
          <p:nvSpPr>
            <p:cNvPr id="9235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5" tIns="45717" rIns="91435" bIns="45717"/>
            <a:lstStyle/>
            <a:p>
              <a:pPr algn="ctr" defTabSz="912813"/>
              <a:endParaRPr lang="zh-CN" altLang="zh-CN"/>
            </a:p>
          </p:txBody>
        </p:sp>
        <p:sp>
          <p:nvSpPr>
            <p:cNvPr id="9236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5" tIns="45717" rIns="91435" bIns="45717"/>
            <a:lstStyle/>
            <a:p>
              <a:pPr algn="ctr" defTabSz="912813"/>
              <a:endParaRPr lang="zh-CN" altLang="zh-CN"/>
            </a:p>
          </p:txBody>
        </p:sp>
        <p:sp>
          <p:nvSpPr>
            <p:cNvPr id="9237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5" tIns="45717" rIns="91435" bIns="45717"/>
            <a:lstStyle/>
            <a:p>
              <a:pPr algn="ctr" defTabSz="912813"/>
              <a:endParaRPr lang="zh-CN" altLang="zh-CN"/>
            </a:p>
          </p:txBody>
        </p:sp>
      </p:grp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3071802" y="5143512"/>
            <a:ext cx="2928958" cy="584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en-US" altLang="zh-CN" sz="3200" b="1" i="1" dirty="0">
                <a:latin typeface="Georgia" pitchFamily="18" charset="0"/>
              </a:rPr>
              <a:t>always</a:t>
            </a:r>
          </a:p>
        </p:txBody>
      </p:sp>
      <p:sp>
        <p:nvSpPr>
          <p:cNvPr id="9220" name="Text Box 18"/>
          <p:cNvSpPr txBox="1">
            <a:spLocks noChangeArrowheads="1"/>
          </p:cNvSpPr>
          <p:nvPr/>
        </p:nvSpPr>
        <p:spPr bwMode="auto">
          <a:xfrm>
            <a:off x="3428992" y="4357694"/>
            <a:ext cx="2286016" cy="584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en-US" altLang="zh-CN" sz="3200" b="1" i="1" dirty="0">
                <a:latin typeface="Georgia" pitchFamily="18" charset="0"/>
              </a:rPr>
              <a:t>usually</a:t>
            </a:r>
          </a:p>
        </p:txBody>
      </p: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2714612" y="3500438"/>
            <a:ext cx="3714776" cy="584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en-US" altLang="zh-CN" sz="3200" b="1" i="1" dirty="0">
                <a:latin typeface="Georgia" pitchFamily="18" charset="0"/>
              </a:rPr>
              <a:t>often</a:t>
            </a:r>
          </a:p>
        </p:txBody>
      </p:sp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1500166" y="2643182"/>
            <a:ext cx="6143668" cy="584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en-US" altLang="zh-CN" sz="3200" b="1" i="1" dirty="0">
                <a:latin typeface="Georgia" pitchFamily="18" charset="0"/>
              </a:rPr>
              <a:t>sometimes</a:t>
            </a:r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1571604" y="1714488"/>
            <a:ext cx="6000792" cy="584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en-US" altLang="zh-CN" sz="3200" b="1" i="1" dirty="0">
                <a:latin typeface="Georgia" pitchFamily="18" charset="0"/>
              </a:rPr>
              <a:t>hardly ever</a:t>
            </a:r>
          </a:p>
        </p:txBody>
      </p:sp>
      <p:sp>
        <p:nvSpPr>
          <p:cNvPr id="9224" name="Text Box 22"/>
          <p:cNvSpPr txBox="1">
            <a:spLocks noChangeArrowheads="1"/>
          </p:cNvSpPr>
          <p:nvPr/>
        </p:nvSpPr>
        <p:spPr bwMode="auto">
          <a:xfrm>
            <a:off x="1714480" y="714356"/>
            <a:ext cx="5715040" cy="584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en-US" altLang="zh-CN" sz="3200" b="1" i="1" dirty="0">
                <a:latin typeface="Georgia" pitchFamily="18" charset="0"/>
              </a:rPr>
              <a:t>never</a:t>
            </a:r>
          </a:p>
        </p:txBody>
      </p:sp>
      <p:sp>
        <p:nvSpPr>
          <p:cNvPr id="9225" name="Text Box 23"/>
          <p:cNvSpPr txBox="1">
            <a:spLocks noChangeArrowheads="1"/>
          </p:cNvSpPr>
          <p:nvPr/>
        </p:nvSpPr>
        <p:spPr bwMode="auto">
          <a:xfrm>
            <a:off x="6357950" y="714356"/>
            <a:ext cx="2286016" cy="523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从不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从未</a:t>
            </a:r>
          </a:p>
        </p:txBody>
      </p:sp>
      <p:sp>
        <p:nvSpPr>
          <p:cNvPr id="9226" name="Text Box 24"/>
          <p:cNvSpPr txBox="1">
            <a:spLocks noChangeArrowheads="1"/>
          </p:cNvSpPr>
          <p:nvPr/>
        </p:nvSpPr>
        <p:spPr bwMode="auto">
          <a:xfrm>
            <a:off x="5829332" y="1643050"/>
            <a:ext cx="3470812" cy="523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很少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几乎不  </a:t>
            </a:r>
            <a:r>
              <a:rPr lang="zh-CN" altLang="en-US" sz="2800" b="1" dirty="0">
                <a:solidFill>
                  <a:srgbClr val="3333FF"/>
                </a:solidFill>
                <a:latin typeface="+mn-ea"/>
              </a:rPr>
              <a:t>否定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6493273" y="2592331"/>
            <a:ext cx="1936379" cy="523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有时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29388" y="3429000"/>
            <a:ext cx="2714613" cy="523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经常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常常</a:t>
            </a:r>
          </a:p>
        </p:txBody>
      </p:sp>
      <p:sp>
        <p:nvSpPr>
          <p:cNvPr id="9229" name="Text Box 27"/>
          <p:cNvSpPr txBox="1">
            <a:spLocks noChangeArrowheads="1"/>
          </p:cNvSpPr>
          <p:nvPr/>
        </p:nvSpPr>
        <p:spPr bwMode="auto">
          <a:xfrm>
            <a:off x="6858016" y="4286256"/>
            <a:ext cx="2428892" cy="523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通常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一般</a:t>
            </a:r>
          </a:p>
        </p:txBody>
      </p:sp>
      <p:sp>
        <p:nvSpPr>
          <p:cNvPr id="9230" name="Text Box 28"/>
          <p:cNvSpPr txBox="1">
            <a:spLocks noChangeArrowheads="1"/>
          </p:cNvSpPr>
          <p:nvPr/>
        </p:nvSpPr>
        <p:spPr bwMode="auto">
          <a:xfrm>
            <a:off x="7429520" y="5072074"/>
            <a:ext cx="1714480" cy="523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总是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28596" y="5286388"/>
            <a:ext cx="1094465" cy="538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>
              <a:defRPr/>
            </a:pPr>
            <a:r>
              <a:rPr lang="en-US" altLang="zh-CN" sz="29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100%</a:t>
            </a:r>
          </a:p>
        </p:txBody>
      </p:sp>
      <p:sp>
        <p:nvSpPr>
          <p:cNvPr id="9232" name="Line 30"/>
          <p:cNvSpPr>
            <a:spLocks noChangeShapeType="1"/>
          </p:cNvSpPr>
          <p:nvPr/>
        </p:nvSpPr>
        <p:spPr bwMode="auto">
          <a:xfrm flipV="1">
            <a:off x="928104" y="1357297"/>
            <a:ext cx="45719" cy="403240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3" name="Text Box 31"/>
          <p:cNvSpPr txBox="1">
            <a:spLocks noChangeArrowheads="1"/>
          </p:cNvSpPr>
          <p:nvPr/>
        </p:nvSpPr>
        <p:spPr bwMode="auto">
          <a:xfrm>
            <a:off x="642910" y="857232"/>
            <a:ext cx="692808" cy="584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 defTabSz="912813"/>
            <a:r>
              <a:rPr lang="en-US" altLang="zh-CN" sz="3200" b="1" dirty="0"/>
              <a:t>0%</a:t>
            </a:r>
          </a:p>
        </p:txBody>
      </p:sp>
      <p:sp>
        <p:nvSpPr>
          <p:cNvPr id="25" name="矩形 24"/>
          <p:cNvSpPr/>
          <p:nvPr/>
        </p:nvSpPr>
        <p:spPr>
          <a:xfrm rot="21378736">
            <a:off x="1304278" y="72648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Revision</a:t>
            </a:r>
            <a:endParaRPr lang="zh-CN" altLang="en-US" sz="3600" dirty="0"/>
          </a:p>
        </p:txBody>
      </p:sp>
      <p:sp>
        <p:nvSpPr>
          <p:cNvPr id="26" name="椭圆形标注 25"/>
          <p:cNvSpPr/>
          <p:nvPr/>
        </p:nvSpPr>
        <p:spPr>
          <a:xfrm>
            <a:off x="928662" y="1785926"/>
            <a:ext cx="7572428" cy="3000396"/>
          </a:xfrm>
          <a:prstGeom prst="wedgeEllipseCallout">
            <a:avLst>
              <a:gd name="adj1" fmla="val -29102"/>
              <a:gd name="adj2" fmla="val 629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chemeClr val="tx1"/>
                </a:solidFill>
                <a:latin typeface="+mn-ea"/>
              </a:rPr>
              <a:t>频度副词放在</a:t>
            </a:r>
            <a:endParaRPr lang="en-US" altLang="zh-CN" sz="4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CN" altLang="en-US" sz="44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4400" b="1" dirty="0" smtClean="0">
                <a:solidFill>
                  <a:schemeClr val="tx1"/>
                </a:solidFill>
                <a:latin typeface="+mn-ea"/>
              </a:rPr>
              <a:t>be</a:t>
            </a:r>
            <a:r>
              <a:rPr lang="zh-CN" altLang="en-US" sz="4400" b="1" dirty="0" smtClean="0">
                <a:solidFill>
                  <a:schemeClr val="tx1"/>
                </a:solidFill>
                <a:latin typeface="+mn-ea"/>
              </a:rPr>
              <a:t>，情，助动后，实意动词前</a:t>
            </a:r>
            <a:r>
              <a:rPr lang="zh-CN" altLang="en-US" sz="5400" dirty="0" smtClean="0">
                <a:solidFill>
                  <a:schemeClr val="tx1"/>
                </a:solidFill>
                <a:latin typeface="Georgia" pitchFamily="18" charset="0"/>
              </a:rPr>
              <a:t>。</a:t>
            </a:r>
            <a:endParaRPr lang="zh-CN" altLang="en-US" sz="5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14357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zh-CN" sz="2800" b="1" i="1" dirty="0" smtClean="0">
                <a:latin typeface="Georgia" pitchFamily="18" charset="0"/>
              </a:rPr>
              <a:t>1.My mother told me a good friend is like a mirror.</a:t>
            </a:r>
            <a:r>
              <a:rPr lang="zh-CN" altLang="en-US" sz="2800" b="1" dirty="0" smtClean="0">
                <a:latin typeface="Georgia" pitchFamily="18" charset="0"/>
              </a:rPr>
              <a:t>我妈妈告诉我，好朋友就像一面镜子。</a:t>
            </a:r>
            <a:endParaRPr lang="en-US" altLang="zh-CN" sz="2800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1857364"/>
            <a:ext cx="950125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1)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r>
              <a:rPr lang="en-US" altLang="zh-CN" sz="2800" b="1" i="1" dirty="0" smtClean="0">
                <a:latin typeface="Georgia" pitchFamily="18" charset="0"/>
              </a:rPr>
              <a:t> prep.</a:t>
            </a:r>
            <a:r>
              <a:rPr lang="zh-CN" altLang="en-US" sz="2800" b="1" dirty="0" smtClean="0">
                <a:latin typeface="Georgia" pitchFamily="18" charset="0"/>
              </a:rPr>
              <a:t>像，和</a:t>
            </a:r>
            <a:r>
              <a:rPr lang="en-US" altLang="zh-CN" sz="2800" b="1" dirty="0" smtClean="0">
                <a:latin typeface="Georgia" pitchFamily="18" charset="0"/>
              </a:rPr>
              <a:t>……</a:t>
            </a:r>
            <a:r>
              <a:rPr lang="zh-CN" altLang="en-US" sz="2800" b="1" dirty="0" smtClean="0">
                <a:latin typeface="Georgia" pitchFamily="18" charset="0"/>
              </a:rPr>
              <a:t>一样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Our class is _____</a:t>
            </a:r>
            <a:r>
              <a:rPr lang="en-US" altLang="zh-CN" sz="2800" b="1" dirty="0" smtClean="0">
                <a:latin typeface="Georgia" pitchFamily="18" charset="0"/>
              </a:rPr>
              <a:t>(</a:t>
            </a:r>
            <a:r>
              <a:rPr lang="zh-CN" altLang="en-US" sz="2800" b="1" dirty="0" smtClean="0">
                <a:latin typeface="Georgia" pitchFamily="18" charset="0"/>
              </a:rPr>
              <a:t>像</a:t>
            </a:r>
            <a:r>
              <a:rPr lang="en-US" altLang="zh-CN" sz="2800" b="1" dirty="0" smtClean="0">
                <a:latin typeface="Georgia" pitchFamily="18" charset="0"/>
              </a:rPr>
              <a:t>)</a:t>
            </a:r>
            <a:r>
              <a:rPr lang="en-US" altLang="zh-CN" sz="2800" b="1" i="1" dirty="0" smtClean="0">
                <a:latin typeface="Georgia" pitchFamily="18" charset="0"/>
              </a:rPr>
              <a:t>a big family.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2)look like</a:t>
            </a:r>
            <a:r>
              <a:rPr lang="zh-CN" altLang="en-US" sz="2800" b="1" dirty="0" smtClean="0">
                <a:latin typeface="Georgia" pitchFamily="18" charset="0"/>
              </a:rPr>
              <a:t>看起来像</a:t>
            </a:r>
            <a:r>
              <a:rPr lang="en-US" altLang="zh-CN" sz="2800" b="1" dirty="0" smtClean="0">
                <a:latin typeface="Georgia" pitchFamily="18" charset="0"/>
              </a:rPr>
              <a:t> </a:t>
            </a:r>
            <a:r>
              <a:rPr lang="zh-CN" altLang="en-US" sz="2800" b="1" dirty="0" smtClean="0">
                <a:latin typeface="Georgia" pitchFamily="18" charset="0"/>
              </a:rPr>
              <a:t>（外貌像）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He_____ ____</a:t>
            </a:r>
            <a:r>
              <a:rPr lang="en-US" altLang="zh-CN" sz="2800" b="1" dirty="0" smtClean="0">
                <a:latin typeface="Georgia" pitchFamily="18" charset="0"/>
              </a:rPr>
              <a:t>(</a:t>
            </a:r>
            <a:r>
              <a:rPr lang="zh-CN" altLang="en-US" sz="2800" b="1" dirty="0" smtClean="0">
                <a:latin typeface="Georgia" pitchFamily="18" charset="0"/>
              </a:rPr>
              <a:t>看起来像</a:t>
            </a:r>
            <a:r>
              <a:rPr lang="en-US" altLang="zh-CN" sz="2800" b="1" dirty="0" smtClean="0">
                <a:latin typeface="Georgia" pitchFamily="18" charset="0"/>
              </a:rPr>
              <a:t>) </a:t>
            </a:r>
            <a:r>
              <a:rPr lang="en-US" altLang="zh-CN" sz="2800" b="1" i="1" dirty="0" smtClean="0">
                <a:latin typeface="Georgia" pitchFamily="18" charset="0"/>
              </a:rPr>
              <a:t>a teacher.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3)be</a:t>
            </a:r>
            <a:r>
              <a:rPr lang="zh-CN" altLang="en-US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</a:rPr>
              <a:t>like </a:t>
            </a:r>
            <a:r>
              <a:rPr lang="zh-CN" altLang="en-US" sz="2800" b="1" dirty="0" smtClean="0">
                <a:latin typeface="Georgia" pitchFamily="18" charset="0"/>
              </a:rPr>
              <a:t>看起来像（性格像</a:t>
            </a:r>
            <a:r>
              <a:rPr lang="en-US" altLang="zh-CN" sz="2800" b="1" dirty="0" smtClean="0">
                <a:latin typeface="Georgia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My brother ____  (be ) like my father.</a:t>
            </a:r>
          </a:p>
          <a:p>
            <a:pPr>
              <a:lnSpc>
                <a:spcPct val="200000"/>
              </a:lnSpc>
            </a:pPr>
            <a:endParaRPr lang="en-US" altLang="zh-CN" sz="2800" b="1" i="1" dirty="0" smtClean="0">
              <a:latin typeface="Georgia" pitchFamily="18" charset="0"/>
            </a:endParaRPr>
          </a:p>
          <a:p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2571736" y="2643182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00" y="3929066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looks like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71736" y="5072074"/>
            <a:ext cx="54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is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4357"/>
            <a:ext cx="9358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zh-CN" sz="2800" b="1" i="1" dirty="0" smtClean="0">
                <a:latin typeface="Georgia" pitchFamily="18" charset="0"/>
              </a:rPr>
              <a:t>2.I’m quieter and more serious than most kids .</a:t>
            </a:r>
          </a:p>
          <a:p>
            <a:pPr marL="742950" indent="-742950"/>
            <a:r>
              <a:rPr lang="zh-CN" altLang="en-US" sz="2800" b="1" dirty="0" smtClean="0">
                <a:latin typeface="+mn-ea"/>
              </a:rPr>
              <a:t>  我比大多数的孩子更文静，更稳重。</a:t>
            </a:r>
            <a:endParaRPr lang="en-US" altLang="zh-CN" sz="2800" dirty="0" smtClean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1714488"/>
            <a:ext cx="950125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serious </a:t>
            </a:r>
            <a:r>
              <a:rPr lang="en-US" altLang="zh-CN" sz="2800" b="1" i="1" dirty="0" smtClean="0">
                <a:latin typeface="Georgia" pitchFamily="18" charset="0"/>
              </a:rPr>
              <a:t>adj.</a:t>
            </a:r>
            <a:r>
              <a:rPr lang="zh-CN" altLang="en-US" sz="2800" b="1" dirty="0" smtClean="0">
                <a:latin typeface="Georgia" pitchFamily="18" charset="0"/>
              </a:rPr>
              <a:t>严肃的，稳重的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i="1" dirty="0" smtClean="0">
                <a:latin typeface="Georgia" pitchFamily="18" charset="0"/>
              </a:rPr>
              <a:t>（</a:t>
            </a:r>
            <a:r>
              <a:rPr lang="en-US" altLang="zh-CN" sz="2800" b="1" i="1" dirty="0" smtClean="0">
                <a:latin typeface="Georgia" pitchFamily="18" charset="0"/>
              </a:rPr>
              <a:t>1</a:t>
            </a:r>
            <a:r>
              <a:rPr lang="zh-CN" altLang="en-US" sz="2800" b="1" i="1" dirty="0" smtClean="0">
                <a:latin typeface="Georgia" pitchFamily="18" charset="0"/>
              </a:rPr>
              <a:t>）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Georgia" pitchFamily="18" charset="0"/>
              </a:rPr>
              <a:t>nothing serious </a:t>
            </a:r>
            <a:r>
              <a:rPr lang="zh-CN" altLang="en-US" sz="2800" b="1" dirty="0" smtClean="0">
                <a:latin typeface="Georgia" pitchFamily="18" charset="0"/>
              </a:rPr>
              <a:t>没什么严重的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Georgia" pitchFamily="18" charset="0"/>
              </a:rPr>
              <a:t>（</a:t>
            </a:r>
            <a:r>
              <a:rPr lang="en-US" altLang="zh-CN" sz="2800" b="1" dirty="0" smtClean="0">
                <a:latin typeface="Georgia" pitchFamily="18" charset="0"/>
              </a:rPr>
              <a:t>2</a:t>
            </a:r>
            <a:r>
              <a:rPr lang="zh-CN" altLang="en-US" sz="2800" b="1" dirty="0" smtClean="0">
                <a:latin typeface="Georgia" pitchFamily="18" charset="0"/>
              </a:rPr>
              <a:t>）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Georgia" pitchFamily="18" charset="0"/>
              </a:rPr>
              <a:t>be serious</a:t>
            </a:r>
            <a:r>
              <a:rPr lang="zh-CN" altLang="en-US" sz="2800" b="1" i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Georgia" pitchFamily="18" charset="0"/>
              </a:rPr>
              <a:t>about </a:t>
            </a:r>
            <a:r>
              <a:rPr lang="zh-CN" altLang="en-US" sz="2800" b="1" dirty="0" smtClean="0">
                <a:latin typeface="Georgia" pitchFamily="18" charset="0"/>
              </a:rPr>
              <a:t>对</a:t>
            </a:r>
            <a:r>
              <a:rPr lang="en-US" altLang="zh-CN" sz="2800" b="1" dirty="0" smtClean="0">
                <a:latin typeface="Georgia" pitchFamily="18" charset="0"/>
              </a:rPr>
              <a:t>……</a:t>
            </a:r>
            <a:r>
              <a:rPr lang="zh-CN" altLang="en-US" sz="2800" b="1" dirty="0" smtClean="0">
                <a:latin typeface="Georgia" pitchFamily="18" charset="0"/>
              </a:rPr>
              <a:t>认真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Georgia" pitchFamily="18" charset="0"/>
              </a:rPr>
              <a:t>你的病没什么大不了的。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There is _____ ______ with you.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Georgia" pitchFamily="18" charset="0"/>
              </a:rPr>
              <a:t>她说要辞职是认真的吗？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 she _____ _____ giving up her job?</a:t>
            </a:r>
          </a:p>
          <a:p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1785918" y="4429132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nothing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8992" y="4429132"/>
            <a:ext cx="127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282" y="5643578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Is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00166" y="5715016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serious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71802" y="5715016"/>
            <a:ext cx="127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37.jpg"/>
          <p:cNvPicPr>
            <a:picLocks noChangeAspect="1"/>
          </p:cNvPicPr>
          <p:nvPr/>
        </p:nvPicPr>
        <p:blipFill>
          <a:blip r:embed="rId4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714356"/>
            <a:ext cx="95012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3.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kid   </a:t>
            </a:r>
            <a:r>
              <a:rPr lang="en-US" altLang="zh-CN" sz="2800" b="1" i="1" dirty="0" smtClean="0">
                <a:latin typeface="Georgia" pitchFamily="18" charset="0"/>
              </a:rPr>
              <a:t>n.</a:t>
            </a:r>
            <a:r>
              <a:rPr lang="zh-CN" altLang="en-US" sz="2800" b="1" dirty="0" smtClean="0">
                <a:latin typeface="Georgia" pitchFamily="18" charset="0"/>
              </a:rPr>
              <a:t>小孩，年轻人  </a:t>
            </a:r>
            <a:r>
              <a:rPr lang="en-US" altLang="zh-CN" sz="2800" b="1" i="1" dirty="0" smtClean="0">
                <a:latin typeface="Georgia" pitchFamily="18" charset="0"/>
              </a:rPr>
              <a:t>pl.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kids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=child   pl.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children</a:t>
            </a:r>
            <a:endParaRPr lang="en-US" altLang="zh-CN" sz="28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All</a:t>
            </a:r>
            <a:r>
              <a:rPr lang="zh-CN" altLang="en-US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latin typeface="Georgia" pitchFamily="18" charset="0"/>
              </a:rPr>
              <a:t>the ______(kid)are playing games.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=All the _______(child)are playing games.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kid</a:t>
            </a:r>
            <a:r>
              <a:rPr lang="en-US" altLang="zh-CN" sz="2800" b="1" i="1" dirty="0" smtClean="0">
                <a:latin typeface="Georgia" pitchFamily="18" charset="0"/>
              </a:rPr>
              <a:t> v.</a:t>
            </a:r>
            <a:r>
              <a:rPr lang="zh-CN" altLang="en-US" sz="2800" b="1" dirty="0" smtClean="0">
                <a:latin typeface="Georgia" pitchFamily="18" charset="0"/>
              </a:rPr>
              <a:t>欺骗，哄骗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0070C0"/>
                </a:solidFill>
                <a:latin typeface="Georgia" pitchFamily="18" charset="0"/>
              </a:rPr>
              <a:t>kid-kidding-kidded</a:t>
            </a:r>
            <a:r>
              <a:rPr lang="en-US" altLang="zh-CN" sz="2800" b="1" i="1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You are________(kid) me?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5918" y="2143116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kids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7356" y="2786058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children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28794" y="4714884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kidding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500042"/>
            <a:ext cx="89297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4.That’s why I like reading books and study harder in class.</a:t>
            </a:r>
            <a:r>
              <a:rPr lang="zh-CN" altLang="en-US" sz="2800" b="1" dirty="0" smtClean="0">
                <a:latin typeface="Georgia" pitchFamily="18" charset="0"/>
              </a:rPr>
              <a:t>那就是我在课堂上喜欢读书，学习刻苦的原因。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That’s why…</a:t>
            </a:r>
            <a:r>
              <a:rPr lang="zh-CN" altLang="en-US" sz="2800" b="1" dirty="0" smtClean="0">
                <a:latin typeface="Georgia" pitchFamily="18" charset="0"/>
              </a:rPr>
              <a:t>那就是</a:t>
            </a:r>
            <a:r>
              <a:rPr lang="en-US" altLang="zh-CN" sz="2800" b="1" dirty="0" smtClean="0">
                <a:latin typeface="Georgia" pitchFamily="18" charset="0"/>
              </a:rPr>
              <a:t>……</a:t>
            </a:r>
            <a:r>
              <a:rPr lang="zh-CN" altLang="en-US" sz="2800" b="1" dirty="0" smtClean="0">
                <a:latin typeface="Georgia" pitchFamily="18" charset="0"/>
              </a:rPr>
              <a:t>的原因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Georgia" pitchFamily="18" charset="0"/>
              </a:rPr>
              <a:t>那就是我不想离开这里的原因。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_____ ____I don’t want to leave here 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Georgia" pitchFamily="18" charset="0"/>
              </a:rPr>
              <a:t>我起晚了，那就是我没赶上公共汽车的原因。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I got up late, ____ _____I missed the bus . </a:t>
            </a:r>
          </a:p>
          <a:p>
            <a:pPr>
              <a:lnSpc>
                <a:spcPct val="150000"/>
              </a:lnSpc>
            </a:pP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b="1" i="1" dirty="0" smtClean="0"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82" y="3786190"/>
            <a:ext cx="2249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That’s why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6050" y="5143512"/>
            <a:ext cx="2153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that’s why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4291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5.I’m shy so it’s not easy for me to make friends .</a:t>
            </a:r>
          </a:p>
          <a:p>
            <a:r>
              <a:rPr lang="zh-CN" altLang="en-US" sz="2800" b="1" dirty="0" smtClean="0">
                <a:latin typeface="Georgia" pitchFamily="18" charset="0"/>
              </a:rPr>
              <a:t>我很腼腆</a:t>
            </a:r>
            <a:r>
              <a:rPr lang="en-US" altLang="zh-CN" sz="2800" b="1" dirty="0" smtClean="0">
                <a:latin typeface="Georgia" pitchFamily="18" charset="0"/>
              </a:rPr>
              <a:t>,</a:t>
            </a:r>
            <a:r>
              <a:rPr lang="zh-CN" altLang="en-US" sz="2800" b="1" dirty="0" smtClean="0">
                <a:latin typeface="Georgia" pitchFamily="18" charset="0"/>
              </a:rPr>
              <a:t>因此对我来说交朋友不是很容易</a:t>
            </a:r>
            <a:r>
              <a:rPr lang="en-US" altLang="zh-CN" sz="2800" b="1" dirty="0" smtClean="0">
                <a:latin typeface="Georgia" pitchFamily="18" charset="0"/>
              </a:rPr>
              <a:t>.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85926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latin typeface="Georgia" pitchFamily="18" charset="0"/>
              </a:rPr>
              <a:t>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it</a:t>
            </a:r>
            <a:r>
              <a:rPr lang="en-US" altLang="zh-CN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</a:rPr>
              <a:t>是形式主语，真正的主语是后面的动词不定式</a:t>
            </a:r>
            <a:endParaRPr lang="en-US" altLang="zh-CN" sz="2800" b="1" i="1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28868"/>
            <a:ext cx="992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latin typeface="Georgia" pitchFamily="18" charset="0"/>
              </a:rPr>
              <a:t>   it’s +adj.+(for </a:t>
            </a:r>
            <a:r>
              <a:rPr lang="en-US" altLang="zh-CN" sz="2800" b="1" i="1" dirty="0" err="1" smtClean="0">
                <a:latin typeface="Georgia" pitchFamily="18" charset="0"/>
              </a:rPr>
              <a:t>sb</a:t>
            </a:r>
            <a:r>
              <a:rPr lang="en-US" altLang="zh-CN" sz="2800" b="1" i="1" dirty="0" smtClean="0">
                <a:latin typeface="Georgia" pitchFamily="18" charset="0"/>
              </a:rPr>
              <a:t>)+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do</a:t>
            </a:r>
            <a:r>
              <a:rPr lang="en-US" altLang="zh-CN" sz="2800" b="1" i="1" dirty="0" smtClean="0">
                <a:latin typeface="Georgia" pitchFamily="18" charset="0"/>
              </a:rPr>
              <a:t>(</a:t>
            </a:r>
            <a:r>
              <a:rPr lang="zh-CN" altLang="en-US" sz="2800" b="1" i="1" dirty="0" smtClean="0">
                <a:latin typeface="Georgia" pitchFamily="18" charset="0"/>
              </a:rPr>
              <a:t>对某人来说</a:t>
            </a:r>
            <a:r>
              <a:rPr lang="en-US" altLang="zh-CN" sz="2800" b="1" i="1" dirty="0" smtClean="0">
                <a:latin typeface="Georgia" pitchFamily="18" charset="0"/>
              </a:rPr>
              <a:t>)</a:t>
            </a:r>
            <a:r>
              <a:rPr lang="zh-CN" altLang="en-US" sz="2800" b="1" i="1" dirty="0" smtClean="0">
                <a:latin typeface="Georgia" pitchFamily="18" charset="0"/>
              </a:rPr>
              <a:t>做某事是</a:t>
            </a:r>
            <a:r>
              <a:rPr lang="en-US" altLang="zh-CN" sz="2800" b="1" i="1" dirty="0" smtClean="0">
                <a:latin typeface="Georgia" pitchFamily="18" charset="0"/>
              </a:rPr>
              <a:t>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00372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1)It’s bad for you _____(eat) so much junk food.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2)It’s dangerous for a child ______(stay) at home alone.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3)It’s important _____ English.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A. for us study B. of us to study C. for us to study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314324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eat</a:t>
            </a:r>
            <a:endParaRPr lang="en-US" altLang="zh-CN" sz="2800" b="1" i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71475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stay</a:t>
            </a:r>
            <a:endParaRPr lang="en-US" altLang="zh-CN" sz="2800" b="1" i="1" dirty="0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507207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4282" y="642919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6. …you don’t need a lot of them as long as they’re good.  ..….</a:t>
            </a:r>
            <a:r>
              <a:rPr lang="zh-CN" altLang="en-US" sz="2800" b="1" dirty="0" smtClean="0">
                <a:latin typeface="Georgia" pitchFamily="18" charset="0"/>
              </a:rPr>
              <a:t>你不需要很多，只要它们好就行。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85720" y="1643050"/>
            <a:ext cx="88582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1.as long as   </a:t>
            </a:r>
            <a:r>
              <a:rPr lang="zh-CN" altLang="en-US" sz="2800" b="1" dirty="0" smtClean="0">
                <a:latin typeface="Georgia" pitchFamily="18" charset="0"/>
              </a:rPr>
              <a:t>只要，既然  （ 引导条件状语从句）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Georgia" pitchFamily="18" charset="0"/>
              </a:rPr>
              <a:t>只要你努力学习，就会取得好成绩。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You will get good grades___ ___ __you work hard 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2.as long as </a:t>
            </a:r>
            <a:r>
              <a:rPr lang="zh-CN" altLang="en-US" sz="2800" b="1" dirty="0" smtClean="0">
                <a:latin typeface="Georgia" pitchFamily="18" charset="0"/>
              </a:rPr>
              <a:t>既然（引导原因状语从句）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Georgia" pitchFamily="18" charset="0"/>
              </a:rPr>
              <a:t>既然你想待在家里，那就让我们在家下棋吧。</a:t>
            </a:r>
            <a:endParaRPr lang="en-US" altLang="zh-CN" sz="28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___ ____ ___you want to stay at home , let’s play chess at home.</a:t>
            </a:r>
          </a:p>
          <a:p>
            <a:pPr>
              <a:lnSpc>
                <a:spcPct val="150000"/>
              </a:lnSpc>
            </a:pP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300037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as long as</a:t>
            </a:r>
            <a:endParaRPr lang="en-US" altLang="zh-CN" sz="2800" b="1" i="1" dirty="0" smtClean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78632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As long as</a:t>
            </a:r>
            <a:endParaRPr lang="en-US" altLang="zh-CN" sz="2800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285728"/>
            <a:ext cx="70009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It’s not necessary to be the same .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My best friend Larry is quite different from me. He is taller and more outgoing than me. We both like sports, but he plays tennis </a:t>
            </a:r>
            <a:r>
              <a:rPr lang="en-US" altLang="zh-CN" sz="2800" b="1" i="1" dirty="0" err="1" smtClean="0">
                <a:latin typeface="Georgia" pitchFamily="18" charset="0"/>
              </a:rPr>
              <a:t>better,so</a:t>
            </a:r>
            <a:r>
              <a:rPr lang="en-US" altLang="zh-CN" sz="2800" b="1" i="1" dirty="0" smtClean="0">
                <a:latin typeface="Georgia" pitchFamily="18" charset="0"/>
              </a:rPr>
              <a:t> he always wins. However, Larry often helps to bring out the best in me . So I’m getting better at tennis . Larry is much less hard-</a:t>
            </a:r>
            <a:r>
              <a:rPr lang="en-US" altLang="zh-CN" sz="2800" b="1" i="1" dirty="0" err="1" smtClean="0">
                <a:latin typeface="Georgia" pitchFamily="18" charset="0"/>
              </a:rPr>
              <a:t>working,though.I</a:t>
            </a:r>
            <a:r>
              <a:rPr lang="en-US" altLang="zh-CN" sz="2800" b="1" i="1" dirty="0" smtClean="0">
                <a:latin typeface="Georgia" pitchFamily="18" charset="0"/>
              </a:rPr>
              <a:t> always get better grades than he does, so maybe I should help him more.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42913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solidFill>
                  <a:srgbClr val="0000FF"/>
                </a:solidFill>
                <a:latin typeface="Georgia" pitchFamily="18" charset="0"/>
              </a:rPr>
              <a:t>Huang Lei</a:t>
            </a:r>
            <a:endParaRPr lang="zh-CN" altLang="en-US" sz="20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2" name="Picture 2" descr="C:\Users\dell\Desktop\铁岭工人街杨世卓八上新版 8点U3\新建文件夹\2013-10-02 14.29.02.jpg"/>
          <p:cNvPicPr>
            <a:picLocks noChangeAspect="1" noChangeArrowheads="1"/>
          </p:cNvPicPr>
          <p:nvPr/>
        </p:nvPicPr>
        <p:blipFill>
          <a:blip r:embed="rId3" cstate="print"/>
          <a:srcRect l="16406" t="12500" r="24999" b="31250"/>
          <a:stretch>
            <a:fillRect/>
          </a:stretch>
        </p:blipFill>
        <p:spPr bwMode="auto">
          <a:xfrm>
            <a:off x="142844" y="1285860"/>
            <a:ext cx="2075672" cy="25717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U3B2bHuang Le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285728"/>
            <a:ext cx="500066" cy="50006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929454" y="1785926"/>
            <a:ext cx="10715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00298" y="2285992"/>
            <a:ext cx="25717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00298" y="3286124"/>
            <a:ext cx="10715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929322" y="4286256"/>
            <a:ext cx="285752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00694" y="4786322"/>
            <a:ext cx="200026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286644" y="5286388"/>
            <a:ext cx="185735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71736" y="5786454"/>
            <a:ext cx="114300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428860" y="357166"/>
            <a:ext cx="6072230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357950" y="857232"/>
            <a:ext cx="428628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428860" y="1357298"/>
            <a:ext cx="2714644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643438" y="3357562"/>
            <a:ext cx="157163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286512" y="3357562"/>
            <a:ext cx="2357454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428860" y="3857628"/>
            <a:ext cx="192882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857884" y="3857628"/>
            <a:ext cx="300039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286644" y="4857760"/>
            <a:ext cx="185735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428860" y="5357826"/>
            <a:ext cx="1357322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286380" y="5357826"/>
            <a:ext cx="85725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786182" y="5857892"/>
            <a:ext cx="264320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27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7158" y="642918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1.It’s not necessary to be the same .</a:t>
            </a:r>
          </a:p>
          <a:p>
            <a:r>
              <a:rPr lang="zh-CN" altLang="en-US" sz="2800" b="1" dirty="0" smtClean="0">
                <a:latin typeface="Georgia" pitchFamily="18" charset="0"/>
              </a:rPr>
              <a:t>（和朋友）一样是没有必要的。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78592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necessary</a:t>
            </a:r>
            <a:r>
              <a:rPr lang="zh-CN" altLang="en-US" sz="2800" b="1" dirty="0" smtClean="0">
                <a:latin typeface="Georgia" pitchFamily="18" charset="0"/>
              </a:rPr>
              <a:t>必要的</a:t>
            </a:r>
            <a:r>
              <a:rPr lang="en-US" altLang="zh-CN" sz="2800" b="1" dirty="0" smtClean="0">
                <a:latin typeface="Georgia" pitchFamily="18" charset="0"/>
              </a:rPr>
              <a:t>,</a:t>
            </a:r>
            <a:r>
              <a:rPr lang="zh-CN" altLang="en-US" sz="2800" b="1" dirty="0" smtClean="0">
                <a:latin typeface="Georgia" pitchFamily="18" charset="0"/>
              </a:rPr>
              <a:t>必须的</a:t>
            </a:r>
            <a:endParaRPr lang="en-US" altLang="zh-CN" sz="2800" b="1" i="1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64318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2800" b="1" dirty="0" smtClean="0">
                <a:latin typeface="Georgia" pitchFamily="18" charset="0"/>
              </a:rPr>
              <a:t>比较级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r>
              <a:rPr lang="en-US" altLang="zh-CN" sz="2800" b="1" i="1" dirty="0" smtClean="0">
                <a:latin typeface="Georgia" pitchFamily="18" charset="0"/>
              </a:rPr>
              <a:t>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necessary</a:t>
            </a:r>
            <a:endParaRPr lang="en-US" altLang="zh-CN" sz="2800" b="1" i="1" dirty="0" smtClean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50" y="3143248"/>
            <a:ext cx="8929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It’s necessary that you should be more careful.</a:t>
            </a:r>
          </a:p>
          <a:p>
            <a:pPr marL="514350" indent="-514350">
              <a:lnSpc>
                <a:spcPct val="2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=It’s necessary ___you __ ___more careful.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240" y="464344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6" y="464344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37.jpg"/>
          <p:cNvPicPr>
            <a:picLocks noChangeAspect="1"/>
          </p:cNvPicPr>
          <p:nvPr/>
        </p:nvPicPr>
        <p:blipFill>
          <a:blip r:embed="rId4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42918"/>
            <a:ext cx="9215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2.My best friend Larry is quite different from me.</a:t>
            </a:r>
          </a:p>
          <a:p>
            <a:r>
              <a:rPr lang="zh-CN" altLang="en-US" sz="2800" b="1" dirty="0" smtClean="0">
                <a:latin typeface="Georgia" pitchFamily="18" charset="0"/>
              </a:rPr>
              <a:t>    我最好的朋友拉里与我很不一样。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14282" y="1714488"/>
            <a:ext cx="2214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lang="en-US" altLang="zh-CN" sz="2800" b="1" dirty="0" smtClean="0">
                <a:latin typeface="+mn-ea"/>
              </a:rPr>
              <a:t>1)</a:t>
            </a:r>
            <a:r>
              <a:rPr lang="zh-CN" altLang="en-US" sz="2800" b="1" dirty="0" smtClean="0">
                <a:latin typeface="+mn-ea"/>
              </a:rPr>
              <a:t>与</a:t>
            </a:r>
            <a:r>
              <a:rPr lang="en-US" altLang="zh-CN" sz="2800" b="1" dirty="0" smtClean="0">
                <a:latin typeface="+mn-ea"/>
              </a:rPr>
              <a:t>…</a:t>
            </a:r>
            <a:r>
              <a:rPr lang="zh-CN" altLang="en-US" sz="2800" b="1" dirty="0" smtClean="0">
                <a:latin typeface="+mn-ea"/>
              </a:rPr>
              <a:t>相同</a:t>
            </a:r>
            <a:endParaRPr lang="en-US" altLang="zh-CN" sz="2800" b="1" dirty="0" smtClean="0">
              <a:latin typeface="+mn-ea"/>
            </a:endParaRPr>
          </a:p>
          <a:p>
            <a:pPr lvl="0" indent="952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4013200" algn="l"/>
              </a:tabLst>
            </a:pPr>
            <a:r>
              <a:rPr lang="en-US" altLang="zh-CN" sz="2800" b="1" dirty="0" smtClean="0">
                <a:latin typeface="+mn-ea"/>
              </a:rPr>
              <a:t>2)</a:t>
            </a:r>
            <a:r>
              <a:rPr lang="zh-CN" altLang="en-US" sz="2800" b="1" dirty="0" smtClean="0">
                <a:latin typeface="+mn-ea"/>
              </a:rPr>
              <a:t>与</a:t>
            </a:r>
            <a:r>
              <a:rPr lang="en-US" altLang="zh-CN" sz="2800" b="1" dirty="0" smtClean="0">
                <a:latin typeface="+mn-ea"/>
              </a:rPr>
              <a:t>…</a:t>
            </a:r>
            <a:r>
              <a:rPr lang="zh-CN" altLang="en-US" sz="2800" b="1" dirty="0" smtClean="0">
                <a:latin typeface="+mn-ea"/>
              </a:rPr>
              <a:t>不同</a:t>
            </a:r>
            <a:endParaRPr lang="zh-CN" altLang="en-US" sz="2800" b="1" dirty="0" smtClean="0">
              <a:latin typeface="+mn-ea"/>
              <a:cs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92880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the same as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2786058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  <a:cs typeface="Calibri" pitchFamily="34" charset="0"/>
                <a:sym typeface="Calibri" pitchFamily="34" charset="0"/>
              </a:rPr>
              <a:t>be different from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50" y="3500438"/>
            <a:ext cx="8929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Her skirt is the same as mine.</a:t>
            </a:r>
          </a:p>
          <a:p>
            <a:pPr marL="514350" indent="-514350">
              <a:lnSpc>
                <a:spcPct val="2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=Her skirt is not________ _____ mine.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306" y="507207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  <a:cs typeface="Calibri" pitchFamily="34" charset="0"/>
                <a:sym typeface="Calibri" pitchFamily="34" charset="0"/>
              </a:rPr>
              <a:t>different from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37.jpg"/>
          <p:cNvPicPr>
            <a:picLocks noChangeAspect="1"/>
          </p:cNvPicPr>
          <p:nvPr/>
        </p:nvPicPr>
        <p:blipFill>
          <a:blip r:embed="rId4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5720" y="642918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3.Larry often helps to bring out the best in me .</a:t>
            </a:r>
          </a:p>
          <a:p>
            <a:r>
              <a:rPr lang="zh-CN" altLang="en-US" sz="2800" b="1" dirty="0" smtClean="0">
                <a:latin typeface="Georgia" pitchFamily="18" charset="0"/>
              </a:rPr>
              <a:t>    然而，拉里经常帮助我显现出好的一面。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1)bring out 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</a:rPr>
              <a:t>使显现，使表现出</a:t>
            </a:r>
            <a:endParaRPr lang="zh-CN" altLang="en-US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35743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2)bring out </a:t>
            </a:r>
            <a:r>
              <a:rPr lang="zh-CN" altLang="en-US" sz="2800" b="1" dirty="0" smtClean="0">
                <a:solidFill>
                  <a:srgbClr val="FF0000"/>
                </a:solidFill>
                <a:latin typeface="Georgia" pitchFamily="18" charset="0"/>
              </a:rPr>
              <a:t>出版，生产</a:t>
            </a:r>
            <a:endParaRPr lang="zh-CN" altLang="en-US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50" y="2857496"/>
            <a:ext cx="8929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</a:pPr>
            <a:r>
              <a:rPr lang="zh-CN" altLang="en-US" sz="2800" b="1" dirty="0" smtClean="0">
                <a:latin typeface="Georgia" pitchFamily="18" charset="0"/>
              </a:rPr>
              <a:t>展现给我们你最好的一面。</a:t>
            </a:r>
            <a:endParaRPr lang="en-US" altLang="zh-CN" sz="2800" b="1" dirty="0" smtClean="0">
              <a:latin typeface="Georgia" pitchFamily="18" charset="0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____ ___your the best in us.</a:t>
            </a:r>
          </a:p>
          <a:p>
            <a:pPr marL="514350" indent="-514350">
              <a:lnSpc>
                <a:spcPct val="200000"/>
              </a:lnSpc>
            </a:pPr>
            <a:r>
              <a:rPr lang="zh-CN" altLang="en-US" sz="2800" b="1" dirty="0" smtClean="0">
                <a:latin typeface="Georgia" pitchFamily="18" charset="0"/>
              </a:rPr>
              <a:t>我们上个月出版了新书。</a:t>
            </a:r>
            <a:endParaRPr lang="en-US" altLang="zh-CN" sz="2800" b="1" dirty="0" smtClean="0">
              <a:latin typeface="Georgia" pitchFamily="18" charset="0"/>
            </a:endParaRPr>
          </a:p>
          <a:p>
            <a:pPr marL="514350" indent="-514350">
              <a:lnSpc>
                <a:spcPct val="20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We ______ __ new books last month.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4000504"/>
            <a:ext cx="214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Bring out</a:t>
            </a:r>
            <a:endParaRPr lang="zh-CN" altLang="en-US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71501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brought out</a:t>
            </a:r>
            <a:endParaRPr lang="zh-CN" altLang="en-US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0" y="0"/>
            <a:ext cx="3786182" cy="701127"/>
          </a:xfrm>
          <a:prstGeom prst="rect">
            <a:avLst/>
          </a:prstGeom>
        </p:spPr>
      </p:pic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914406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 </a:t>
            </a:r>
            <a:r>
              <a:rPr kumimoji="1" lang="en-US" altLang="zh-CN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usually</a:t>
            </a:r>
            <a:r>
              <a:rPr kumimoji="1" lang="en-US" altLang="zh-CN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exercise</a:t>
            </a:r>
            <a:r>
              <a:rPr kumimoji="1" lang="en-US" altLang="zh-CN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kumimoji="1" lang="en-US" altLang="zh-CN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He </a:t>
            </a:r>
            <a:r>
              <a:rPr kumimoji="1" lang="en-US" altLang="zh-CN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hardly ever</a:t>
            </a:r>
            <a:r>
              <a:rPr kumimoji="1" lang="en-US" altLang="zh-CN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watches TV</a:t>
            </a:r>
            <a:r>
              <a:rPr kumimoji="1" lang="en-US" altLang="zh-CN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kumimoji="1" lang="en-US" altLang="zh-CN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Bob uses the Internet </a:t>
            </a:r>
            <a:r>
              <a:rPr kumimoji="1" lang="en-US" altLang="zh-CN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twice</a:t>
            </a:r>
            <a:r>
              <a:rPr kumimoji="1" lang="zh-CN" alt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kumimoji="1" lang="en-US" altLang="zh-CN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week</a:t>
            </a:r>
            <a:r>
              <a:rPr kumimoji="1" lang="en-US" altLang="zh-C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kumimoji="1" lang="en-US" altLang="zh-CN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She reads </a:t>
            </a:r>
            <a:r>
              <a:rPr kumimoji="1" lang="en-US" altLang="zh-CN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every day</a:t>
            </a:r>
            <a:r>
              <a:rPr kumimoji="1" lang="en-US" altLang="zh-C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kumimoji="1" lang="en-US" altLang="zh-CN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spcBef>
                <a:spcPct val="50000"/>
              </a:spcBef>
            </a:pPr>
            <a:endParaRPr kumimoji="1" lang="en-US" altLang="zh-CN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spcBef>
                <a:spcPct val="50000"/>
              </a:spcBef>
            </a:pPr>
            <a:endParaRPr kumimoji="1" lang="en-US" altLang="zh-CN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85860"/>
            <a:ext cx="529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How often do you exercise?</a:t>
            </a:r>
            <a:endParaRPr lang="zh-CN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571744"/>
            <a:ext cx="552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How often does he watch TV?</a:t>
            </a:r>
            <a:endParaRPr lang="zh-CN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857628"/>
            <a:ext cx="726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How often does Bob use the Internet?</a:t>
            </a:r>
            <a:endParaRPr lang="zh-CN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143512"/>
            <a:ext cx="5038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How often does she read?</a:t>
            </a:r>
            <a:endParaRPr lang="zh-CN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 rot="21340527">
            <a:off x="1304981" y="76480"/>
            <a:ext cx="2050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Revision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37.jpg"/>
          <p:cNvPicPr>
            <a:picLocks noChangeAspect="1"/>
          </p:cNvPicPr>
          <p:nvPr/>
        </p:nvPicPr>
        <p:blipFill>
          <a:blip r:embed="rId4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71435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4.I always get better grades than he does, so </a:t>
            </a:r>
            <a:r>
              <a:rPr lang="zh-CN" altLang="en-US" sz="2800" b="1" i="1" dirty="0" smtClean="0">
                <a:latin typeface="Georgia" pitchFamily="18" charset="0"/>
              </a:rPr>
              <a:t>   </a:t>
            </a:r>
            <a:r>
              <a:rPr lang="en-US" altLang="zh-CN" sz="2800" b="1" i="1" dirty="0" smtClean="0">
                <a:latin typeface="Georgia" pitchFamily="18" charset="0"/>
              </a:rPr>
              <a:t>maybe I should help him more.</a:t>
            </a:r>
            <a:r>
              <a:rPr lang="zh-CN" altLang="en-US" sz="2800" b="1" dirty="0" smtClean="0">
                <a:latin typeface="Georgia" pitchFamily="18" charset="0"/>
              </a:rPr>
              <a:t>我总是比他取得更好的成绩， 因此也许我应该更多的帮助他。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28599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get better grades</a:t>
            </a:r>
            <a:r>
              <a:rPr lang="zh-CN" altLang="en-US" sz="3200" b="1" dirty="0" smtClean="0">
                <a:latin typeface="Georgia" pitchFamily="18" charset="0"/>
              </a:rPr>
              <a:t>取得好的成绩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92893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Georgia" pitchFamily="18" charset="0"/>
              </a:rPr>
              <a:t>）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grade</a:t>
            </a:r>
            <a:r>
              <a:rPr lang="zh-CN" altLang="en-US" sz="3200" b="1" dirty="0" smtClean="0">
                <a:latin typeface="Georgia" pitchFamily="18" charset="0"/>
              </a:rPr>
              <a:t>  </a:t>
            </a:r>
            <a:r>
              <a:rPr lang="en-US" altLang="zh-CN" sz="3200" b="1" dirty="0" smtClean="0">
                <a:latin typeface="Georgia" pitchFamily="18" charset="0"/>
              </a:rPr>
              <a:t>n.</a:t>
            </a:r>
            <a:r>
              <a:rPr lang="zh-CN" altLang="en-US" sz="3200" b="1" dirty="0" smtClean="0">
                <a:latin typeface="Georgia" pitchFamily="18" charset="0"/>
              </a:rPr>
              <a:t>成绩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50043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Georgia" pitchFamily="18" charset="0"/>
              </a:rPr>
              <a:t>）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grade</a:t>
            </a:r>
            <a:r>
              <a:rPr lang="zh-CN" altLang="en-US" sz="3200" b="1" dirty="0" smtClean="0">
                <a:latin typeface="Georgia" pitchFamily="18" charset="0"/>
              </a:rPr>
              <a:t>  </a:t>
            </a:r>
            <a:r>
              <a:rPr lang="en-US" altLang="zh-CN" sz="3200" b="1" dirty="0" smtClean="0">
                <a:latin typeface="Georgia" pitchFamily="18" charset="0"/>
              </a:rPr>
              <a:t>n.</a:t>
            </a:r>
            <a:r>
              <a:rPr lang="zh-CN" altLang="en-US" sz="3200" b="1" dirty="0" smtClean="0">
                <a:latin typeface="Georgia" pitchFamily="18" charset="0"/>
              </a:rPr>
              <a:t>年级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000504"/>
            <a:ext cx="9644162" cy="206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Healthy lifestyle helps me get better______(grade).</a:t>
            </a:r>
          </a:p>
          <a:p>
            <a:pPr marL="514350" indent="-514350">
              <a:lnSpc>
                <a:spcPct val="2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He is in Class Five,_____(grade) Eight.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760" y="442913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grades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550070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Grade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2330" y="2714620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solidFill>
                  <a:srgbClr val="0000FF"/>
                </a:solidFill>
                <a:latin typeface="Georgia" pitchFamily="18" charset="0"/>
              </a:rPr>
              <a:t>Mary Smith</a:t>
            </a:r>
            <a:endParaRPr lang="zh-CN" altLang="en-US" sz="20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28604"/>
            <a:ext cx="8929718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I don’t really care if my friends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are the same as me or different .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My favorite saying is , “A true 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friend reaches for your hand and 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touches your heart.”My best friend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Carol is really kind and very funny . 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In fact , she’s funnier than anyone I know . I broke my arm last year but she made me laugh and feel better . We can talk about and share everything. I know she cares about me because she’s always there to listen . </a:t>
            </a:r>
            <a:endParaRPr lang="zh-CN" altLang="en-US" sz="2800" b="1" i="1" dirty="0">
              <a:latin typeface="Georgia" pitchFamily="18" charset="0"/>
            </a:endParaRPr>
          </a:p>
        </p:txBody>
      </p:sp>
      <p:pic>
        <p:nvPicPr>
          <p:cNvPr id="2" name="Picture 2" descr="C:\Users\dell\Desktop\铁岭工人街杨世卓八上新版 8点U3\新建文件夹\2013-10-02 14.29.16.jpg"/>
          <p:cNvPicPr>
            <a:picLocks noChangeAspect="1" noChangeArrowheads="1"/>
          </p:cNvPicPr>
          <p:nvPr/>
        </p:nvPicPr>
        <p:blipFill>
          <a:blip r:embed="rId3" cstate="print"/>
          <a:srcRect l="28907" t="24166" r="27930" b="25729"/>
          <a:stretch>
            <a:fillRect/>
          </a:stretch>
        </p:blipFill>
        <p:spPr bwMode="auto">
          <a:xfrm>
            <a:off x="6715140" y="142852"/>
            <a:ext cx="2286016" cy="20717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U3B2bM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643578"/>
            <a:ext cx="652466" cy="65246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786050" y="3929066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14480" y="4929198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7158" y="500042"/>
            <a:ext cx="3429024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0100" y="1000108"/>
            <a:ext cx="2357454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28662" y="1500174"/>
            <a:ext cx="2928958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14876" y="1571612"/>
            <a:ext cx="121444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14282" y="2000240"/>
            <a:ext cx="6286544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85720" y="2500306"/>
            <a:ext cx="3643338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4282" y="3500438"/>
            <a:ext cx="1357322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85720" y="4000504"/>
            <a:ext cx="2714644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215074" y="4000504"/>
            <a:ext cx="292892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00100" y="4500570"/>
            <a:ext cx="2000264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714876" y="4500570"/>
            <a:ext cx="192882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500958" y="4500570"/>
            <a:ext cx="1143008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7158" y="5000636"/>
            <a:ext cx="2143140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643438" y="5000636"/>
            <a:ext cx="2143140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643174" y="5500702"/>
            <a:ext cx="2643206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28662" y="5500702"/>
            <a:ext cx="357190" cy="428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40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37.jpg"/>
          <p:cNvPicPr>
            <a:picLocks noChangeAspect="1"/>
          </p:cNvPicPr>
          <p:nvPr/>
        </p:nvPicPr>
        <p:blipFill>
          <a:blip r:embed="rId4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42918"/>
            <a:ext cx="9144000" cy="104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1. I don’t really care if my friends are the same as me or different .</a:t>
            </a:r>
            <a:r>
              <a:rPr lang="zh-CN" altLang="en-US" sz="2400" b="1" dirty="0" smtClean="0">
                <a:latin typeface="Georgia" pitchFamily="18" charset="0"/>
              </a:rPr>
              <a:t>我真的不介意我的朋友是与我一样还是不同。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28802"/>
            <a:ext cx="93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if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2400" b="1" dirty="0" smtClean="0">
                <a:latin typeface="Georgia" pitchFamily="18" charset="0"/>
              </a:rPr>
              <a:t>是否，引导宾语从句，常用于</a:t>
            </a:r>
            <a:r>
              <a:rPr lang="en-US" altLang="zh-CN" sz="2400" b="1" i="1" dirty="0" smtClean="0">
                <a:latin typeface="Georgia" pitchFamily="18" charset="0"/>
              </a:rPr>
              <a:t>ask , know , wonder, find out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143380"/>
            <a:ext cx="93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Georgia" pitchFamily="18" charset="0"/>
              </a:rPr>
              <a:t>if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2400" b="1" dirty="0" smtClean="0">
                <a:latin typeface="Georgia" pitchFamily="18" charset="0"/>
              </a:rPr>
              <a:t>如果，引导条件状语从句，“主将从现”。</a:t>
            </a:r>
            <a:endParaRPr lang="zh-CN" altLang="en-US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500306"/>
            <a:ext cx="9644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latin typeface="Georgia" pitchFamily="18" charset="0"/>
              </a:rPr>
              <a:t>我不知道他是否在家。</a:t>
            </a:r>
            <a:endParaRPr lang="en-US" altLang="zh-CN" sz="2800" dirty="0" smtClean="0">
              <a:latin typeface="Georgia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I don’t know ____ he is at home.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57760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latin typeface="Georgia" pitchFamily="18" charset="0"/>
              </a:rPr>
              <a:t>如果明天下雨，我将不和你们一起去。</a:t>
            </a:r>
            <a:endParaRPr lang="en-US" altLang="zh-CN" sz="2800" dirty="0" smtClean="0">
              <a:latin typeface="Georgia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I won’t go there with you ___ it rains tomorrow.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328612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if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564357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if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282" y="642918"/>
            <a:ext cx="91440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2. A true friend reaches for your hand and 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touches your heart.</a:t>
            </a:r>
            <a:r>
              <a:rPr lang="zh-CN" altLang="en-US" sz="2800" b="1" dirty="0" smtClean="0">
                <a:latin typeface="Georgia" pitchFamily="18" charset="0"/>
              </a:rPr>
              <a:t>真正的朋友是一个可以援手帮助并感动你心扉的人。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07167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）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reach for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latin typeface="Georgia" pitchFamily="18" charset="0"/>
              </a:rPr>
              <a:t>伸手取物</a:t>
            </a:r>
            <a:r>
              <a:rPr lang="en-US" altLang="zh-CN" sz="2800" b="1" dirty="0" smtClean="0">
                <a:latin typeface="Georgia" pitchFamily="18" charset="0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57174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 reach for your hand </a:t>
            </a:r>
            <a:r>
              <a:rPr lang="zh-CN" altLang="en-US" sz="2800" b="1" dirty="0" smtClean="0">
                <a:latin typeface="Georgia" pitchFamily="18" charset="0"/>
              </a:rPr>
              <a:t>援手帮助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07181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）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reach +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swh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latin typeface="Georgia" pitchFamily="18" charset="0"/>
              </a:rPr>
              <a:t>到达某地</a:t>
            </a:r>
            <a:r>
              <a:rPr lang="en-US" altLang="zh-CN" sz="2800" b="1" dirty="0" smtClean="0">
                <a:latin typeface="Georgia" pitchFamily="18" charset="0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571876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 reach Beijing=arrive in Beijing=get to Beijing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14338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）</a:t>
            </a:r>
            <a:r>
              <a:rPr lang="en-US" altLang="zh-CN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touch your heart</a:t>
            </a:r>
            <a:r>
              <a:rPr lang="zh-CN" altLang="en-US" sz="2800" b="1" dirty="0" smtClean="0">
                <a:latin typeface="Georgia" pitchFamily="18" charset="0"/>
              </a:rPr>
              <a:t>感动你心扉</a:t>
            </a:r>
            <a:endParaRPr lang="zh-CN" altLang="en-US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4786322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put one’s heart into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latin typeface="Georgia" pitchFamily="18" charset="0"/>
              </a:rPr>
              <a:t>全心做某事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57214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take heart </a:t>
            </a:r>
            <a:r>
              <a:rPr lang="zh-CN" altLang="en-US" sz="2800" b="1" dirty="0" smtClean="0">
                <a:latin typeface="Georgia" pitchFamily="18" charset="0"/>
              </a:rPr>
              <a:t>鼓起勇气，振作起来</a:t>
            </a:r>
            <a:endParaRPr lang="zh-CN" altLang="en-US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037.jpg"/>
          <p:cNvPicPr>
            <a:picLocks noChangeAspect="1"/>
          </p:cNvPicPr>
          <p:nvPr/>
        </p:nvPicPr>
        <p:blipFill>
          <a:blip r:embed="rId4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880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44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4282" y="571480"/>
            <a:ext cx="8715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3.I broke my arm last year but she made me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  laugh and feel better .</a:t>
            </a:r>
            <a:r>
              <a:rPr lang="zh-CN" altLang="en-US" sz="2800" b="1" dirty="0" smtClean="0">
                <a:latin typeface="Georgia" pitchFamily="18" charset="0"/>
              </a:rPr>
              <a:t>去年我的胳膊断了，但是她让我开心并感到更好。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85736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break-broke-broken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zh-CN" altLang="en-US" sz="2800" b="1" dirty="0" smtClean="0">
                <a:latin typeface="Georgia" pitchFamily="18" charset="0"/>
              </a:rPr>
              <a:t>破，碎，裂</a:t>
            </a:r>
            <a:r>
              <a:rPr lang="en-US" altLang="zh-CN" sz="2800" b="1" dirty="0" smtClean="0">
                <a:latin typeface="Georgia" pitchFamily="18" charset="0"/>
              </a:rPr>
              <a:t>  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357430"/>
            <a:ext cx="964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2800" dirty="0" smtClean="0">
                <a:latin typeface="Georgia" pitchFamily="18" charset="0"/>
              </a:rPr>
              <a:t>今天早上这个男孩打破了窗户。</a:t>
            </a:r>
            <a:endParaRPr lang="en-US" altLang="zh-CN" sz="2800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The boy ______(break)the window in the morning.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278605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broke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282" y="3286124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4.We can talk about and share everything.</a:t>
            </a:r>
          </a:p>
          <a:p>
            <a:r>
              <a:rPr lang="zh-CN" altLang="en-US" sz="2800" b="1" dirty="0" smtClean="0">
                <a:latin typeface="Georgia" pitchFamily="18" charset="0"/>
              </a:rPr>
              <a:t>我们可以谈论并分享每一件事。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214818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1)talk about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latin typeface="Georgia" pitchFamily="18" charset="0"/>
              </a:rPr>
              <a:t>谈论某事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71488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2)talk to/with sb</a:t>
            </a:r>
            <a:r>
              <a:rPr lang="en-US" altLang="zh-CN" sz="2800" b="1" i="1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zh-CN" altLang="en-US" sz="2800" b="1" dirty="0" smtClean="0">
                <a:latin typeface="Georgia" pitchFamily="18" charset="0"/>
              </a:rPr>
              <a:t>和某人谈话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214950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share v.</a:t>
            </a:r>
            <a:r>
              <a:rPr lang="zh-CN" altLang="en-US" sz="2800" b="1" dirty="0" smtClean="0">
                <a:latin typeface="Georgia" pitchFamily="18" charset="0"/>
              </a:rPr>
              <a:t>分享，共享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5214950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share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Georgia" pitchFamily="18" charset="0"/>
              </a:rPr>
              <a:t>sth.with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 sb.</a:t>
            </a:r>
            <a:r>
              <a:rPr lang="zh-CN" altLang="en-US" sz="2800" b="1" dirty="0" smtClean="0">
                <a:latin typeface="Georgia" pitchFamily="18" charset="0"/>
              </a:rPr>
              <a:t>和人分享某物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857892"/>
            <a:ext cx="985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My sister _____(share)</a:t>
            </a:r>
            <a:r>
              <a:rPr lang="zh-CN" altLang="en-US" sz="2800" b="1" i="1" dirty="0" smtClean="0">
                <a:latin typeface="Georgia" pitchFamily="18" charset="0"/>
              </a:rPr>
              <a:t> </a:t>
            </a:r>
            <a:r>
              <a:rPr lang="en-US" altLang="zh-CN" sz="2800" b="1" i="1" smtClean="0">
                <a:latin typeface="Georgia" pitchFamily="18" charset="0"/>
              </a:rPr>
              <a:t>the room with </a:t>
            </a:r>
            <a:r>
              <a:rPr lang="en-US" altLang="zh-CN" sz="2800" b="1" i="1" dirty="0" smtClean="0">
                <a:latin typeface="Georgia" pitchFamily="18" charset="0"/>
              </a:rPr>
              <a:t>me.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232" y="585789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shares</a:t>
            </a:r>
            <a:endParaRPr lang="zh-CN" altLang="en-US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0" y="0"/>
            <a:ext cx="786388" cy="57148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2c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Are the following statements true or false?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0042"/>
            <a:ext cx="100013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(     )1.Jeff is less serious than most kids.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(     )2.Jeff and Yuan Li are both quiet.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(     )3.Jeff thinks it is easy for him to make friends.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(    )4.Huang Lei is taller than Larry.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(    )5.Huang Lei isn’t as good at tennis as Larry.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(    )6.Larry works harder than Huang Lei 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(    )7.Mary thinks her friends should be the same as her.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(    )8.Carol broke her arm last year and Mary made her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0070C0"/>
                </a:solidFill>
                <a:latin typeface="Georgia" pitchFamily="18" charset="0"/>
              </a:rPr>
              <a:t>          feel better.</a:t>
            </a:r>
            <a:endParaRPr lang="zh-CN" altLang="en-US" sz="2800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21442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85736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50030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14324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78619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442913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00063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500042"/>
            <a:ext cx="92869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1.It’s necessary  for you __ ___(be)more careful.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2. It’s important ______(stay)English. 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3.A true friend ______(reach) for your hand and______ (touch) your heart. 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4.We both like sports, but he plays tennis better , so he always_____ (win).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5.I always get better_____ (grade) than he does.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6.Larry often _____(help) to bring out the best in me . 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7.I know she_____ (care) about me because she’s always there to listen .</a:t>
            </a:r>
          </a:p>
          <a:p>
            <a:pPr>
              <a:lnSpc>
                <a:spcPts val="39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8.She’s funnier than_____ (someone) I know. </a:t>
            </a:r>
          </a:p>
          <a:p>
            <a:pPr>
              <a:lnSpc>
                <a:spcPts val="3900"/>
              </a:lnSpc>
            </a:pP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28604"/>
            <a:ext cx="1143008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be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857233"/>
            <a:ext cx="157163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 stay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142873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reaches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1857364"/>
            <a:ext cx="164307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touches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285749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wins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335756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grades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385762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helps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485776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cares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4744" y="585789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anyone </a:t>
            </a:r>
            <a:r>
              <a:rPr lang="en-US" altLang="zh-CN" sz="36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2" name="图片 21" descr="get (1).jpg"/>
          <p:cNvPicPr>
            <a:picLocks noChangeAspect="1"/>
          </p:cNvPicPr>
          <p:nvPr/>
        </p:nvPicPr>
        <p:blipFill>
          <a:blip r:embed="rId3"/>
          <a:srcRect l="6309" r="-2524" b="834"/>
          <a:stretch>
            <a:fillRect/>
          </a:stretch>
        </p:blipFill>
        <p:spPr>
          <a:xfrm>
            <a:off x="1" y="1"/>
            <a:ext cx="3714743" cy="62782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 rot="21434541">
            <a:off x="1395773" y="6048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0" y="0"/>
            <a:ext cx="786388" cy="57148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2d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396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         </a:t>
            </a:r>
            <a:r>
              <a:rPr lang="en-US" altLang="zh-CN" sz="2400" b="1" i="1" dirty="0" smtClean="0">
                <a:latin typeface="Georgia" pitchFamily="18" charset="0"/>
              </a:rPr>
              <a:t>How do you and your friends compare with the people in the article ?Write five sentences.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8143932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DA32C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I’m different from Jeff because I’m louder than the other kids in my class . My best friends is similar to Larry because she’s less hard-working than me. </a:t>
            </a: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endParaRPr lang="en-US" altLang="zh-CN" sz="2800" b="1" i="1" dirty="0" smtClean="0">
              <a:latin typeface="Georgia" pitchFamily="18" charset="0"/>
            </a:endParaRPr>
          </a:p>
          <a:p>
            <a:r>
              <a:rPr lang="en-US" altLang="zh-CN" sz="2800" b="1" i="1" dirty="0" smtClean="0">
                <a:latin typeface="Georgia" pitchFamily="18" charset="0"/>
              </a:rPr>
              <a:t> 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786058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 am as hard-working as Huang Lei.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35756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My best friends is as funny as Carol.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92906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 play tennis better than Huang Lei .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50057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My best friends is  taller than Larry.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07207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 like the saying better than Mary.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57356" y="2285992"/>
            <a:ext cx="221457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500166" y="1857364"/>
            <a:ext cx="2357454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28662" y="1500174"/>
            <a:ext cx="678661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be similar to </a:t>
            </a:r>
            <a:r>
              <a:rPr lang="zh-CN" altLang="en-US" sz="3200" b="1" dirty="0" smtClean="0">
                <a:latin typeface="Georgia" pitchFamily="18" charset="0"/>
              </a:rPr>
              <a:t>与</a:t>
            </a:r>
            <a:r>
              <a:rPr lang="en-US" altLang="zh-CN" sz="3200" b="1" dirty="0" smtClean="0">
                <a:latin typeface="Georgia" pitchFamily="18" charset="0"/>
              </a:rPr>
              <a:t>...</a:t>
            </a:r>
            <a:r>
              <a:rPr lang="zh-CN" altLang="en-US" sz="3200" b="1" dirty="0" smtClean="0">
                <a:latin typeface="Georgia" pitchFamily="18" charset="0"/>
              </a:rPr>
              <a:t>相像的</a:t>
            </a:r>
            <a:r>
              <a:rPr lang="en-US" altLang="zh-CN" sz="3200" b="1" dirty="0" smtClean="0">
                <a:latin typeface="Georgia" pitchFamily="18" charset="0"/>
              </a:rPr>
              <a:t>/</a:t>
            </a:r>
            <a:r>
              <a:rPr lang="zh-CN" altLang="en-US" sz="3200" b="1" dirty="0" smtClean="0">
                <a:latin typeface="Georgia" pitchFamily="18" charset="0"/>
              </a:rPr>
              <a:t>相似的</a:t>
            </a:r>
            <a:endParaRPr lang="en-US" altLang="zh-CN" sz="3200" dirty="0" smtClean="0">
              <a:latin typeface="Georgia" pitchFamily="18" charset="0"/>
            </a:endParaRPr>
          </a:p>
          <a:p>
            <a:r>
              <a:rPr lang="en-US" altLang="zh-CN" sz="3200" b="1" i="1" dirty="0" smtClean="0">
                <a:latin typeface="Georgia" pitchFamily="18" charset="0"/>
              </a:rPr>
              <a:t>His hat is similar to mine.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卡通6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/>
      <p:bldP spid="11" grpId="0"/>
      <p:bldP spid="1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37.jpg"/>
          <p:cNvPicPr>
            <a:picLocks noChangeAspect="1"/>
          </p:cNvPicPr>
          <p:nvPr/>
        </p:nvPicPr>
        <p:blipFill>
          <a:blip r:embed="rId3"/>
          <a:srcRect b="41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5808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600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Notes:</a:t>
            </a:r>
            <a:endParaRPr lang="zh-CN" altLang="en-US" sz="3600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000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1. I’m different from Jeff because I’m louder than the order kids in my class . </a:t>
            </a:r>
            <a:r>
              <a:rPr lang="zh-CN" altLang="en-US" sz="2400" b="1" dirty="0" smtClean="0">
                <a:latin typeface="Georgia" pitchFamily="18" charset="0"/>
              </a:rPr>
              <a:t>我与杰夫不同</a:t>
            </a:r>
            <a:r>
              <a:rPr lang="en-US" altLang="zh-CN" sz="2400" b="1" dirty="0" smtClean="0">
                <a:latin typeface="Georgia" pitchFamily="18" charset="0"/>
              </a:rPr>
              <a:t>,</a:t>
            </a:r>
            <a:r>
              <a:rPr lang="zh-CN" altLang="en-US" sz="2400" b="1" dirty="0" smtClean="0">
                <a:latin typeface="Georgia" pitchFamily="18" charset="0"/>
              </a:rPr>
              <a:t>因为在班里我比其他的孩子声音更响亮</a:t>
            </a:r>
            <a:r>
              <a:rPr lang="en-US" altLang="zh-CN" sz="2400" b="1" dirty="0" smtClean="0">
                <a:latin typeface="Georgia" pitchFamily="18" charset="0"/>
              </a:rPr>
              <a:t>.</a:t>
            </a:r>
            <a:endParaRPr lang="zh-CN" altLang="en-US" sz="24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14282" y="1785926"/>
          <a:ext cx="8715436" cy="480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98"/>
                <a:gridCol w="3393585"/>
                <a:gridCol w="3857653"/>
              </a:tblGrid>
              <a:tr h="1024248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the</a:t>
                      </a:r>
                      <a:r>
                        <a:rPr lang="en-US" altLang="zh-CN" sz="2400" b="1" i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other</a:t>
                      </a:r>
                      <a:endParaRPr lang="zh-CN" altLang="en-US" sz="2400" b="1" i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</a:rPr>
                        <a:t>两个或两部分中的另一个或另一部分，“一个</a:t>
                      </a:r>
                      <a:r>
                        <a:rPr lang="en-US" altLang="zh-CN" sz="20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</a:rPr>
                        <a:t>……</a:t>
                      </a:r>
                      <a:r>
                        <a:rPr lang="zh-CN" altLang="en-US" sz="20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</a:rPr>
                        <a:t>另一个</a:t>
                      </a:r>
                      <a:r>
                        <a:rPr lang="en-US" altLang="zh-CN" sz="20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</a:rPr>
                        <a:t>……</a:t>
                      </a:r>
                      <a:r>
                        <a:rPr lang="zh-CN" altLang="en-US" sz="20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</a:rPr>
                        <a:t>”</a:t>
                      </a:r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</a:rPr>
                        <a:t>one……the other</a:t>
                      </a:r>
                      <a:r>
                        <a:rPr lang="en-US" altLang="zh-CN" sz="20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</a:rPr>
                        <a:t> 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He</a:t>
                      </a:r>
                      <a:r>
                        <a:rPr lang="zh-CN" altLang="en-US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has two</a:t>
                      </a:r>
                      <a:r>
                        <a:rPr lang="en-US" altLang="zh-CN" sz="20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sisters ,</a:t>
                      </a:r>
                      <a:r>
                        <a:rPr lang="zh-CN" altLang="en-US" sz="20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altLang="zh-CN" sz="20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one is a teacher , the other is</a:t>
                      </a:r>
                      <a:r>
                        <a:rPr lang="zh-CN" altLang="en-US" sz="20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</a:t>
                      </a:r>
                      <a:r>
                        <a:rPr lang="en-US" altLang="zh-CN" sz="20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a doctor.  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761702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the others</a:t>
                      </a:r>
                      <a:endParaRPr lang="zh-CN" altLang="en-US" sz="2400" b="1" i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i="0" dirty="0" smtClean="0">
                          <a:latin typeface="Georgia" pitchFamily="18" charset="0"/>
                          <a:ea typeface="+mn-ea"/>
                        </a:rPr>
                        <a:t>其他的人或物</a:t>
                      </a:r>
                      <a:endParaRPr lang="en-US" altLang="zh-CN" sz="2000" b="1" i="0" dirty="0" smtClean="0">
                        <a:latin typeface="Georgia" pitchFamily="18" charset="0"/>
                        <a:ea typeface="+mn-ea"/>
                      </a:endParaRPr>
                    </a:p>
                    <a:p>
                      <a:r>
                        <a:rPr lang="en-US" altLang="zh-CN" sz="2000" b="1" i="0" dirty="0" smtClean="0">
                          <a:latin typeface="Georgia" pitchFamily="18" charset="0"/>
                          <a:ea typeface="+mn-ea"/>
                        </a:rPr>
                        <a:t>=</a:t>
                      </a:r>
                      <a:r>
                        <a:rPr lang="en-US" altLang="zh-CN" sz="2000" b="1" i="1" dirty="0" smtClean="0">
                          <a:latin typeface="Georgia" pitchFamily="18" charset="0"/>
                          <a:ea typeface="+mn-ea"/>
                        </a:rPr>
                        <a:t>the other </a:t>
                      </a:r>
                      <a:r>
                        <a:rPr lang="en-US" altLang="zh-CN" sz="2000" b="1" i="0" dirty="0" smtClean="0">
                          <a:latin typeface="Georgia" pitchFamily="18" charset="0"/>
                          <a:ea typeface="+mn-ea"/>
                        </a:rPr>
                        <a:t>+</a:t>
                      </a:r>
                      <a:r>
                        <a:rPr lang="zh-CN" altLang="en-US" sz="2000" b="1" i="0" dirty="0" smtClean="0">
                          <a:latin typeface="Georgia" pitchFamily="18" charset="0"/>
                          <a:ea typeface="+mn-ea"/>
                        </a:rPr>
                        <a:t>复数</a:t>
                      </a:r>
                      <a:endParaRPr lang="zh-CN" altLang="en-US" sz="2000" b="1" i="0" dirty="0">
                        <a:latin typeface="Georgia" pitchFamily="18" charset="0"/>
                        <a:ea typeface="+mn-ea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You</a:t>
                      </a:r>
                      <a:r>
                        <a:rPr lang="zh-CN" altLang="en-US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 </a:t>
                      </a:r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two stay here , the</a:t>
                      </a:r>
                      <a:r>
                        <a:rPr lang="en-US" altLang="zh-CN" sz="20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others go with me .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867436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other</a:t>
                      </a:r>
                      <a:endParaRPr lang="zh-CN" altLang="en-US" sz="2400" b="1" i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i="0" dirty="0" smtClean="0">
                          <a:latin typeface="Georgia" pitchFamily="18" charset="0"/>
                          <a:ea typeface="+mn-ea"/>
                        </a:rPr>
                        <a:t>作代词或形容词，可修饰可数名词单数</a:t>
                      </a:r>
                      <a:endParaRPr lang="zh-CN" altLang="en-US" sz="2000" b="1" i="0" dirty="0">
                        <a:latin typeface="Georgia" pitchFamily="18" charset="0"/>
                        <a:ea typeface="+mn-ea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We learn Chinese , Math , English and other subjects.</a:t>
                      </a:r>
                      <a:endParaRPr lang="zh-CN" altLang="en-US" sz="2000" b="1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endParaRPr lang="zh-CN" altLang="en-US" sz="18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976243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others</a:t>
                      </a:r>
                      <a:endParaRPr lang="zh-CN" altLang="en-US" sz="2400" b="1" i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i="0" dirty="0" smtClean="0">
                          <a:latin typeface="Georgia" pitchFamily="18" charset="0"/>
                          <a:ea typeface="+mn-ea"/>
                        </a:rPr>
                        <a:t>其他的人或事物</a:t>
                      </a:r>
                      <a:endParaRPr lang="zh-CN" altLang="en-US" sz="2000" b="1" i="0" dirty="0">
                        <a:latin typeface="Georgia" pitchFamily="18" charset="0"/>
                        <a:ea typeface="+mn-ea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Some</a:t>
                      </a:r>
                      <a:r>
                        <a:rPr lang="en-US" altLang="zh-CN" sz="20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students are doing homework , others are talking loudly.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976243">
                <a:tc>
                  <a:txBody>
                    <a:bodyPr/>
                    <a:lstStyle/>
                    <a:p>
                      <a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another</a:t>
                      </a:r>
                      <a:endParaRPr lang="zh-CN" altLang="en-US" sz="2400" b="1" i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i="0" dirty="0" smtClean="0">
                          <a:latin typeface="Georgia" pitchFamily="18" charset="0"/>
                          <a:ea typeface="+mn-ea"/>
                        </a:rPr>
                        <a:t>三者或三者以上的“另一个”</a:t>
                      </a:r>
                      <a:r>
                        <a:rPr lang="en-US" altLang="zh-CN" sz="2000" b="1" i="0" dirty="0" smtClean="0">
                          <a:latin typeface="Georgia" pitchFamily="18" charset="0"/>
                          <a:ea typeface="+mn-ea"/>
                        </a:rPr>
                        <a:t>+</a:t>
                      </a:r>
                      <a:r>
                        <a:rPr lang="zh-CN" altLang="en-US" sz="2000" b="1" i="0" dirty="0" smtClean="0">
                          <a:latin typeface="Georgia" pitchFamily="18" charset="0"/>
                          <a:ea typeface="+mn-ea"/>
                        </a:rPr>
                        <a:t>单数可数名词</a:t>
                      </a:r>
                      <a:endParaRPr lang="zh-CN" altLang="en-US" sz="2000" b="1" i="0" dirty="0">
                        <a:latin typeface="Georgia" pitchFamily="18" charset="0"/>
                        <a:ea typeface="+mn-ea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I don’t like this one , Please</a:t>
                      </a:r>
                      <a:r>
                        <a:rPr lang="en-US" altLang="zh-CN" sz="20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show me another.</a:t>
                      </a:r>
                      <a:endParaRPr lang="zh-CN" altLang="en-US" sz="2000" b="1" i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0" y="0"/>
            <a:ext cx="786388" cy="57148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7926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i="1" noProof="0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2e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            Which saying about friends is favorite ? Which friend do you think about when you read this saying ? Why ? Tell your partner about it.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396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1.A good friend is like a mirror.</a:t>
            </a:r>
          </a:p>
          <a:p>
            <a:endParaRPr lang="en-US" altLang="zh-CN" sz="2800" b="1" i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en-US" altLang="zh-CN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2.Friend are like looks—you don’t need a lot of them as long as they’re good.</a:t>
            </a:r>
          </a:p>
          <a:p>
            <a:endParaRPr lang="en-US" altLang="zh-CN" sz="2800" b="1" i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en-US" altLang="zh-CN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3.My </a:t>
            </a:r>
            <a:r>
              <a:rPr lang="en-US" altLang="zh-CN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best </a:t>
            </a:r>
            <a:r>
              <a:rPr lang="en-US" altLang="zh-CN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friends </a:t>
            </a:r>
            <a:r>
              <a:rPr lang="en-US" altLang="zh-CN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helps to bring out the best in me.</a:t>
            </a:r>
          </a:p>
          <a:p>
            <a:endParaRPr lang="en-US" altLang="zh-CN" sz="2800" b="1" i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en-US" altLang="zh-CN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4.A true friend reaches for your </a:t>
            </a:r>
          </a:p>
          <a:p>
            <a:r>
              <a:rPr lang="en-US" altLang="zh-CN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hand and touches your heart.</a:t>
            </a:r>
            <a:endParaRPr lang="zh-CN" altLang="en-US" sz="3200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C:\Users\dell\Desktop\铁岭工人街杨世卓八上新版 8点U3\新建文件夹\2013-09-30 20.24.54.jpg"/>
          <p:cNvPicPr>
            <a:picLocks noChangeAspect="1" noChangeArrowheads="1"/>
          </p:cNvPicPr>
          <p:nvPr/>
        </p:nvPicPr>
        <p:blipFill>
          <a:blip r:embed="rId2" cstate="print"/>
          <a:srcRect l="8108" t="22222" r="10811" b="15556"/>
          <a:stretch>
            <a:fillRect/>
          </a:stretch>
        </p:blipFill>
        <p:spPr bwMode="auto">
          <a:xfrm>
            <a:off x="6715140" y="4143380"/>
            <a:ext cx="2071702" cy="2714620"/>
          </a:xfrm>
          <a:prstGeom prst="rect">
            <a:avLst/>
          </a:prstGeom>
          <a:noFill/>
        </p:spPr>
      </p:pic>
      <p:sp>
        <p:nvSpPr>
          <p:cNvPr id="7" name="圆角矩形标注 6"/>
          <p:cNvSpPr/>
          <p:nvPr/>
        </p:nvSpPr>
        <p:spPr>
          <a:xfrm>
            <a:off x="571472" y="5286388"/>
            <a:ext cx="4929222" cy="1357322"/>
          </a:xfrm>
          <a:prstGeom prst="wedgeRoundRectCallout">
            <a:avLst>
              <a:gd name="adj1" fmla="val 83335"/>
              <a:gd name="adj2" fmla="val -2221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My  favorite saying is…</a:t>
            </a:r>
          </a:p>
          <a:p>
            <a:pPr algn="ctr"/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It makes me think about  my best friend . She…  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8662</Words>
  <PresentationFormat>全屏显示(4:3)</PresentationFormat>
  <Paragraphs>1500</Paragraphs>
  <Slides>111</Slides>
  <Notes>6</Notes>
  <HiddenSlides>0</HiddenSlides>
  <MMClips>8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111</vt:i4>
      </vt:variant>
    </vt:vector>
  </HeadingPairs>
  <TitlesOfParts>
    <vt:vector size="112" baseType="lpstr">
      <vt:lpstr>Office 主题</vt:lpstr>
      <vt:lpstr>I’m more outgoing than my sister.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My hair is long.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Grammar Focus. 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dell</cp:lastModifiedBy>
  <cp:revision>264</cp:revision>
  <dcterms:created xsi:type="dcterms:W3CDTF">2013-08-20T12:32:08Z</dcterms:created>
  <dcterms:modified xsi:type="dcterms:W3CDTF">2013-11-08T05:06:16Z</dcterms:modified>
</cp:coreProperties>
</file>