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59" r:id="rId4"/>
    <p:sldId id="352" r:id="rId5"/>
    <p:sldId id="328" r:id="rId6"/>
    <p:sldId id="329" r:id="rId7"/>
    <p:sldId id="330" r:id="rId8"/>
    <p:sldId id="331" r:id="rId9"/>
    <p:sldId id="353" r:id="rId10"/>
    <p:sldId id="354" r:id="rId11"/>
    <p:sldId id="355" r:id="rId12"/>
    <p:sldId id="356" r:id="rId13"/>
    <p:sldId id="357" r:id="rId14"/>
    <p:sldId id="350" r:id="rId15"/>
    <p:sldId id="351" r:id="rId16"/>
    <p:sldId id="334" r:id="rId17"/>
    <p:sldId id="335" r:id="rId18"/>
    <p:sldId id="336" r:id="rId19"/>
    <p:sldId id="358" r:id="rId20"/>
    <p:sldId id="359" r:id="rId21"/>
    <p:sldId id="349" r:id="rId22"/>
    <p:sldId id="362" r:id="rId23"/>
    <p:sldId id="363" r:id="rId24"/>
    <p:sldId id="364" r:id="rId25"/>
    <p:sldId id="365" r:id="rId26"/>
    <p:sldId id="360" r:id="rId27"/>
    <p:sldId id="361" r:id="rId28"/>
    <p:sldId id="303" r:id="rId29"/>
    <p:sldId id="323" r:id="rId30"/>
    <p:sldId id="305" r:id="rId31"/>
    <p:sldId id="306" r:id="rId32"/>
    <p:sldId id="322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CB4"/>
    <a:srgbClr val="FF00FF"/>
    <a:srgbClr val="35E356"/>
    <a:srgbClr val="F1279F"/>
    <a:srgbClr val="ED8FD4"/>
    <a:srgbClr val="660066"/>
    <a:srgbClr val="44EA8F"/>
  </p:clrMru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1FF40-3DC4-4502-9390-66209D1A996D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584B1-0000-4E9D-ABE7-AEBD75DE4D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2" y="2362288"/>
            <a:ext cx="9021335" cy="1066712"/>
          </a:xfrm>
          <a:prstGeom prst="rect">
            <a:avLst/>
          </a:prstGeom>
        </p:spPr>
      </p:pic>
      <p:pic>
        <p:nvPicPr>
          <p:cNvPr id="3" name="Picture 2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143259" y="1500174"/>
            <a:ext cx="2786063" cy="485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新目标</a:t>
            </a: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八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年级上册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43325" y="2371725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Vani" pitchFamily="34" charset="0"/>
              </a:rPr>
              <a:t>Unit </a:t>
            </a:r>
            <a:r>
              <a:rPr lang="en-US" altLang="zh-CN" sz="3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Vani" pitchFamily="34" charset="0"/>
              </a:rPr>
              <a:t>10</a:t>
            </a:r>
            <a:endParaRPr lang="en-US" altLang="zh-CN" sz="3600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Vani" pitchFamily="34" charset="0"/>
            </a:endParaRPr>
          </a:p>
          <a:p>
            <a:pPr eaLnBrk="1" hangingPunct="1"/>
            <a:endParaRPr lang="en-US" altLang="zh-CN" sz="3600" dirty="0">
              <a:solidFill>
                <a:schemeClr val="tx2"/>
              </a:solidFill>
              <a:latin typeface="Tahoma" pitchFamily="34" charset="0"/>
              <a:ea typeface="黑体" pitchFamily="49" charset="-122"/>
              <a:cs typeface="Van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94" y="3429000"/>
            <a:ext cx="73580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Vani" pitchFamily="34" charset="0"/>
              </a:rPr>
              <a:t>If you go to the party, you’ll have a great time!</a:t>
            </a:r>
            <a:endParaRPr lang="en-US" altLang="zh-CN" sz="3600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Vani" pitchFamily="34" charset="0"/>
            </a:endParaRPr>
          </a:p>
          <a:p>
            <a:pPr eaLnBrk="1" hangingPunct="1"/>
            <a:endParaRPr lang="en-US" altLang="zh-CN" sz="3600" dirty="0">
              <a:solidFill>
                <a:schemeClr val="tx2"/>
              </a:solidFill>
              <a:latin typeface="Tahoma" pitchFamily="34" charset="0"/>
              <a:ea typeface="黑体" pitchFamily="49" charset="-122"/>
              <a:cs typeface="Van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mistake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3428992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929190" y="378391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251191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himself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3214678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212662" y="378391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536943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429000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experience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1714480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3643306" y="378391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1750993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椭圆 26"/>
          <p:cNvSpPr/>
          <p:nvPr/>
        </p:nvSpPr>
        <p:spPr bwMode="auto">
          <a:xfrm>
            <a:off x="4929190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rot="5400000">
            <a:off x="3035288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429000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halfway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3283836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321041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椭圆 26"/>
          <p:cNvSpPr/>
          <p:nvPr/>
        </p:nvSpPr>
        <p:spPr bwMode="auto">
          <a:xfrm>
            <a:off x="5712728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574470" cy="585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Revision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71472" y="1387508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 talk to/with sb.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    与某人交谈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talk about   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谈论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2.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keep…to oneself</a:t>
            </a:r>
            <a:r>
              <a:rPr lang="en-US" altLang="zh-CN" sz="2800" i="1" dirty="0" smtClean="0"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保守秘密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3.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be worried about =worry about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为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担心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4.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be afraid to do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因害怕而不敢做某事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be afraid of doing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</a:t>
            </a:r>
            <a:r>
              <a:rPr lang="en-US" altLang="zh-CN" sz="2800" i="1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担心或害怕出现某种后果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be afraid of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./sb.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害怕某物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/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某人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5.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be angry with sb. 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生某人的气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be angry at/about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因某事生气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6.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in the end</a:t>
            </a:r>
            <a:r>
              <a:rPr lang="en-US" altLang="zh-CN" sz="2800" i="1" dirty="0" smtClean="0"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最后；最终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571472" y="1387508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7. make mistakes (in)   </a:t>
            </a:r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在</a:t>
            </a:r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方面</a:t>
            </a:r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)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犯错误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by mistake    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错误地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8. advise sb. on/about…   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关于</a:t>
            </a:r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给某人忠告</a:t>
            </a:r>
            <a:r>
              <a:rPr lang="en-US" altLang="zh-CN" sz="2800" dirty="0" smtClean="0">
                <a:latin typeface="Georgia" pitchFamily="18" charset="0"/>
                <a:ea typeface="华文新魏" pitchFamily="2" charset="-122"/>
              </a:rPr>
              <a:t>/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建议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advise sb. to do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劝告某人做某事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9. It’s best (not) to do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</a:t>
            </a:r>
            <a:r>
              <a:rPr lang="en-US" altLang="zh-CN" sz="2800" i="1" dirty="0" smtClean="0"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最好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不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做某事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10. run away   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逃走；逃跑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11. trust to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 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依赖某物；依靠某物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trust in sb.   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信仰某人，对某人有信心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12. share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with sb. </a:t>
            </a:r>
            <a:r>
              <a:rPr lang="en-US" altLang="zh-CN" sz="2800" i="1" dirty="0" smtClean="0">
                <a:latin typeface="华文新魏" pitchFamily="2" charset="-122"/>
                <a:ea typeface="华文新魏" pitchFamily="2" charset="-122"/>
              </a:rPr>
              <a:t>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与某人分享某事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13. in half  </a:t>
            </a:r>
            <a:r>
              <a:rPr lang="en-US" altLang="zh-CN" sz="2800" i="1" dirty="0" smtClean="0"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分成两半</a:t>
            </a:r>
            <a:endParaRPr lang="en-US" altLang="zh-CN" sz="2800" dirty="0" smtClean="0">
              <a:latin typeface="Georgia" pitchFamily="18" charset="0"/>
              <a:ea typeface="华文新魏" pitchFamily="2" charset="-122"/>
            </a:endParaRPr>
          </a:p>
        </p:txBody>
      </p:sp>
      <p:grpSp>
        <p:nvGrpSpPr>
          <p:cNvPr id="25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6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3214678" y="357166"/>
              <a:ext cx="1574470" cy="585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Revision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71639" cy="585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 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0034" y="1000108"/>
            <a:ext cx="8501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i="1" dirty="0" smtClean="0">
                <a:latin typeface="Georgia" pitchFamily="18" charset="0"/>
              </a:rPr>
              <a:t>1. We all like watching </a:t>
            </a:r>
            <a:r>
              <a:rPr lang="en-US" sz="2800" i="1" u="sng" dirty="0" smtClean="0">
                <a:latin typeface="Georgia" pitchFamily="18" charset="0"/>
              </a:rPr>
              <a:t>                 </a:t>
            </a:r>
            <a:r>
              <a:rPr lang="en-US" sz="2800" i="1" dirty="0" smtClean="0">
                <a:latin typeface="Georgia" pitchFamily="18" charset="0"/>
              </a:rPr>
              <a:t>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录像</a:t>
            </a:r>
            <a:r>
              <a:rPr lang="en-US" sz="2800" i="1" dirty="0" smtClean="0">
                <a:latin typeface="Georgia" pitchFamily="18" charset="0"/>
              </a:rPr>
              <a:t>)at home </a:t>
            </a:r>
          </a:p>
          <a:p>
            <a:pPr marL="514350" indent="-514350"/>
            <a:r>
              <a:rPr lang="en-US" sz="2800" i="1" dirty="0" smtClean="0">
                <a:latin typeface="Georgia" pitchFamily="18" charset="0"/>
              </a:rPr>
              <a:t>      on rainy days.</a:t>
            </a:r>
          </a:p>
          <a:p>
            <a:pPr marL="514350" indent="-514350"/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2. How about buying some </a:t>
            </a:r>
            <a:r>
              <a:rPr lang="en-US" sz="2800" i="1" u="sng" dirty="0" smtClean="0">
                <a:latin typeface="Georgia" pitchFamily="18" charset="0"/>
              </a:rPr>
              <a:t>                     </a:t>
            </a:r>
            <a:r>
              <a:rPr lang="en-US" sz="2800" i="1" dirty="0" smtClean="0">
                <a:latin typeface="Georgia" pitchFamily="18" charset="0"/>
              </a:rPr>
              <a:t>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巧克力</a:t>
            </a:r>
            <a:r>
              <a:rPr lang="en-US" sz="2800" i="1" dirty="0" smtClean="0">
                <a:latin typeface="Georgia" pitchFamily="18" charset="0"/>
              </a:rPr>
              <a:t>)for </a:t>
            </a:r>
          </a:p>
          <a:p>
            <a:r>
              <a:rPr lang="en-US" sz="2800" i="1" dirty="0" smtClean="0">
                <a:latin typeface="Georgia" pitchFamily="18" charset="0"/>
              </a:rPr>
              <a:t>    your daughter?</a:t>
            </a:r>
          </a:p>
          <a:p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3. The people in Syria want to live a _________</a:t>
            </a:r>
            <a:r>
              <a:rPr lang="en-US" sz="2800" i="1" u="sng" dirty="0" smtClean="0">
                <a:latin typeface="Georgia" pitchFamily="18" charset="0"/>
              </a:rPr>
              <a:t>                     </a:t>
            </a:r>
          </a:p>
          <a:p>
            <a:r>
              <a:rPr lang="en-US" sz="2800" i="1" dirty="0" smtClean="0">
                <a:latin typeface="Georgia" pitchFamily="18" charset="0"/>
              </a:rPr>
              <a:t>   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正常的</a:t>
            </a:r>
            <a:r>
              <a:rPr lang="en-US" sz="2800" i="1" dirty="0" smtClean="0">
                <a:latin typeface="Georgia" pitchFamily="18" charset="0"/>
              </a:rPr>
              <a:t>)life.</a:t>
            </a:r>
          </a:p>
          <a:p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4. Yesterday I lost my </a:t>
            </a:r>
            <a:r>
              <a:rPr lang="en-US" sz="2800" i="1" u="sng" dirty="0" smtClean="0">
                <a:latin typeface="Georgia" pitchFamily="18" charset="0"/>
              </a:rPr>
              <a:t>                   </a:t>
            </a:r>
            <a:r>
              <a:rPr lang="en-US" sz="2800" i="1" dirty="0" smtClean="0">
                <a:latin typeface="Georgia" pitchFamily="18" charset="0"/>
              </a:rPr>
              <a:t>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钱包</a:t>
            </a:r>
            <a:r>
              <a:rPr lang="en-US" sz="2800" i="1" dirty="0" smtClean="0">
                <a:latin typeface="Georgia" pitchFamily="18" charset="0"/>
              </a:rPr>
              <a:t>)in the park.</a:t>
            </a:r>
          </a:p>
          <a:p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5. Please </a:t>
            </a:r>
            <a:r>
              <a:rPr lang="en-US" sz="2800" i="1" u="sng" dirty="0" smtClean="0">
                <a:latin typeface="Georgia" pitchFamily="18" charset="0"/>
              </a:rPr>
              <a:t>                 </a:t>
            </a:r>
            <a:r>
              <a:rPr lang="en-US" sz="2800" i="1" dirty="0" smtClean="0">
                <a:latin typeface="Georgia" pitchFamily="18" charset="0"/>
              </a:rPr>
              <a:t>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信任</a:t>
            </a:r>
            <a:r>
              <a:rPr lang="en-US" sz="2800" i="1" dirty="0" smtClean="0">
                <a:latin typeface="Georgia" pitchFamily="18" charset="0"/>
              </a:rPr>
              <a:t>)him. He is a good boy.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7686" y="100010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videos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628" y="226283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chocolate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7950" y="357187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normal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9124" y="476316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wallet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1670" y="564357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trust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983" y="928670"/>
            <a:ext cx="823815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800" i="1" dirty="0" smtClean="0">
                <a:latin typeface="Georgia" pitchFamily="18" charset="0"/>
              </a:rPr>
              <a:t>1. Peter likes China very much. He teaches </a:t>
            </a:r>
            <a:r>
              <a:rPr lang="en-US" sz="2800" i="1" u="sng" dirty="0" smtClean="0">
                <a:latin typeface="Georgia" pitchFamily="18" charset="0"/>
              </a:rPr>
              <a:t>              </a:t>
            </a:r>
          </a:p>
          <a:p>
            <a:pPr marL="514350" indent="-514350"/>
            <a:r>
              <a:rPr lang="en-US" sz="2800" i="1" dirty="0" smtClean="0">
                <a:latin typeface="Georgia" pitchFamily="18" charset="0"/>
              </a:rPr>
              <a:t>   (he) Chinese.</a:t>
            </a:r>
          </a:p>
          <a:p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2. Jack advised us </a:t>
            </a:r>
            <a:r>
              <a:rPr lang="en-US" sz="2800" i="1" u="sng" dirty="0" smtClean="0">
                <a:latin typeface="Georgia" pitchFamily="18" charset="0"/>
              </a:rPr>
              <a:t>               </a:t>
            </a:r>
            <a:r>
              <a:rPr lang="en-US" sz="2800" i="1" dirty="0" smtClean="0">
                <a:latin typeface="Georgia" pitchFamily="18" charset="0"/>
              </a:rPr>
              <a:t>(take) a trip to Anhui.</a:t>
            </a:r>
          </a:p>
          <a:p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3. I </a:t>
            </a:r>
            <a:r>
              <a:rPr lang="en-US" sz="2800" i="1" u="sng" dirty="0" smtClean="0">
                <a:latin typeface="Georgia" pitchFamily="18" charset="0"/>
              </a:rPr>
              <a:t>                 </a:t>
            </a:r>
            <a:r>
              <a:rPr lang="en-US" sz="2800" i="1" dirty="0" smtClean="0">
                <a:latin typeface="Georgia" pitchFamily="18" charset="0"/>
              </a:rPr>
              <a:t>(ask) the teacher for help if I don’t </a:t>
            </a:r>
          </a:p>
          <a:p>
            <a:r>
              <a:rPr lang="en-US" sz="2800" i="1" dirty="0" smtClean="0">
                <a:latin typeface="Georgia" pitchFamily="18" charset="0"/>
              </a:rPr>
              <a:t>    understand</a:t>
            </a:r>
            <a:r>
              <a:rPr lang="en-US" sz="2800" dirty="0" smtClean="0"/>
              <a:t>.</a:t>
            </a:r>
            <a:endParaRPr lang="zh-CN" altLang="en-US" sz="2800" dirty="0" smtClean="0"/>
          </a:p>
          <a:p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4. You can’t get good grades if you </a:t>
            </a:r>
            <a:r>
              <a:rPr lang="en-US" sz="2800" i="1" u="sng" dirty="0" smtClean="0">
                <a:latin typeface="Georgia" pitchFamily="18" charset="0"/>
              </a:rPr>
              <a:t>                      </a:t>
            </a:r>
          </a:p>
          <a:p>
            <a:r>
              <a:rPr lang="en-US" sz="2800" i="1" dirty="0" smtClean="0">
                <a:latin typeface="Georgia" pitchFamily="18" charset="0"/>
              </a:rPr>
              <a:t>    (not work) hard.</a:t>
            </a:r>
          </a:p>
          <a:p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5. When we cross the road, we should </a:t>
            </a:r>
          </a:p>
          <a:p>
            <a:r>
              <a:rPr lang="en-US" sz="2800" i="1" dirty="0" smtClean="0">
                <a:latin typeface="Georgia" pitchFamily="18" charset="0"/>
              </a:rPr>
              <a:t>    be </a:t>
            </a:r>
            <a:r>
              <a:rPr lang="en-US" sz="2800" i="1" u="sng" dirty="0" smtClean="0">
                <a:latin typeface="Georgia" pitchFamily="18" charset="0"/>
              </a:rPr>
              <a:t>                   </a:t>
            </a:r>
            <a:r>
              <a:rPr lang="en-US" sz="2800" i="1" dirty="0" smtClean="0">
                <a:latin typeface="Georgia" pitchFamily="18" charset="0"/>
              </a:rPr>
              <a:t>(care).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92867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himself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8992" y="221455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to take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4414" y="307181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will ask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3636" y="435769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don’t work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7290" y="607220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careful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714348" y="1961272"/>
            <a:ext cx="79296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1. My brother is a computer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     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2. The young children like to keep the problems   to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              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3. My parents are always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        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about me.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4. My parents will be very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      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if I tell them I lost my bike.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5. She is so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                      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49" charset="-122"/>
                <a:cs typeface="Times New Roman" pitchFamily="18" charset="0"/>
              </a:rPr>
              <a:t> that all her friends like to talk about their problems with her.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28728" y="1237434"/>
            <a:ext cx="6615914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ts val="3000"/>
              </a:lnSpc>
              <a:spcAft>
                <a:spcPts val="0"/>
              </a:spcAft>
            </a:pPr>
            <a:r>
              <a:rPr lang="en-US" sz="2800" i="1" kern="100" dirty="0" smtClean="0">
                <a:latin typeface="Georgia" pitchFamily="18" charset="0"/>
                <a:ea typeface="黑体"/>
                <a:cs typeface="Times New Roman"/>
              </a:rPr>
              <a:t>worry, expert, angry, understand, them</a:t>
            </a:r>
            <a:endParaRPr lang="zh-CN" altLang="en-US" sz="2000" i="1" kern="100" dirty="0">
              <a:latin typeface="Georgia" pitchFamily="18" charset="0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86380" y="192880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expert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5852" y="283434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themselves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0628" y="321468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worried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42" y="364331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angry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3174" y="450057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understanding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n\appdata\roaming\360se6\USERDA~1\Temp\925215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1350342" y="785794"/>
            <a:ext cx="70793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i="1" cap="none" spc="50" dirty="0" smtClean="0">
                <a:ln w="11430"/>
                <a:solidFill>
                  <a:srgbClr val="F1279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Unit 10</a:t>
            </a:r>
          </a:p>
          <a:p>
            <a:r>
              <a:rPr lang="en-US" altLang="zh-CN" sz="4400" i="1" dirty="0" smtClean="0">
                <a:solidFill>
                  <a:srgbClr val="F1279F"/>
                </a:solidFill>
                <a:latin typeface="Georgia" pitchFamily="18" charset="0"/>
                <a:ea typeface="黑体" pitchFamily="49" charset="-122"/>
                <a:cs typeface="Vani" pitchFamily="34" charset="0"/>
              </a:rPr>
              <a:t>If you go to the party, </a:t>
            </a:r>
          </a:p>
          <a:p>
            <a:r>
              <a:rPr lang="en-US" altLang="zh-CN" sz="4400" i="1" dirty="0" smtClean="0">
                <a:solidFill>
                  <a:srgbClr val="F1279F"/>
                </a:solidFill>
                <a:latin typeface="Georgia" pitchFamily="18" charset="0"/>
                <a:ea typeface="黑体" pitchFamily="49" charset="-122"/>
                <a:cs typeface="Vani" pitchFamily="34" charset="0"/>
              </a:rPr>
              <a:t>you’ll have a great time!</a:t>
            </a:r>
            <a:endParaRPr lang="en-US" altLang="zh-CN" sz="4400" i="1" dirty="0">
              <a:solidFill>
                <a:srgbClr val="F1279F"/>
              </a:solidFill>
              <a:latin typeface="Georgia" pitchFamily="18" charset="0"/>
              <a:ea typeface="黑体" pitchFamily="49" charset="-122"/>
              <a:cs typeface="Van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1802" y="3500438"/>
            <a:ext cx="2797561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48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Section B</a:t>
            </a:r>
            <a:endParaRPr lang="zh-CN" altLang="en-US" sz="4800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2357430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Greetings</a:t>
            </a:r>
            <a:endParaRPr lang="zh-CN" altLang="en-US" sz="3200" i="1" dirty="0">
              <a:latin typeface="Georgia" pitchFamily="18" charset="0"/>
            </a:endParaRPr>
          </a:p>
        </p:txBody>
      </p:sp>
      <p:pic>
        <p:nvPicPr>
          <p:cNvPr id="38914" name="Picture 2" descr="c:\users\wn\appdata\roaming\360se6\USERDA~1\Temp\201310~1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902234" cy="5187156"/>
          </a:xfrm>
          <a:prstGeom prst="rect">
            <a:avLst/>
          </a:prstGeom>
          <a:noFill/>
        </p:spPr>
      </p:pic>
      <p:grpSp>
        <p:nvGrpSpPr>
          <p:cNvPr id="11" name="组合 10"/>
          <p:cNvGrpSpPr/>
          <p:nvPr/>
        </p:nvGrpSpPr>
        <p:grpSpPr>
          <a:xfrm>
            <a:off x="3071802" y="0"/>
            <a:ext cx="2786082" cy="1071546"/>
            <a:chOff x="2500298" y="0"/>
            <a:chExt cx="2786082" cy="1119146"/>
          </a:xfrm>
        </p:grpSpPr>
        <p:pic>
          <p:nvPicPr>
            <p:cNvPr id="38916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103746" y="357166"/>
              <a:ext cx="17540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Greetings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85852" y="214290"/>
            <a:ext cx="7643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Fill </a:t>
            </a:r>
            <a:r>
              <a:rPr lang="en-US" altLang="zh-CN" sz="2800" i="1" dirty="0">
                <a:latin typeface="Georgia" pitchFamily="18" charset="0"/>
              </a:rPr>
              <a:t>in the blanks with the phrases in the box.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0" y="836613"/>
            <a:ext cx="9144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latin typeface="Georgia" pitchFamily="18" charset="0"/>
              </a:rPr>
              <a:t>Students often have a lot of problems and worries. Laura Mills think the worst thing is ______________ She thinks you’ll feel worse if you don’t ______________ about your problems. Laura remembers that she once lost her wallet and was afraid to _______________ about it. Now she believes you cannot feel better _______________ to someone. She says she will always __________________ in the future. Robert Hunt agrees with Laura. He thinks you should not ________________ your problems, but you should try to solve them. If you cannot talk to an expert like Robert, you can ___________________ with your parents because they have a lot of experience.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38839" y="1262706"/>
            <a:ext cx="2419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to do nothing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2" y="2048524"/>
            <a:ext cx="2857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talk to someone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1040" y="2977218"/>
            <a:ext cx="2747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tell her parents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0403" y="3405846"/>
            <a:ext cx="2728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unless you talk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05228" y="3786190"/>
            <a:ext cx="3438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share her problems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24075" y="4643446"/>
            <a:ext cx="2876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run away from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0414" y="5500702"/>
            <a:ext cx="3930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discuss your problems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14282" y="142852"/>
            <a:ext cx="1000132" cy="642942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2d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42910" y="3714752"/>
            <a:ext cx="806983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Is _____ going to the party?</a:t>
            </a:r>
          </a:p>
          <a:p>
            <a:pPr marL="514350" indent="-514350">
              <a:buAutoNum type="alphaUcPeriod"/>
            </a:pPr>
            <a:r>
              <a:rPr lang="en-US" altLang="zh-CN" sz="2800" i="1" dirty="0" smtClean="0">
                <a:latin typeface="Georgia" pitchFamily="18" charset="0"/>
              </a:rPr>
              <a:t>anyone else     B. else anyone   C. someone else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2.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你可以从你的父母那儿获取建议。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You can _______ _______ _______ your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parents.</a:t>
            </a:r>
          </a:p>
        </p:txBody>
      </p:sp>
      <p:grpSp>
        <p:nvGrpSpPr>
          <p:cNvPr id="2" name="组合 12"/>
          <p:cNvGrpSpPr/>
          <p:nvPr/>
        </p:nvGrpSpPr>
        <p:grpSpPr>
          <a:xfrm>
            <a:off x="3143240" y="0"/>
            <a:ext cx="2428892" cy="1000108"/>
            <a:chOff x="2500298" y="0"/>
            <a:chExt cx="242889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0"/>
              <a:ext cx="242889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214678" y="319737"/>
              <a:ext cx="1103187" cy="546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Notes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sp>
        <p:nvSpPr>
          <p:cNvPr id="26" name="矩形 25"/>
          <p:cNvSpPr/>
          <p:nvPr/>
        </p:nvSpPr>
        <p:spPr>
          <a:xfrm>
            <a:off x="785786" y="1189009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Who else can you get advice from?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    你还能从其他谁那儿得到建议？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8509" y="2214554"/>
            <a:ext cx="77492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else   adj. 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其他的；别的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”,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常位于疑问代词</a:t>
            </a:r>
            <a:endParaRPr lang="en-US" altLang="zh-CN" sz="2800" dirty="0" smtClean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或不定代词后</a:t>
            </a:r>
            <a:endParaRPr lang="en-US" altLang="zh-CN" sz="2800" dirty="0" smtClean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  <a:ea typeface="华文新魏" pitchFamily="2" charset="-122"/>
              </a:rPr>
              <a:t>get advice from   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从获取建议</a:t>
            </a:r>
            <a:r>
              <a:rPr lang="en-US" altLang="zh-CN" sz="2800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”</a:t>
            </a:r>
          </a:p>
        </p:txBody>
      </p:sp>
      <p:sp>
        <p:nvSpPr>
          <p:cNvPr id="28" name="椭圆 27"/>
          <p:cNvSpPr/>
          <p:nvPr/>
        </p:nvSpPr>
        <p:spPr>
          <a:xfrm>
            <a:off x="214282" y="428604"/>
            <a:ext cx="2500330" cy="642942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2e notes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9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14818"/>
            <a:ext cx="738165" cy="618755"/>
          </a:xfrm>
          <a:prstGeom prst="rect">
            <a:avLst/>
          </a:prstGeom>
          <a:noFill/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438377" y="5429264"/>
            <a:ext cx="50625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get            advice         from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42844" y="214290"/>
            <a:ext cx="1000132" cy="642942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3a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142852"/>
            <a:ext cx="76438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Talk to someone you know. Find out his/her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three biggest worries. Try to think of some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solutions to the problems and write them down.</a:t>
            </a:r>
            <a:endParaRPr lang="en-US" altLang="zh-CN" sz="2800" i="1" dirty="0">
              <a:latin typeface="Georgia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28596" y="2321711"/>
          <a:ext cx="8358246" cy="396480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79123"/>
                <a:gridCol w="4179123"/>
              </a:tblGrid>
              <a:tr h="6429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0728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0728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0728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0365" y="2405714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Problems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2405714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Possible solutions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3262970"/>
            <a:ext cx="225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fail the exam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7633" y="3262970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study harder</a:t>
            </a:r>
            <a:endParaRPr lang="zh-CN" altLang="en-US" sz="2800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143380"/>
            <a:ext cx="4299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don’t have enough money</a:t>
            </a: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buy the bike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6697" y="4334540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get a part-time job</a:t>
            </a:r>
            <a:endParaRPr lang="zh-CN" altLang="en-US" sz="2800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870" y="5286388"/>
            <a:ext cx="3680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 to play computer </a:t>
            </a: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games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0249" y="5286388"/>
            <a:ext cx="40751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give up the computer</a:t>
            </a:r>
          </a:p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games and work harder</a:t>
            </a:r>
            <a:endParaRPr lang="zh-CN" altLang="en-US" sz="2800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14282" y="142852"/>
            <a:ext cx="1000132" cy="642942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3b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57290" y="142852"/>
            <a:ext cx="72866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Write about your friend’s first problem and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the possible solutions. Use the structures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below to help you plan your writing.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1714488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My friend ______ has a problem. </a:t>
            </a:r>
            <a:r>
              <a:rPr lang="en-US" altLang="zh-CN" sz="2800" i="1" dirty="0" err="1" smtClean="0">
                <a:latin typeface="Georgia" pitchFamily="18" charset="0"/>
              </a:rPr>
              <a:t>He/She</a:t>
            </a:r>
            <a:r>
              <a:rPr lang="en-US" altLang="zh-CN" sz="2800" i="1" dirty="0" smtClean="0">
                <a:latin typeface="Georgia" pitchFamily="18" charset="0"/>
              </a:rPr>
              <a:t> _____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________________________________. I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think he/she should __________. If 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he/she ____________,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he/she will ___________________________.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0172" y="1714488"/>
            <a:ext cx="104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Amy                                                  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548590"/>
            <a:ext cx="486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worries about her final exam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429000"/>
            <a:ext cx="560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work harder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4286256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works harder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5143512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pass the exam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14282" y="142852"/>
            <a:ext cx="1000132" cy="642942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3c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142852"/>
            <a:ext cx="76438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Now write your advice for your friend’s second and third problem. Use the structures in 3b to help you.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1643050"/>
            <a:ext cx="8072494" cy="48320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u="sng" dirty="0" smtClean="0">
                <a:latin typeface="Georgia" pitchFamily="18" charset="0"/>
              </a:rPr>
              <a:t>My friend also has two other problems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__________________________________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__________________________________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u="sng" dirty="0" smtClean="0">
                <a:latin typeface="Georgia" pitchFamily="18" charset="0"/>
              </a:rPr>
              <a:t>__________________________________</a:t>
            </a:r>
          </a:p>
          <a:p>
            <a:endParaRPr lang="en-US" altLang="zh-CN" sz="2800" i="1" u="sng" dirty="0" smtClean="0">
              <a:latin typeface="Georgia" pitchFamily="18" charset="0"/>
            </a:endParaRPr>
          </a:p>
          <a:p>
            <a:r>
              <a:rPr lang="en-US" altLang="zh-CN" sz="2800" i="1" u="sng" dirty="0" smtClean="0">
                <a:latin typeface="Georgia" pitchFamily="18" charset="0"/>
              </a:rPr>
              <a:t>__________________________________</a:t>
            </a:r>
          </a:p>
          <a:p>
            <a:endParaRPr lang="en-US" altLang="zh-CN" sz="2800" i="1" u="sng" dirty="0" smtClean="0">
              <a:latin typeface="Georgia" pitchFamily="18" charset="0"/>
            </a:endParaRPr>
          </a:p>
          <a:p>
            <a:r>
              <a:rPr lang="en-US" altLang="zh-CN" sz="2800" i="1" u="sng" dirty="0" smtClean="0">
                <a:latin typeface="Georgia" pitchFamily="18" charset="0"/>
              </a:rPr>
              <a:t>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477152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She doesn’t have enough money to buy the bike.</a:t>
            </a:r>
          </a:p>
          <a:p>
            <a:endParaRPr lang="en-US" altLang="zh-CN" sz="2800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I think she should get a part-time job. If she </a:t>
            </a:r>
          </a:p>
          <a:p>
            <a:endParaRPr lang="en-US" altLang="zh-CN" sz="2800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gets a part-time job, she will buy the bike.</a:t>
            </a:r>
          </a:p>
          <a:p>
            <a:endParaRPr lang="en-US" altLang="zh-CN" sz="2800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She also likes to play computer games now. I</a:t>
            </a:r>
          </a:p>
          <a:p>
            <a:endParaRPr lang="en-US" altLang="zh-CN" sz="2800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think she should give up the computer games. </a:t>
            </a:r>
            <a:endParaRPr lang="zh-CN" altLang="en-US" sz="2800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14282" y="142852"/>
            <a:ext cx="1000132" cy="642942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3c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14414" y="142852"/>
            <a:ext cx="76438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Now write your advice for your friend’s second and third problem. Use the structures in 3b to help you.</a:t>
            </a:r>
            <a:endParaRPr lang="en-US" altLang="zh-CN" sz="2800" i="1" dirty="0">
              <a:latin typeface="Georg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1643050"/>
            <a:ext cx="8072494" cy="440120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__________________________________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__________________________________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u="sng" dirty="0" smtClean="0">
                <a:latin typeface="Georgia" pitchFamily="18" charset="0"/>
              </a:rPr>
              <a:t>__________________________________</a:t>
            </a:r>
          </a:p>
          <a:p>
            <a:endParaRPr lang="en-US" altLang="zh-CN" sz="2800" i="1" u="sng" dirty="0" smtClean="0">
              <a:latin typeface="Georgia" pitchFamily="18" charset="0"/>
            </a:endParaRPr>
          </a:p>
          <a:p>
            <a:r>
              <a:rPr lang="en-US" altLang="zh-CN" sz="2800" i="1" u="sng" dirty="0" smtClean="0">
                <a:latin typeface="Georgia" pitchFamily="18" charset="0"/>
              </a:rPr>
              <a:t>__________________________________</a:t>
            </a:r>
          </a:p>
          <a:p>
            <a:endParaRPr lang="en-US" altLang="zh-CN" sz="2800" i="1" u="sng" dirty="0" smtClean="0">
              <a:latin typeface="Georgia" pitchFamily="18" charset="0"/>
            </a:endParaRPr>
          </a:p>
          <a:p>
            <a:r>
              <a:rPr lang="en-US" altLang="zh-CN" sz="2800" i="1" u="sng" dirty="0" smtClean="0">
                <a:latin typeface="Georgia" pitchFamily="18" charset="0"/>
              </a:rPr>
              <a:t>__________________________________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071678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If she keeps working hard, she will have a </a:t>
            </a:r>
          </a:p>
          <a:p>
            <a:endParaRPr lang="en-US" altLang="zh-CN" sz="2800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0000CC"/>
                </a:solidFill>
                <a:latin typeface="Georgia" pitchFamily="18" charset="0"/>
              </a:rPr>
              <a:t>great time at school with your good friends.</a:t>
            </a:r>
            <a:endParaRPr lang="zh-CN" altLang="en-US" sz="2800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42875" y="1466840"/>
            <a:ext cx="8643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 dirty="0">
                <a:latin typeface="Georgia" pitchFamily="18" charset="0"/>
              </a:rPr>
              <a:t>  </a:t>
            </a:r>
            <a:r>
              <a:rPr lang="en-US" altLang="zh-CN" sz="2800" i="1" dirty="0">
                <a:latin typeface="Georgia" pitchFamily="18" charset="0"/>
              </a:rPr>
              <a:t>1.Fill in the blanks with the words in the box.</a:t>
            </a:r>
            <a:endParaRPr lang="zh-CN" altLang="en-US" sz="4000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7" y="2262838"/>
            <a:ext cx="7143769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i="1" dirty="0">
                <a:latin typeface="Georgia" pitchFamily="18" charset="0"/>
              </a:rPr>
              <a:t>meeting    teenagers      video      experience</a:t>
            </a:r>
            <a:endParaRPr lang="zh-CN" altLang="en-US" sz="4000" i="1" dirty="0">
              <a:latin typeface="Georgia" pitchFamily="18" charset="0"/>
            </a:endParaRP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0" y="3143248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zh-CN" sz="2800" i="1" dirty="0">
                <a:latin typeface="Georgia" pitchFamily="18" charset="0"/>
              </a:rPr>
              <a:t>If my family travels to a new country this summer. I’ll send you a letter about my_____________.</a:t>
            </a:r>
          </a:p>
          <a:p>
            <a:pPr marL="457200" indent="-457200">
              <a:buFontTx/>
              <a:buAutoNum type="arabicPeriod"/>
            </a:pPr>
            <a:r>
              <a:rPr lang="en-US" altLang="zh-CN" sz="2800" i="1" dirty="0">
                <a:latin typeface="Georgia" pitchFamily="18" charset="0"/>
              </a:rPr>
              <a:t>Will you watch the __________ with me if you’re free this weekend?</a:t>
            </a:r>
          </a:p>
          <a:p>
            <a:pPr marL="457200" indent="-457200">
              <a:buFontTx/>
              <a:buAutoNum type="arabicPeriod"/>
            </a:pPr>
            <a:r>
              <a:rPr lang="en-US" altLang="zh-CN" sz="2800" i="1" dirty="0">
                <a:latin typeface="Georgia" pitchFamily="18" charset="0"/>
              </a:rPr>
              <a:t>If the ____________ stay out too late, their parents will worry about them.</a:t>
            </a:r>
          </a:p>
          <a:p>
            <a:pPr marL="457200" indent="-457200">
              <a:buFontTx/>
              <a:buAutoNum type="arabicPeriod"/>
            </a:pPr>
            <a:r>
              <a:rPr lang="en-US" altLang="zh-CN" sz="2800" i="1" dirty="0">
                <a:latin typeface="Georgia" pitchFamily="18" charset="0"/>
              </a:rPr>
              <a:t>I’ll go to the __________ if it ends by 5:00 p.m.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72132" y="3500438"/>
            <a:ext cx="23511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apartment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29058" y="3977350"/>
            <a:ext cx="1365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movie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57356" y="4834606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school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43174" y="5643578"/>
            <a:ext cx="1801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party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0" y="0"/>
            <a:ext cx="3214678" cy="1214422"/>
          </a:xfrm>
          <a:prstGeom prst="ellipse">
            <a:avLst/>
          </a:prstGeom>
          <a:solidFill>
            <a:srgbClr val="FFC000"/>
          </a:solidFill>
          <a:ln>
            <a:solidFill>
              <a:srgbClr val="66006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rgbClr val="7030A0"/>
                </a:solidFill>
                <a:latin typeface="Georgia" pitchFamily="18" charset="0"/>
              </a:rPr>
              <a:t>Self Check</a:t>
            </a:r>
            <a:endParaRPr lang="zh-CN" altLang="en-US" sz="3600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42844" y="1285860"/>
            <a:ext cx="8643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2.Complete </a:t>
            </a:r>
            <a:r>
              <a:rPr lang="en-US" altLang="zh-CN" sz="2800" i="1" dirty="0">
                <a:latin typeface="Georgia" pitchFamily="18" charset="0"/>
              </a:rPr>
              <a:t>the conversation with the words in the box. Some words are used more than once.</a:t>
            </a:r>
            <a:endParaRPr lang="zh-CN" altLang="en-US" sz="4000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8" y="2285992"/>
            <a:ext cx="7215206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i="1" dirty="0">
                <a:latin typeface="Georgia" pitchFamily="18" charset="0"/>
              </a:rPr>
              <a:t>if    are    will    fight    want     sorry   going</a:t>
            </a:r>
            <a:endParaRPr lang="zh-CN" altLang="en-US" sz="4000" i="1" dirty="0">
              <a:latin typeface="Georgia" pitchFamily="18" charset="0"/>
            </a:endParaRPr>
          </a:p>
        </p:txBody>
      </p:sp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0" y="2887686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altLang="zh-CN" sz="2800" i="1" dirty="0">
                <a:latin typeface="Georgia" pitchFamily="18" charset="0"/>
              </a:rPr>
              <a:t>A: Hi, Sally. _____ you ______ to the party tomorrow?</a:t>
            </a:r>
          </a:p>
          <a:p>
            <a:pPr marL="457200" indent="-457200"/>
            <a:r>
              <a:rPr lang="en-US" altLang="zh-CN" sz="2800" i="1" dirty="0">
                <a:latin typeface="Georgia" pitchFamily="18" charset="0"/>
              </a:rPr>
              <a:t>B: I _______ to, but I can’t.</a:t>
            </a:r>
          </a:p>
          <a:p>
            <a:pPr marL="457200" indent="-457200"/>
            <a:r>
              <a:rPr lang="en-US" altLang="zh-CN" sz="2800" i="1" dirty="0">
                <a:latin typeface="Georgia" pitchFamily="18" charset="0"/>
              </a:rPr>
              <a:t>A: Oh! But ______ you don’t go to the party, you _____ miss all the fun.</a:t>
            </a:r>
          </a:p>
          <a:p>
            <a:pPr marL="457200" indent="-457200"/>
            <a:r>
              <a:rPr lang="en-US" altLang="zh-CN" sz="2800" i="1" dirty="0">
                <a:latin typeface="Georgia" pitchFamily="18" charset="0"/>
              </a:rPr>
              <a:t>B: I know, but I got into a ______ with my parents.</a:t>
            </a:r>
          </a:p>
          <a:p>
            <a:pPr marL="457200" indent="-457200"/>
            <a:r>
              <a:rPr lang="en-US" altLang="zh-CN" sz="2800" i="1" dirty="0">
                <a:latin typeface="Georgia" pitchFamily="18" charset="0"/>
              </a:rPr>
              <a:t>A: Hmm… then you should just say _______ to your parents.</a:t>
            </a:r>
          </a:p>
          <a:p>
            <a:pPr marL="457200" indent="-457200"/>
            <a:r>
              <a:rPr lang="en-US" altLang="zh-CN" sz="2800" i="1" dirty="0">
                <a:latin typeface="Georgia" pitchFamily="18" charset="0"/>
              </a:rPr>
              <a:t>B: I guess you’re right. I ______ talk to them tonight.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38408" y="2834342"/>
            <a:ext cx="1133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Are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4810" y="2857496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going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28662" y="3714752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want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5984" y="4120226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if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2458" y="4572008"/>
            <a:ext cx="3348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will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25952" y="5000636"/>
            <a:ext cx="1289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fight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37253" y="5429264"/>
            <a:ext cx="1349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sorry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81490" y="6263366"/>
            <a:ext cx="1004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Georgia" pitchFamily="18" charset="0"/>
              </a:rPr>
              <a:t>will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0" y="0"/>
            <a:ext cx="3214678" cy="1214422"/>
          </a:xfrm>
          <a:prstGeom prst="ellipse">
            <a:avLst/>
          </a:prstGeom>
          <a:solidFill>
            <a:srgbClr val="FFC000"/>
          </a:solidFill>
          <a:ln>
            <a:solidFill>
              <a:srgbClr val="66006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rgbClr val="7030A0"/>
                </a:solidFill>
                <a:latin typeface="Georgia" pitchFamily="18" charset="0"/>
              </a:rPr>
              <a:t>Self Check</a:t>
            </a:r>
            <a:endParaRPr lang="zh-CN" altLang="en-US" sz="3600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410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Sum up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714348" y="1428736"/>
            <a:ext cx="756649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else   adj.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其他的；别的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”,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常位于疑问代词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或不定代词后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 get advice from   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从获取建议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”</a:t>
            </a:r>
            <a:endParaRPr lang="zh-CN" altLang="en-US" sz="2800" i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1148911"/>
            <a:ext cx="864396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1.When I _______ her in the hall, she was playing    the piano.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A.see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	  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B.saw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	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C.will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see	 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D.am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seeing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2.I’ll go with you as soon as I _______ my work.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A.will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finish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B.finished</a:t>
            </a: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C.finish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D.would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finish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3.He will do better in English if he _______ harder.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A.will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work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B.works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C.working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D.work</a:t>
            </a:r>
            <a:r>
              <a:rPr lang="en-US" sz="2800" dirty="0" smtClean="0"/>
              <a:t> </a:t>
            </a:r>
          </a:p>
          <a:p>
            <a:r>
              <a:rPr lang="en-US" sz="2800" i="1" dirty="0" smtClean="0">
                <a:latin typeface="Georgia" pitchFamily="18" charset="0"/>
              </a:rPr>
              <a:t>4.My father enjoys _______to light music.</a:t>
            </a:r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err="1" smtClean="0">
                <a:latin typeface="Georgia" pitchFamily="18" charset="0"/>
              </a:rPr>
              <a:t>A.listens</a:t>
            </a:r>
            <a:r>
              <a:rPr lang="en-US" sz="2800" i="1" dirty="0" smtClean="0">
                <a:latin typeface="Georgia" pitchFamily="18" charset="0"/>
              </a:rPr>
              <a:t>	</a:t>
            </a:r>
            <a:r>
              <a:rPr lang="en-US" sz="2800" i="1" dirty="0" err="1" smtClean="0">
                <a:latin typeface="Georgia" pitchFamily="18" charset="0"/>
              </a:rPr>
              <a:t>B.to</a:t>
            </a:r>
            <a:r>
              <a:rPr lang="en-US" sz="2800" i="1" dirty="0" smtClean="0">
                <a:latin typeface="Georgia" pitchFamily="18" charset="0"/>
              </a:rPr>
              <a:t> listen	</a:t>
            </a:r>
            <a:r>
              <a:rPr lang="en-US" sz="2800" i="1" dirty="0" err="1" smtClean="0">
                <a:latin typeface="Georgia" pitchFamily="18" charset="0"/>
              </a:rPr>
              <a:t>C.listening</a:t>
            </a:r>
            <a:r>
              <a:rPr lang="en-US" sz="2800" i="1" dirty="0" smtClean="0">
                <a:latin typeface="Georgia" pitchFamily="18" charset="0"/>
              </a:rPr>
              <a:t>	  </a:t>
            </a:r>
            <a:r>
              <a:rPr lang="en-US" sz="2800" i="1" dirty="0" err="1" smtClean="0">
                <a:latin typeface="Georgia" pitchFamily="18" charset="0"/>
              </a:rPr>
              <a:t>D.listened</a:t>
            </a:r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5.People often mistake us for each other_______ we are twins.</a:t>
            </a:r>
            <a:endParaRPr lang="zh-CN" altLang="en-US" sz="2800" i="1" dirty="0" smtClean="0">
              <a:latin typeface="Georgia" pitchFamily="18" charset="0"/>
            </a:endParaRPr>
          </a:p>
          <a:p>
            <a:r>
              <a:rPr lang="en-US" sz="2800" i="1" dirty="0" err="1" smtClean="0">
                <a:latin typeface="Georgia" pitchFamily="18" charset="0"/>
              </a:rPr>
              <a:t>A.if</a:t>
            </a:r>
            <a:r>
              <a:rPr lang="en-US" sz="2800" i="1" dirty="0" smtClean="0">
                <a:latin typeface="Georgia" pitchFamily="18" charset="0"/>
              </a:rPr>
              <a:t> 		</a:t>
            </a:r>
            <a:r>
              <a:rPr lang="en-US" sz="2800" i="1" dirty="0" err="1" smtClean="0">
                <a:latin typeface="Georgia" pitchFamily="18" charset="0"/>
              </a:rPr>
              <a:t>B.when</a:t>
            </a:r>
            <a:r>
              <a:rPr lang="en-US" sz="2800" i="1" dirty="0" smtClean="0">
                <a:latin typeface="Georgia" pitchFamily="18" charset="0"/>
              </a:rPr>
              <a:t>	</a:t>
            </a:r>
            <a:r>
              <a:rPr lang="en-US" sz="2800" i="1" dirty="0" err="1" smtClean="0">
                <a:latin typeface="Georgia" pitchFamily="18" charset="0"/>
              </a:rPr>
              <a:t>C.because</a:t>
            </a:r>
            <a:r>
              <a:rPr lang="en-US" sz="2800" i="1" dirty="0" smtClean="0">
                <a:latin typeface="Georgia" pitchFamily="18" charset="0"/>
              </a:rPr>
              <a:t>	  </a:t>
            </a:r>
            <a:r>
              <a:rPr lang="en-US" sz="2800" i="1" dirty="0" err="1" smtClean="0">
                <a:latin typeface="Georgia" pitchFamily="18" charset="0"/>
              </a:rPr>
              <a:t>D.after</a:t>
            </a:r>
            <a:endParaRPr lang="zh-CN" altLang="en-US" sz="2800" i="1" dirty="0" smtClean="0">
              <a:latin typeface="Georgia" pitchFamily="18" charset="0"/>
            </a:endParaRPr>
          </a:p>
        </p:txBody>
      </p:sp>
      <p:pic>
        <p:nvPicPr>
          <p:cNvPr id="25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857364"/>
            <a:ext cx="738165" cy="618755"/>
          </a:xfrm>
          <a:prstGeom prst="rect">
            <a:avLst/>
          </a:prstGeom>
          <a:noFill/>
        </p:spPr>
      </p:pic>
      <p:pic>
        <p:nvPicPr>
          <p:cNvPr id="26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571744"/>
            <a:ext cx="738165" cy="618755"/>
          </a:xfrm>
          <a:prstGeom prst="rect">
            <a:avLst/>
          </a:prstGeom>
          <a:noFill/>
        </p:spPr>
      </p:pic>
      <p:pic>
        <p:nvPicPr>
          <p:cNvPr id="27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357562"/>
            <a:ext cx="738165" cy="618755"/>
          </a:xfrm>
          <a:prstGeom prst="rect">
            <a:avLst/>
          </a:prstGeom>
          <a:noFill/>
        </p:spPr>
      </p:pic>
      <p:pic>
        <p:nvPicPr>
          <p:cNvPr id="28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214818"/>
            <a:ext cx="738165" cy="618755"/>
          </a:xfrm>
          <a:prstGeom prst="rect">
            <a:avLst/>
          </a:prstGeom>
          <a:noFill/>
        </p:spPr>
      </p:pic>
      <p:pic>
        <p:nvPicPr>
          <p:cNvPr id="31" name="Picture 4" descr="c:\users\wn\appdata\roaming\360se6\USERDA~1\Temp\136194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572140"/>
            <a:ext cx="738165" cy="618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143240" y="0"/>
            <a:ext cx="2786082" cy="1071546"/>
            <a:chOff x="2500298" y="0"/>
            <a:chExt cx="2786082" cy="1119146"/>
          </a:xfrm>
        </p:grpSpPr>
        <p:pic>
          <p:nvPicPr>
            <p:cNvPr id="14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103746" y="357166"/>
              <a:ext cx="1723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Warm up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pic>
        <p:nvPicPr>
          <p:cNvPr id="37896" name="Picture 8" descr="c:\users\wn\appdata\roaming\360se6\USERDA~1\Temp\125415~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3488" y="1357298"/>
            <a:ext cx="7181850" cy="5500702"/>
          </a:xfrm>
          <a:prstGeom prst="rect">
            <a:avLst/>
          </a:prstGeom>
          <a:noFill/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71538" y="1357298"/>
            <a:ext cx="74295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1" dirty="0" smtClean="0">
                <a:solidFill>
                  <a:srgbClr val="0033CC"/>
                </a:solidFill>
                <a:latin typeface="Georgia" pitchFamily="18" charset="0"/>
                <a:ea typeface="华文新魏" pitchFamily="2" charset="-122"/>
              </a:rPr>
              <a:t>if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引导条件句，主从时态有规律</a:t>
            </a:r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sz="3600" dirty="0" smtClean="0">
              <a:solidFill>
                <a:srgbClr val="0033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含有</a:t>
            </a:r>
            <a:r>
              <a:rPr lang="en-US" altLang="zh-CN" sz="3600" i="1" dirty="0">
                <a:solidFill>
                  <a:srgbClr val="0033CC"/>
                </a:solidFill>
                <a:latin typeface="Georgia" pitchFamily="18" charset="0"/>
                <a:ea typeface="华文新魏" pitchFamily="2" charset="-122"/>
              </a:rPr>
              <a:t>if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为从句，另外一句为主句。        </a:t>
            </a:r>
            <a:endParaRPr lang="en-US" altLang="zh-CN" sz="3600" dirty="0">
              <a:solidFill>
                <a:srgbClr val="0033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从句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一般现在时，原形单三看主语；      </a:t>
            </a:r>
            <a:endParaRPr lang="en-US" altLang="zh-CN" sz="3600" dirty="0">
              <a:solidFill>
                <a:srgbClr val="0033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主句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必须将来时，结构选择要注意， </a:t>
            </a:r>
            <a:r>
              <a:rPr lang="en-US" altLang="zh-CN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r>
              <a:rPr lang="en-US" altLang="zh-CN" sz="3600" i="1" dirty="0" smtClean="0">
                <a:solidFill>
                  <a:srgbClr val="0033CC"/>
                </a:solidFill>
                <a:latin typeface="Georgia" pitchFamily="18" charset="0"/>
                <a:ea typeface="华文新魏" pitchFamily="2" charset="-122"/>
              </a:rPr>
              <a:t>will , won’t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加动原</a:t>
            </a:r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sz="3600" dirty="0" smtClean="0">
              <a:solidFill>
                <a:srgbClr val="0033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主将从现</a:t>
            </a:r>
            <a:r>
              <a:rPr lang="zh-CN" altLang="en-US" sz="3600" dirty="0" smtClean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en-US" sz="3600" dirty="0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牢牢记 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1142984"/>
            <a:ext cx="8001056" cy="22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 )1.I think I’m going to wear jeans to the party.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 )2.I think I’m going to ride my bike to school.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 )3.I think I’m going to watch TV at home.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 )4.I think I’m going to study hard.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    )5.I think I’m going to get a part-time job.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2910" y="3643314"/>
            <a:ext cx="7858180" cy="22465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(a) If you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do,you’ll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get more money.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(b) If you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do,you’ll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pass the exam.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(c) If you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do,the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host will be unhappy.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(d) If you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do,you’ll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be late.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(e) If you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do,you’ll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feel comfortable.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786" y="107154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c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48" y="150017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d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786" y="1925413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e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5786" y="235743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b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786" y="2786058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</a:rPr>
              <a:t>a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928670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685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Exercises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928670"/>
            <a:ext cx="8286808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1.Can you tell me how I can get to the nearest post office? </a:t>
            </a:r>
            <a:r>
              <a:rPr kumimoji="0" lang="zh-CN" altLang="en-US" sz="28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（同义句）</a:t>
            </a:r>
            <a:endParaRPr kumimoji="0" lang="zh-CN" altLang="en-US" sz="2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Can you tell me ____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____ ____ _____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the   nearest post office?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2.Work </a:t>
            </a: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hard,or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you will not pass the exam. 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（同义句）</a:t>
            </a:r>
            <a:endParaRPr kumimoji="0" lang="zh-CN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zh-C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____you____ work hard, you will __</a:t>
            </a:r>
            <a:r>
              <a:rPr lang="en-US" altLang="zh-CN" sz="2800" i="1" baseline="0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__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the exam.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.Some students go to school by bike every day. </a:t>
            </a: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（同义句）</a:t>
            </a:r>
            <a:endParaRPr kumimoji="0" lang="zh-CN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  Some students____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_____ _____ _____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school every day.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.There is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 only one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sheep on the farm. </a:t>
            </a:r>
            <a:r>
              <a:rPr kumimoji="0" lang="zh-CN" alt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（对划线部分提问）</a:t>
            </a:r>
            <a:endParaRPr kumimoji="0" lang="zh-CN" alt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lang="en-US" altLang="zh-CN" sz="2800" i="1" dirty="0" smtClean="0">
                <a:latin typeface="Georgia" pitchFamily="18" charset="0"/>
                <a:ea typeface="宋体" pitchFamily="2" charset="-122"/>
                <a:cs typeface="Times New Roman" pitchFamily="18" charset="0"/>
              </a:rPr>
              <a:t>   ____ _____ ______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Times New Roman" pitchFamily="18" charset="0"/>
              </a:rPr>
              <a:t>are there on the farm?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8992" y="164305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how   to        get       to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7224" y="3214686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 If             don’t                                        fail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43240" y="471488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ride      a           bike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224" y="514351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to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7224" y="621508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How   many      sheep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15" name="组合 14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5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3000364" y="357166"/>
              <a:ext cx="1997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Homework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00232" y="2214554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  </a:t>
            </a:r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endParaRPr lang="en-US" altLang="zh-CN" sz="9600" dirty="0">
              <a:latin typeface="GWIPA" pitchFamily="2" charset="2"/>
              <a:ea typeface="微软雅黑" pitchFamily="34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712464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5569852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rot="5400000">
            <a:off x="3963983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643042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  </a:t>
            </a:r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endParaRPr lang="en-US" altLang="zh-CN" sz="9600" dirty="0">
              <a:latin typeface="GWIPA" pitchFamily="2" charset="2"/>
              <a:ea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498282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5572132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rot="5400000">
            <a:off x="4106859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00166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  </a:t>
            </a:r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endParaRPr lang="en-US" altLang="zh-CN" sz="9600" dirty="0">
              <a:latin typeface="GWIPA" pitchFamily="2" charset="2"/>
              <a:ea typeface="微软雅黑" pitchFamily="34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926778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500694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679819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00166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r>
              <a:rPr lang="en-US" altLang="zh-CN" sz="9600" dirty="0" smtClean="0">
                <a:latin typeface="GWIPA" pitchFamily="2" charset="2"/>
              </a:rPr>
              <a:t> 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 </a:t>
            </a:r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endParaRPr lang="en-US" altLang="zh-CN" sz="9600" dirty="0">
              <a:latin typeface="GWIPA" pitchFamily="2" charset="2"/>
              <a:ea typeface="微软雅黑" pitchFamily="34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4498282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284100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892545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5720" y="221455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r>
              <a:rPr lang="en-US" altLang="zh-CN" sz="9600" dirty="0" smtClean="0">
                <a:latin typeface="GWIPA" pitchFamily="2" charset="2"/>
              </a:rPr>
              <a:t> </a:t>
            </a:r>
            <a:r>
              <a:rPr lang="en-US" altLang="zh-CN" sz="9600" dirty="0" smtClean="0">
                <a:latin typeface="GWIPA" pitchFamily="2" charset="2"/>
                <a:sym typeface="GWIPA"/>
              </a:rPr>
              <a:t> </a:t>
            </a:r>
            <a:r>
              <a:rPr lang="en-US" altLang="zh-CN" sz="9600" dirty="0" smtClean="0">
                <a:latin typeface="GWIPA" pitchFamily="2" charset="2"/>
                <a:ea typeface="微软雅黑" pitchFamily="34" charset="-122"/>
              </a:rPr>
              <a:t>/</a:t>
            </a:r>
            <a:endParaRPr lang="en-US" altLang="zh-CN" sz="9600" dirty="0">
              <a:latin typeface="GWIPA" pitchFamily="2" charset="2"/>
              <a:ea typeface="微软雅黑" pitchFamily="34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1712200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3571868" y="356959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1750993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椭圆 26"/>
          <p:cNvSpPr/>
          <p:nvPr/>
        </p:nvSpPr>
        <p:spPr bwMode="auto">
          <a:xfrm>
            <a:off x="5357818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rot="5400000">
            <a:off x="3251191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椭圆 32"/>
          <p:cNvSpPr/>
          <p:nvPr/>
        </p:nvSpPr>
        <p:spPr bwMode="auto">
          <a:xfrm>
            <a:off x="7212926" y="35718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rot="5400000">
            <a:off x="5464181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  <p:bldP spid="27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00744"/>
            <a:ext cx="612624" cy="857256"/>
          </a:xfrm>
          <a:prstGeom prst="rect">
            <a:avLst/>
          </a:prstGeom>
          <a:noFill/>
        </p:spPr>
      </p:pic>
      <p:pic>
        <p:nvPicPr>
          <p:cNvPr id="16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3659" cy="928670"/>
          </a:xfrm>
          <a:prstGeom prst="rect">
            <a:avLst/>
          </a:prstGeom>
          <a:noFill/>
        </p:spPr>
      </p:pic>
      <p:pic>
        <p:nvPicPr>
          <p:cNvPr id="17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428736"/>
            <a:ext cx="663676" cy="928694"/>
          </a:xfrm>
          <a:prstGeom prst="rect">
            <a:avLst/>
          </a:prstGeom>
          <a:noFill/>
        </p:spPr>
      </p:pic>
      <p:pic>
        <p:nvPicPr>
          <p:cNvPr id="18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642909" cy="899634"/>
          </a:xfrm>
          <a:prstGeom prst="rect">
            <a:avLst/>
          </a:prstGeom>
          <a:noFill/>
        </p:spPr>
      </p:pic>
      <p:pic>
        <p:nvPicPr>
          <p:cNvPr id="19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642909" cy="899635"/>
          </a:xfrm>
          <a:prstGeom prst="rect">
            <a:avLst/>
          </a:prstGeom>
          <a:noFill/>
        </p:spPr>
      </p:pic>
      <p:pic>
        <p:nvPicPr>
          <p:cNvPr id="20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0"/>
            <a:ext cx="642910" cy="928670"/>
          </a:xfrm>
          <a:prstGeom prst="rect">
            <a:avLst/>
          </a:prstGeom>
          <a:noFill/>
        </p:spPr>
      </p:pic>
      <p:pic>
        <p:nvPicPr>
          <p:cNvPr id="21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1500174"/>
            <a:ext cx="642910" cy="928670"/>
          </a:xfrm>
          <a:prstGeom prst="rect">
            <a:avLst/>
          </a:prstGeom>
          <a:noFill/>
        </p:spPr>
      </p:pic>
      <p:pic>
        <p:nvPicPr>
          <p:cNvPr id="22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3000372"/>
            <a:ext cx="642910" cy="928670"/>
          </a:xfrm>
          <a:prstGeom prst="rect">
            <a:avLst/>
          </a:prstGeom>
          <a:noFill/>
        </p:spPr>
      </p:pic>
      <p:pic>
        <p:nvPicPr>
          <p:cNvPr id="23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4500570"/>
            <a:ext cx="642910" cy="928670"/>
          </a:xfrm>
          <a:prstGeom prst="rect">
            <a:avLst/>
          </a:prstGeom>
          <a:noFill/>
        </p:spPr>
      </p:pic>
      <p:pic>
        <p:nvPicPr>
          <p:cNvPr id="24" name="Picture 4" descr="c:\users\wn\appdata\roaming\360se6\USERDA~1\Temp\U10015~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01090" y="5929330"/>
            <a:ext cx="642910" cy="928670"/>
          </a:xfrm>
          <a:prstGeom prst="rect">
            <a:avLst/>
          </a:prstGeom>
          <a:noFill/>
        </p:spPr>
      </p:pic>
      <p:grpSp>
        <p:nvGrpSpPr>
          <p:cNvPr id="2" name="组合 25"/>
          <p:cNvGrpSpPr/>
          <p:nvPr/>
        </p:nvGrpSpPr>
        <p:grpSpPr>
          <a:xfrm>
            <a:off x="3071802" y="0"/>
            <a:ext cx="2786082" cy="1000108"/>
            <a:chOff x="2500298" y="0"/>
            <a:chExt cx="2786082" cy="1119146"/>
          </a:xfrm>
        </p:grpSpPr>
        <p:pic>
          <p:nvPicPr>
            <p:cNvPr id="29" name="Picture 4" descr="c:\users\wn\appdata\roaming\360se6\USERDA~1\Temp\200831~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0"/>
              <a:ext cx="2786082" cy="111914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14678" y="357166"/>
              <a:ext cx="1731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Georgia" pitchFamily="18" charset="0"/>
                </a:rPr>
                <a:t>Phonetics</a:t>
              </a:r>
              <a:endParaRPr lang="zh-CN" altLang="en-US" sz="2800" i="1" dirty="0">
                <a:latin typeface="Georgia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28728" y="221455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i="1" dirty="0" smtClean="0">
                <a:latin typeface="Georgia" pitchFamily="18" charset="0"/>
              </a:rPr>
              <a:t>careless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3569588" y="378619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5214942" y="378391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 rot="5400000">
            <a:off x="3606793" y="310673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1585</Words>
  <Application>Microsoft Office PowerPoint</Application>
  <PresentationFormat>全屏显示(4:3)</PresentationFormat>
  <Paragraphs>299</Paragraphs>
  <Slides>32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wn</dc:creator>
  <cp:lastModifiedBy>Tclsevers</cp:lastModifiedBy>
  <cp:revision>189</cp:revision>
  <dcterms:created xsi:type="dcterms:W3CDTF">2014-03-12T11:48:51Z</dcterms:created>
  <dcterms:modified xsi:type="dcterms:W3CDTF">2014-05-08T02:48:27Z</dcterms:modified>
</cp:coreProperties>
</file>