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59" r:id="rId4"/>
    <p:sldId id="327" r:id="rId5"/>
    <p:sldId id="328" r:id="rId6"/>
    <p:sldId id="329" r:id="rId7"/>
    <p:sldId id="330" r:id="rId8"/>
    <p:sldId id="331" r:id="rId9"/>
    <p:sldId id="332" r:id="rId10"/>
    <p:sldId id="350" r:id="rId11"/>
    <p:sldId id="351" r:id="rId12"/>
    <p:sldId id="352" r:id="rId13"/>
    <p:sldId id="353" r:id="rId14"/>
    <p:sldId id="333" r:id="rId15"/>
    <p:sldId id="334" r:id="rId16"/>
    <p:sldId id="335" r:id="rId17"/>
    <p:sldId id="336" r:id="rId18"/>
    <p:sldId id="297" r:id="rId19"/>
    <p:sldId id="338" r:id="rId20"/>
    <p:sldId id="321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7" r:id="rId29"/>
    <p:sldId id="348" r:id="rId30"/>
    <p:sldId id="349" r:id="rId31"/>
    <p:sldId id="346" r:id="rId32"/>
    <p:sldId id="303" r:id="rId33"/>
    <p:sldId id="323" r:id="rId34"/>
    <p:sldId id="305" r:id="rId35"/>
    <p:sldId id="306" r:id="rId36"/>
    <p:sldId id="322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3CB4"/>
    <a:srgbClr val="35E356"/>
    <a:srgbClr val="F1279F"/>
    <a:srgbClr val="ED8FD4"/>
    <a:srgbClr val="660066"/>
    <a:srgbClr val="44EA8F"/>
  </p:clrMru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1FF40-3DC4-4502-9390-66209D1A996D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584B1-0000-4E9D-ABE7-AEBD75DE4D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n\Desktop\&#38081;&#23725;&#26612;&#27827;&#34903;&#37101;&#20025;&#26032;&#29256;&#26631;&#20843;&#19978;U10\8A%20U10%20&#21548;&#21147;\SA%202d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n\Desktop\&#38081;&#23725;&#26612;&#27827;&#34903;&#37101;&#20025;&#26032;&#29256;&#26631;&#20843;&#19978;U10\8A%20U10%20&#21548;&#21147;\SA%202d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2" y="2362288"/>
            <a:ext cx="9021335" cy="1066712"/>
          </a:xfrm>
          <a:prstGeom prst="rect">
            <a:avLst/>
          </a:prstGeom>
        </p:spPr>
      </p:pic>
      <p:pic>
        <p:nvPicPr>
          <p:cNvPr id="3" name="Picture 2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143259" y="1500174"/>
            <a:ext cx="2786063" cy="485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新目标</a:t>
            </a: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八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年级上册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43325" y="2371725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Vani" pitchFamily="34" charset="0"/>
              </a:rPr>
              <a:t>Unit </a:t>
            </a:r>
            <a:r>
              <a:rPr lang="en-US" altLang="zh-CN" sz="3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Vani" pitchFamily="34" charset="0"/>
              </a:rPr>
              <a:t>10</a:t>
            </a:r>
            <a:endParaRPr lang="en-US" altLang="zh-CN" sz="3600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Vani" pitchFamily="34" charset="0"/>
            </a:endParaRPr>
          </a:p>
          <a:p>
            <a:pPr eaLnBrk="1" hangingPunct="1"/>
            <a:endParaRPr lang="en-US" altLang="zh-CN" sz="3600" dirty="0">
              <a:solidFill>
                <a:schemeClr val="tx2"/>
              </a:solidFill>
              <a:latin typeface="Tahoma" pitchFamily="34" charset="0"/>
              <a:ea typeface="黑体" pitchFamily="49" charset="-122"/>
              <a:cs typeface="Van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94" y="3429000"/>
            <a:ext cx="73580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Vani" pitchFamily="34" charset="0"/>
              </a:rPr>
              <a:t>If you go to the party, you’ll have a great time!</a:t>
            </a:r>
            <a:endParaRPr lang="en-US" altLang="zh-CN" sz="3600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Vani" pitchFamily="34" charset="0"/>
            </a:endParaRPr>
          </a:p>
          <a:p>
            <a:pPr eaLnBrk="1" hangingPunct="1"/>
            <a:endParaRPr lang="en-US" altLang="zh-CN" sz="3600" dirty="0">
              <a:solidFill>
                <a:schemeClr val="tx2"/>
              </a:solidFill>
              <a:latin typeface="Tahoma" pitchFamily="34" charset="0"/>
              <a:ea typeface="黑体" pitchFamily="49" charset="-122"/>
              <a:cs typeface="Van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expert</a:t>
            </a:r>
            <a:endParaRPr lang="en-US" altLang="zh-CN" sz="9600" i="1" dirty="0" smtClean="0">
              <a:latin typeface="Georgia" pitchFamily="18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2857488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000628" y="378391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2894001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advice</a:t>
            </a:r>
            <a:endParaRPr lang="en-US" altLang="zh-CN" sz="9600" i="1" dirty="0" smtClean="0">
              <a:latin typeface="Georgia" pitchFamily="18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2857488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857752" y="378391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036877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upset</a:t>
            </a:r>
            <a:endParaRPr lang="en-US" altLang="zh-CN" sz="9600" i="1" dirty="0" smtClean="0">
              <a:latin typeface="Georgia" pitchFamily="18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140960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143504" y="378391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392479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meeting</a:t>
            </a:r>
            <a:endParaRPr lang="en-US" altLang="zh-CN" sz="9600" i="1" dirty="0" smtClean="0">
              <a:latin typeface="Georgia" pitchFamily="18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712464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000628" y="371475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463917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574470" cy="585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Revision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85786" y="1387508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 if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引导的条件状语从句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可以放在句末也可以放在句首，当放在句首时，后面用逗号。</a:t>
            </a:r>
            <a:endParaRPr lang="zh-CN" altLang="en-US" sz="2800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主将从现</a:t>
            </a:r>
            <a:endParaRPr lang="zh-CN" altLang="en-US" sz="2800" dirty="0" smtClean="0"/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have a great time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=have a good time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=have fun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=enjoy oneself 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玩得开心；过得愉快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. </a:t>
            </a:r>
            <a:r>
              <a:rPr lang="en-US" altLang="zh-CN" sz="2800" i="1" dirty="0" smtClean="0">
                <a:latin typeface="Georgia" pitchFamily="18" charset="0"/>
              </a:rPr>
              <a:t>half the class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一半的同学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71639" cy="585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 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41984" y="1532644"/>
            <a:ext cx="71304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birthday party  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watch a video 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play the games 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give sb. some advice _____________</a:t>
            </a:r>
          </a:p>
          <a:p>
            <a:pPr marL="514350" indent="-514350"/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5.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玩得愉快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___________________________</a:t>
            </a:r>
          </a:p>
          <a:p>
            <a:pPr marL="514350" indent="-514350"/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6.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开班会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_____________________________</a:t>
            </a:r>
          </a:p>
          <a:p>
            <a:pPr marL="514350" indent="-514350"/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7.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乘坐出租车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_________________________</a:t>
            </a:r>
          </a:p>
          <a:p>
            <a:pPr marL="514350" indent="-514350"/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8.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炸土豆片；炸薯条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___________________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150017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生日聚会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4810" y="197708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看录像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5772" y="240571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做游戏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7752" y="283434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给某人一些建议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4678" y="328612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have</a:t>
            </a:r>
            <a:r>
              <a:rPr lang="zh-CN" altLang="en-US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a great time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43240" y="369159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have</a:t>
            </a:r>
            <a:r>
              <a:rPr lang="zh-CN" altLang="en-US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a class meeting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868" y="412022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take a taxi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9124" y="454885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potato chips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983" y="928670"/>
            <a:ext cx="844173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___ we don’t save water, we will have no water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to drink one day.</a:t>
            </a:r>
          </a:p>
          <a:p>
            <a:pPr marL="514350" indent="-514350">
              <a:buAutoNum type="alphaUcPeriod"/>
            </a:pPr>
            <a:r>
              <a:rPr lang="en-US" altLang="zh-CN" sz="2800" i="1" dirty="0" smtClean="0">
                <a:latin typeface="Georgia" pitchFamily="18" charset="0"/>
              </a:rPr>
              <a:t>Where   B. When   C. Although    D. If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March is a good time ____ </a:t>
            </a:r>
            <a:r>
              <a:rPr lang="en-US" altLang="zh-CN" sz="2800" i="1" dirty="0" err="1" smtClean="0">
                <a:latin typeface="Georgia" pitchFamily="18" charset="0"/>
              </a:rPr>
              <a:t>Lijiang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A. visit      B. visits    C. to visit       D. visiting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I don’t know how to deal with my family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problem. Can you give me some ____?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A. advice     B. messages     C. information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Don’t speak loudly ____ the party. If you do,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you’ll ____ leave.</a:t>
            </a:r>
          </a:p>
          <a:p>
            <a:pPr marL="514350" indent="-514350">
              <a:buAutoNum type="alphaUcPeriod"/>
            </a:pPr>
            <a:r>
              <a:rPr lang="en-US" altLang="zh-CN" sz="2800" i="1" dirty="0" err="1" smtClean="0">
                <a:latin typeface="Georgia" pitchFamily="18" charset="0"/>
              </a:rPr>
              <a:t>at;must</a:t>
            </a:r>
            <a:r>
              <a:rPr lang="en-US" altLang="zh-CN" sz="2800" i="1" dirty="0" smtClean="0">
                <a:latin typeface="Georgia" pitchFamily="18" charset="0"/>
              </a:rPr>
              <a:t>   B. </a:t>
            </a:r>
            <a:r>
              <a:rPr lang="en-US" altLang="zh-CN" sz="2800" i="1" dirty="0" err="1" smtClean="0">
                <a:latin typeface="Georgia" pitchFamily="18" charset="0"/>
              </a:rPr>
              <a:t>of;have</a:t>
            </a:r>
            <a:r>
              <a:rPr lang="en-US" altLang="zh-CN" sz="2800" i="1" dirty="0" smtClean="0">
                <a:latin typeface="Georgia" pitchFamily="18" charset="0"/>
              </a:rPr>
              <a:t> to  C. at; have to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 I wonder ____ Jenny will come this evening.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A. that   B. what   C. if  D. which</a:t>
            </a:r>
          </a:p>
        </p:txBody>
      </p:sp>
      <p:pic>
        <p:nvPicPr>
          <p:cNvPr id="71684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785926"/>
            <a:ext cx="738165" cy="618755"/>
          </a:xfrm>
          <a:prstGeom prst="rect">
            <a:avLst/>
          </a:prstGeom>
          <a:noFill/>
        </p:spPr>
      </p:pic>
      <p:pic>
        <p:nvPicPr>
          <p:cNvPr id="25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643182"/>
            <a:ext cx="738165" cy="618755"/>
          </a:xfrm>
          <a:prstGeom prst="rect">
            <a:avLst/>
          </a:prstGeom>
          <a:noFill/>
        </p:spPr>
      </p:pic>
      <p:pic>
        <p:nvPicPr>
          <p:cNvPr id="26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929066"/>
            <a:ext cx="738165" cy="618755"/>
          </a:xfrm>
          <a:prstGeom prst="rect">
            <a:avLst/>
          </a:prstGeom>
          <a:noFill/>
        </p:spPr>
      </p:pic>
      <p:pic>
        <p:nvPicPr>
          <p:cNvPr id="27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214950"/>
            <a:ext cx="738165" cy="618755"/>
          </a:xfrm>
          <a:prstGeom prst="rect">
            <a:avLst/>
          </a:prstGeom>
          <a:noFill/>
        </p:spPr>
      </p:pic>
      <p:pic>
        <p:nvPicPr>
          <p:cNvPr id="28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6000768"/>
            <a:ext cx="738165" cy="618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4348" y="1142984"/>
            <a:ext cx="788709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I stay at home. It rains tomorrow.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用</a:t>
            </a:r>
            <a:r>
              <a:rPr lang="en-US" altLang="zh-CN" sz="2800" i="1" dirty="0" smtClean="0">
                <a:latin typeface="Georgia" pitchFamily="18" charset="0"/>
              </a:rPr>
              <a:t>if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把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两句连在一起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I _____ _____ at home if it _____ tomorrow.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2. I think. It won’t get warmer tomorrow.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合并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成复合句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I _____ think it _____ get warmer tomorrow.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3. You can’t bring friends from other schools to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the party.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改为祈使句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 ______ friends from other schools to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the party.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2976" y="1977086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will       stay                            rains           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1538" y="371475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don’t                   will           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24" y="540611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Don’t     bring           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3143240" y="0"/>
            <a:ext cx="2786082" cy="1119146"/>
            <a:chOff x="2500298" y="0"/>
            <a:chExt cx="278608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326354" y="357166"/>
              <a:ext cx="138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Lead in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pic>
        <p:nvPicPr>
          <p:cNvPr id="1026" name="Picture 2" descr="F:\课件\精品库\八上\新版标八上图片\新版标八上U10图片\课本图片\A-2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2602504"/>
            <a:ext cx="5143536" cy="361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横卷形 26"/>
          <p:cNvSpPr/>
          <p:nvPr/>
        </p:nvSpPr>
        <p:spPr>
          <a:xfrm>
            <a:off x="500034" y="1071546"/>
            <a:ext cx="8143932" cy="1357322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Listen : What will people get if they play the games?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8" name="横卷形 27"/>
          <p:cNvSpPr/>
          <p:nvPr/>
        </p:nvSpPr>
        <p:spPr>
          <a:xfrm>
            <a:off x="1214414" y="1071546"/>
            <a:ext cx="6500858" cy="1357322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What are these?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9" name="SA 2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857356" y="419080"/>
            <a:ext cx="509590" cy="509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81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58927" y="201594"/>
            <a:ext cx="5184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Georgia" pitchFamily="18" charset="0"/>
              </a:rPr>
              <a:t>   </a:t>
            </a:r>
            <a:r>
              <a:rPr lang="en-US" altLang="zh-CN" sz="2800" i="1" dirty="0" smtClean="0">
                <a:latin typeface="Georgia" pitchFamily="18" charset="0"/>
              </a:rPr>
              <a:t>Listen and fill in the blanks.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596" y="1025800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Jeff: Hey, Ben.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____ the </a:t>
            </a:r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party next week, should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  we _____ people _____ </a:t>
            </a:r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bring food?</a:t>
            </a:r>
          </a:p>
          <a:p>
            <a:r>
              <a:rPr lang="en-US" altLang="zh-CN" sz="2800" i="1" dirty="0">
                <a:solidFill>
                  <a:srgbClr val="002060"/>
                </a:solidFill>
                <a:latin typeface="Georgia" pitchFamily="18" charset="0"/>
              </a:rPr>
              <a:t>Ben: No, </a:t>
            </a:r>
            <a:r>
              <a:rPr lang="en-US" altLang="zh-CN" sz="2800" i="1" u="sng" dirty="0">
                <a:solidFill>
                  <a:srgbClr val="002060"/>
                </a:solidFill>
                <a:latin typeface="Georgia" pitchFamily="18" charset="0"/>
              </a:rPr>
              <a:t>let’s </a:t>
            </a:r>
            <a:r>
              <a:rPr lang="en-US" altLang="zh-CN" sz="2800" i="1" u="sng" dirty="0" smtClean="0">
                <a:solidFill>
                  <a:srgbClr val="002060"/>
                </a:solidFill>
                <a:latin typeface="Georgia" pitchFamily="18" charset="0"/>
              </a:rPr>
              <a:t>_____ </a:t>
            </a:r>
            <a:r>
              <a:rPr lang="en-US" altLang="zh-CN" sz="2800" i="1" u="sng" dirty="0">
                <a:solidFill>
                  <a:srgbClr val="002060"/>
                </a:solidFill>
                <a:latin typeface="Georgia" pitchFamily="18" charset="0"/>
              </a:rPr>
              <a:t>food from a restaurant.</a:t>
            </a:r>
            <a:r>
              <a:rPr lang="en-US" altLang="zh-CN" sz="28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zh-CN" sz="2800" i="1" u="sng" dirty="0">
                <a:solidFill>
                  <a:srgbClr val="002060"/>
                </a:solidFill>
                <a:latin typeface="Georgia" pitchFamily="18" charset="0"/>
              </a:rPr>
              <a:t>If we ask people to bring food, they’ll just bring </a:t>
            </a:r>
            <a:r>
              <a:rPr lang="en-US" altLang="zh-CN" sz="2800" i="1" u="sng" dirty="0" smtClean="0">
                <a:solidFill>
                  <a:srgbClr val="002060"/>
                </a:solidFill>
                <a:latin typeface="Georgia" pitchFamily="18" charset="0"/>
              </a:rPr>
              <a:t>__________ </a:t>
            </a:r>
            <a:r>
              <a:rPr lang="en-US" altLang="zh-CN" sz="2800" i="1" u="sng" dirty="0">
                <a:solidFill>
                  <a:srgbClr val="002060"/>
                </a:solidFill>
                <a:latin typeface="Georgia" pitchFamily="18" charset="0"/>
              </a:rPr>
              <a:t>and chocolate because they’ll be too </a:t>
            </a:r>
            <a:r>
              <a:rPr lang="en-US" altLang="zh-CN" sz="2800" i="1" u="sng" dirty="0" smtClean="0">
                <a:solidFill>
                  <a:srgbClr val="002060"/>
                </a:solidFill>
                <a:latin typeface="Georgia" pitchFamily="18" charset="0"/>
              </a:rPr>
              <a:t>____ </a:t>
            </a:r>
            <a:r>
              <a:rPr lang="en-US" altLang="zh-CN" sz="2800" i="1" u="sng" dirty="0">
                <a:solidFill>
                  <a:srgbClr val="002060"/>
                </a:solidFill>
                <a:latin typeface="Georgia" pitchFamily="18" charset="0"/>
              </a:rPr>
              <a:t>to cook.</a:t>
            </a:r>
          </a:p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Jeff: OK. For the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games, </a:t>
            </a:r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do you think we should give people some small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_____ </a:t>
            </a:r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if they win?</a:t>
            </a:r>
          </a:p>
          <a:p>
            <a:r>
              <a:rPr lang="en-US" altLang="zh-CN" sz="2800" i="1" dirty="0">
                <a:solidFill>
                  <a:srgbClr val="002060"/>
                </a:solidFill>
                <a:latin typeface="Georgia" pitchFamily="18" charset="0"/>
              </a:rPr>
              <a:t>Ben: I think that’s a great idea! If we do that,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_____ </a:t>
            </a:r>
            <a:r>
              <a:rPr lang="en-US" altLang="zh-CN" sz="2800" i="1" dirty="0">
                <a:solidFill>
                  <a:srgbClr val="002060"/>
                </a:solidFill>
                <a:latin typeface="Georgia" pitchFamily="18" charset="0"/>
              </a:rPr>
              <a:t>people will want to play the games.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Jeff: Yes, the games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___________, </a:t>
            </a:r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too.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7158" y="142852"/>
            <a:ext cx="928694" cy="6429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2d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" name="SA 2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643702" y="285728"/>
            <a:ext cx="581028" cy="581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8926" y="1048392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58514"/>
                </a:solidFill>
                <a:latin typeface="Georgia" pitchFamily="18" charset="0"/>
              </a:rPr>
              <a:t>For</a:t>
            </a:r>
            <a:endParaRPr lang="zh-CN" altLang="en-US" sz="2800" i="1" dirty="0">
              <a:solidFill>
                <a:srgbClr val="058514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1375" y="147702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58514"/>
                </a:solidFill>
                <a:latin typeface="Georgia" pitchFamily="18" charset="0"/>
              </a:rPr>
              <a:t>ask</a:t>
            </a:r>
            <a:endParaRPr lang="zh-CN" altLang="en-US" sz="2800" i="1" dirty="0">
              <a:solidFill>
                <a:srgbClr val="058514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2749" y="147702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58514"/>
                </a:solidFill>
                <a:latin typeface="Georgia" pitchFamily="18" charset="0"/>
              </a:rPr>
              <a:t>to</a:t>
            </a:r>
            <a:endParaRPr lang="zh-CN" altLang="en-US" sz="2800" i="1" dirty="0">
              <a:solidFill>
                <a:srgbClr val="058514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190564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58514"/>
                </a:solidFill>
                <a:latin typeface="Georgia" pitchFamily="18" charset="0"/>
              </a:rPr>
              <a:t>order</a:t>
            </a:r>
            <a:endParaRPr lang="zh-CN" altLang="en-US" sz="2800" i="1" dirty="0">
              <a:solidFill>
                <a:srgbClr val="058514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252" y="271462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58514"/>
                </a:solidFill>
                <a:latin typeface="Georgia" pitchFamily="18" charset="0"/>
              </a:rPr>
              <a:t>potato chips</a:t>
            </a:r>
            <a:endParaRPr lang="zh-CN" altLang="en-US" sz="2800" i="1" dirty="0">
              <a:solidFill>
                <a:srgbClr val="058514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314324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58514"/>
                </a:solidFill>
                <a:latin typeface="Georgia" pitchFamily="18" charset="0"/>
              </a:rPr>
              <a:t>lazy</a:t>
            </a:r>
            <a:endParaRPr lang="zh-CN" altLang="en-US" sz="2800" i="1" dirty="0">
              <a:solidFill>
                <a:srgbClr val="058514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4647" y="400050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58514"/>
                </a:solidFill>
                <a:latin typeface="Georgia" pitchFamily="18" charset="0"/>
              </a:rPr>
              <a:t>gifts</a:t>
            </a:r>
            <a:endParaRPr lang="zh-CN" altLang="en-US" sz="2800" i="1" dirty="0">
              <a:solidFill>
                <a:srgbClr val="058514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4857760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58514"/>
                </a:solidFill>
                <a:latin typeface="Georgia" pitchFamily="18" charset="0"/>
              </a:rPr>
              <a:t>more</a:t>
            </a:r>
            <a:endParaRPr lang="zh-CN" altLang="en-US" sz="2800" i="1" dirty="0">
              <a:solidFill>
                <a:srgbClr val="058514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6151" y="5286388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58514"/>
                </a:solidFill>
                <a:latin typeface="Georgia" pitchFamily="18" charset="0"/>
              </a:rPr>
              <a:t>more exciting</a:t>
            </a:r>
            <a:endParaRPr lang="zh-CN" altLang="en-US" sz="2800" i="1" dirty="0">
              <a:solidFill>
                <a:srgbClr val="058514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8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2357430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Greetings</a:t>
            </a:r>
            <a:endParaRPr lang="zh-CN" altLang="en-US" sz="3200" i="1" dirty="0">
              <a:latin typeface="Georgia" pitchFamily="18" charset="0"/>
            </a:endParaRPr>
          </a:p>
        </p:txBody>
      </p:sp>
      <p:pic>
        <p:nvPicPr>
          <p:cNvPr id="38914" name="Picture 2" descr="c:\users\wn\appdata\roaming\360se6\USERDA~1\Temp\201310~1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02234" cy="5187156"/>
          </a:xfrm>
          <a:prstGeom prst="rect">
            <a:avLst/>
          </a:prstGeom>
          <a:noFill/>
        </p:spPr>
      </p:pic>
      <p:grpSp>
        <p:nvGrpSpPr>
          <p:cNvPr id="11" name="组合 10"/>
          <p:cNvGrpSpPr/>
          <p:nvPr/>
        </p:nvGrpSpPr>
        <p:grpSpPr>
          <a:xfrm>
            <a:off x="3071802" y="0"/>
            <a:ext cx="2786082" cy="1071546"/>
            <a:chOff x="2500298" y="0"/>
            <a:chExt cx="2786082" cy="1119146"/>
          </a:xfrm>
        </p:grpSpPr>
        <p:pic>
          <p:nvPicPr>
            <p:cNvPr id="38916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103746" y="357166"/>
              <a:ext cx="17540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Greetings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00100" y="5046661"/>
            <a:ext cx="53174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命令他立即行动！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 _____ him _____ act at once!</a:t>
            </a:r>
          </a:p>
        </p:txBody>
      </p:sp>
      <p:sp>
        <p:nvSpPr>
          <p:cNvPr id="28" name="矩形 27"/>
          <p:cNvSpPr/>
          <p:nvPr/>
        </p:nvSpPr>
        <p:spPr>
          <a:xfrm>
            <a:off x="998995" y="3403587"/>
            <a:ext cx="71449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我从那家商店订购了些衣服。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I ______ some clothes ______ that shop.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3143240" y="0"/>
            <a:ext cx="2428892" cy="1000108"/>
            <a:chOff x="2500298" y="0"/>
            <a:chExt cx="242889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42889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214678" y="319737"/>
              <a:ext cx="1103187" cy="546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Notes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857224" y="1071546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… let’s order food from a restaurant. </a:t>
            </a:r>
          </a:p>
          <a:p>
            <a:pPr marL="514350" indent="-514350"/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    咱们从饭店里订购食物吧。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00166" y="3857628"/>
            <a:ext cx="455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order                               from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5786" y="2143116"/>
            <a:ext cx="7550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   order 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及物动词</a:t>
            </a:r>
            <a:r>
              <a:rPr lang="zh-CN" altLang="en-US" sz="2800" i="1" dirty="0" smtClean="0">
                <a:solidFill>
                  <a:srgbClr val="0000CC"/>
                </a:solidFill>
                <a:latin typeface="Georgia" pitchFamily="18" charset="0"/>
              </a:rPr>
              <a:t>  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“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订购；订货；点菜；命令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”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5786" y="2786058"/>
            <a:ext cx="7678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order </a:t>
            </a:r>
            <a:r>
              <a:rPr lang="en-US" altLang="zh-CN" sz="2800" i="1" dirty="0" err="1" smtClean="0">
                <a:solidFill>
                  <a:srgbClr val="0000CC"/>
                </a:solidFill>
                <a:latin typeface="Georgia" pitchFamily="18" charset="0"/>
              </a:rPr>
              <a:t>sth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. from +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地点  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从某地订购某物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” </a:t>
            </a:r>
            <a:endParaRPr lang="zh-CN" altLang="en-US" sz="280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7632" y="4500570"/>
            <a:ext cx="6657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order sb. to do </a:t>
            </a:r>
            <a:r>
              <a:rPr lang="en-US" altLang="zh-CN" sz="2800" i="1" dirty="0" err="1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.  </a:t>
            </a:r>
            <a:r>
              <a:rPr lang="en-US" altLang="zh-CN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命令某人做某事</a:t>
            </a:r>
            <a:r>
              <a:rPr lang="en-US" altLang="zh-CN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”</a:t>
            </a:r>
            <a:endParaRPr lang="zh-CN" altLang="en-US" sz="2800" dirty="0">
              <a:solidFill>
                <a:srgbClr val="0000CC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5477548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Order             to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  <p:bldP spid="26" grpId="0"/>
      <p:bldP spid="32" grpId="0"/>
      <p:bldP spid="25" grpId="0"/>
      <p:bldP spid="27" grpId="0"/>
      <p:bldP spid="29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28662" y="4500570"/>
            <a:ext cx="71481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我们的老师要求我们每天阅读。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Our teacher asks us ____ ____ every day.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3143240" y="0"/>
            <a:ext cx="2428892" cy="1000108"/>
            <a:chOff x="2500298" y="0"/>
            <a:chExt cx="242889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42889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214678" y="319737"/>
              <a:ext cx="1103187" cy="546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Notes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785786" y="1000108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If we ask people to bring food, they’ll just bring potato chips and chocolate because they’ll be too lazy to cook.</a:t>
            </a:r>
          </a:p>
          <a:p>
            <a:pPr marL="514350" indent="-514350"/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如果我们让人们带食物来，他们将只带炸薯条和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巧克力， 因为他们太懒而不去做。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5786" y="3334408"/>
            <a:ext cx="81612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ask sb. to do </a:t>
            </a:r>
            <a:r>
              <a:rPr lang="en-US" altLang="zh-CN" sz="2800" i="1" dirty="0" err="1" smtClean="0">
                <a:solidFill>
                  <a:srgbClr val="0000CC"/>
                </a:solidFill>
                <a:latin typeface="Georgia" pitchFamily="18" charset="0"/>
              </a:rPr>
              <a:t>sth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.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要求某人做某事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”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ask sb. not to do </a:t>
            </a:r>
            <a:r>
              <a:rPr lang="en-US" altLang="zh-CN" sz="2800" i="1" dirty="0" err="1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.  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要求某人不要做某事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” </a:t>
            </a:r>
            <a:endParaRPr lang="zh-CN" altLang="en-US" sz="280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9124" y="4929198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to      read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00100" y="5334672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a man teacher--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3143240" y="0"/>
            <a:ext cx="2428892" cy="1000108"/>
            <a:chOff x="2500298" y="0"/>
            <a:chExt cx="242889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42889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214678" y="319737"/>
              <a:ext cx="1103187" cy="546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Notes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785786" y="1000108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If we ask people to bring food, they’ll just bring potato chips and chocolate because they’ll be too lazy to cook.</a:t>
            </a:r>
          </a:p>
          <a:p>
            <a:pPr marL="514350" indent="-514350"/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如果我们让人们带食物来，他们将只带炸薯条和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巧克力， 因为他们太懒而不去做。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5786" y="3182495"/>
            <a:ext cx="797365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potato chips  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炸土豆片；炸薯条</a:t>
            </a:r>
            <a:endParaRPr lang="en-US" altLang="zh-CN" sz="2800" dirty="0" smtClean="0">
              <a:solidFill>
                <a:srgbClr val="0000CC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名词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potato</a:t>
            </a:r>
            <a:r>
              <a:rPr lang="en-US" altLang="zh-CN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作定语，变复数时只变后面的名词</a:t>
            </a:r>
            <a:endParaRPr lang="en-US" altLang="zh-CN" sz="2800" dirty="0" smtClean="0">
              <a:solidFill>
                <a:srgbClr val="0000CC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表示性别的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man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或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woman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作定语修饰名词时，</a:t>
            </a:r>
            <a:endParaRPr lang="en-US" altLang="zh-CN" sz="2800" dirty="0" smtClean="0">
              <a:solidFill>
                <a:srgbClr val="0000CC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如果变复数则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man/woman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以及其修饰的名词都要</a:t>
            </a:r>
            <a:endParaRPr lang="en-US" altLang="zh-CN" sz="2800" dirty="0" smtClean="0">
              <a:solidFill>
                <a:srgbClr val="0000CC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变</a:t>
            </a:r>
            <a:endParaRPr lang="zh-CN" altLang="en-US" sz="2800" dirty="0">
              <a:solidFill>
                <a:srgbClr val="0000CC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3306" y="5334672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two men teachers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0100" y="5715016"/>
            <a:ext cx="309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a woman doctor--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10020" y="5715016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two women doctors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46049" y="6049052"/>
            <a:ext cx="2664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potato noodle--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43306" y="6049052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potato noodles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1" grpId="0"/>
      <p:bldP spid="25" grpId="0"/>
      <p:bldP spid="28" grpId="0"/>
      <p:bldP spid="29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35451" y="4548854"/>
            <a:ext cx="669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He is too young to go to school.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同义句</a:t>
            </a:r>
            <a:r>
              <a:rPr lang="en-US" altLang="zh-CN" sz="2800" i="1" dirty="0" smtClean="0">
                <a:latin typeface="Georgia" pitchFamily="18" charset="0"/>
              </a:rPr>
              <a:t>) 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3143240" y="0"/>
            <a:ext cx="2428892" cy="1000108"/>
            <a:chOff x="2500298" y="0"/>
            <a:chExt cx="242889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42889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214678" y="319737"/>
              <a:ext cx="1103187" cy="546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Notes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785786" y="1000108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If we ask people to bring food, they’ll just bring potato chips and chocolate because they’ll be too lazy to cook.</a:t>
            </a:r>
          </a:p>
          <a:p>
            <a:pPr marL="514350" indent="-514350"/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如果我们让人们带食物来，他们将只带炸薯条和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巧克力， 因为他们太懒而不去做。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3250" y="3182495"/>
            <a:ext cx="840807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too…to… 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“太</a:t>
            </a:r>
            <a:r>
              <a:rPr lang="en-US" altLang="zh-CN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而不能</a:t>
            </a:r>
            <a:r>
              <a:rPr lang="en-US" altLang="zh-CN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”</a:t>
            </a:r>
            <a:endParaRPr lang="en-US" altLang="zh-CN" sz="2800" dirty="0" smtClean="0">
              <a:solidFill>
                <a:srgbClr val="0000CC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too…for sb. to… 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“对某人来说太</a:t>
            </a:r>
            <a:r>
              <a:rPr lang="en-US" altLang="zh-CN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而不能</a:t>
            </a:r>
            <a:r>
              <a:rPr lang="en-US" altLang="zh-CN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”</a:t>
            </a:r>
            <a:endParaRPr lang="en-US" altLang="zh-CN" sz="2800" dirty="0" smtClean="0">
              <a:solidFill>
                <a:srgbClr val="0000CC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too…to…=not…enough to do </a:t>
            </a:r>
            <a:r>
              <a:rPr lang="en-US" altLang="zh-CN" sz="2800" i="1" dirty="0" err="1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. =so…that…</a:t>
            </a:r>
            <a:endParaRPr lang="zh-CN" altLang="en-US" sz="2800" dirty="0">
              <a:solidFill>
                <a:srgbClr val="0000CC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0100" y="5072074"/>
            <a:ext cx="595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He is not old enough to go to school.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0100" y="5620424"/>
            <a:ext cx="6678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He is so young that he can’t go to school.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28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983" y="1000108"/>
            <a:ext cx="829105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Let’s ______ (order) some books from the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bookshop.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Mum often asks me ____ more vegetables.</a:t>
            </a:r>
          </a:p>
          <a:p>
            <a:pPr marL="514350" indent="-514350">
              <a:buAutoNum type="alphaUcPeriod"/>
            </a:pPr>
            <a:r>
              <a:rPr lang="en-US" altLang="zh-CN" sz="2800" i="1" dirty="0" smtClean="0">
                <a:latin typeface="Georgia" pitchFamily="18" charset="0"/>
              </a:rPr>
              <a:t>eat   B. to eat    C. eating   D. ate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The little boy is ____ young ____ go to school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this year.</a:t>
            </a:r>
          </a:p>
          <a:p>
            <a:pPr marL="514350" indent="-514350">
              <a:buAutoNum type="alphaUcPeriod"/>
            </a:pPr>
            <a:r>
              <a:rPr lang="en-US" altLang="zh-CN" sz="2800" i="1" dirty="0" err="1" smtClean="0">
                <a:latin typeface="Georgia" pitchFamily="18" charset="0"/>
              </a:rPr>
              <a:t>too;to</a:t>
            </a:r>
            <a:r>
              <a:rPr lang="en-US" altLang="zh-CN" sz="2800" i="1" dirty="0" smtClean="0">
                <a:latin typeface="Georgia" pitchFamily="18" charset="0"/>
              </a:rPr>
              <a:t>      B. </a:t>
            </a:r>
            <a:r>
              <a:rPr lang="en-US" altLang="zh-CN" sz="2800" i="1" dirty="0" err="1" smtClean="0">
                <a:latin typeface="Georgia" pitchFamily="18" charset="0"/>
              </a:rPr>
              <a:t>to;too</a:t>
            </a:r>
            <a:r>
              <a:rPr lang="en-US" altLang="zh-CN" sz="2800" i="1" dirty="0" smtClean="0">
                <a:latin typeface="Georgia" pitchFamily="18" charset="0"/>
              </a:rPr>
              <a:t>    C. </a:t>
            </a:r>
            <a:r>
              <a:rPr lang="en-US" altLang="zh-CN" sz="2800" i="1" dirty="0" err="1" smtClean="0">
                <a:latin typeface="Georgia" pitchFamily="18" charset="0"/>
              </a:rPr>
              <a:t>so;that</a:t>
            </a:r>
            <a:r>
              <a:rPr lang="en-US" altLang="zh-CN" sz="2800" i="1" dirty="0" smtClean="0">
                <a:latin typeface="Georgia" pitchFamily="18" charset="0"/>
              </a:rPr>
              <a:t>       D. </a:t>
            </a:r>
            <a:r>
              <a:rPr lang="en-US" altLang="zh-CN" sz="2800" i="1" dirty="0" err="1" smtClean="0">
                <a:latin typeface="Georgia" pitchFamily="18" charset="0"/>
              </a:rPr>
              <a:t>too;too</a:t>
            </a:r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>
              <a:buAutoNum type="alphaUcPeriod"/>
            </a:pPr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–What are you doing?  --They are talking about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_____ make Lily surprised.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A. how       B. how to      C. why      D. what</a:t>
            </a:r>
          </a:p>
        </p:txBody>
      </p:sp>
      <p:pic>
        <p:nvPicPr>
          <p:cNvPr id="71684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714620"/>
            <a:ext cx="738165" cy="618755"/>
          </a:xfrm>
          <a:prstGeom prst="rect">
            <a:avLst/>
          </a:prstGeom>
          <a:noFill/>
        </p:spPr>
      </p:pic>
      <p:pic>
        <p:nvPicPr>
          <p:cNvPr id="25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429132"/>
            <a:ext cx="738165" cy="618755"/>
          </a:xfrm>
          <a:prstGeom prst="rect">
            <a:avLst/>
          </a:prstGeom>
          <a:noFill/>
        </p:spPr>
      </p:pic>
      <p:pic>
        <p:nvPicPr>
          <p:cNvPr id="26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6143644"/>
            <a:ext cx="738165" cy="61875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916413" y="100010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order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8"/>
          <p:cNvSpPr txBox="1">
            <a:spLocks noChangeArrowheads="1"/>
          </p:cNvSpPr>
          <p:nvPr/>
        </p:nvSpPr>
        <p:spPr bwMode="auto">
          <a:xfrm>
            <a:off x="323850" y="1680038"/>
            <a:ext cx="8496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zh-CN" sz="2800" i="1" dirty="0">
                <a:latin typeface="Georgia" pitchFamily="18" charset="0"/>
              </a:rPr>
              <a:t>I think I’ll _______ (take) the bus to the party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en-US" altLang="zh-CN" sz="2800" i="1" dirty="0">
              <a:latin typeface="Georgia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altLang="zh-CN" sz="2800" i="1" dirty="0">
                <a:latin typeface="Georgia" pitchFamily="18" charset="0"/>
              </a:rPr>
              <a:t>If you ______ (do), you ____________ (be) late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en-US" altLang="zh-CN" sz="2800" i="1" dirty="0">
              <a:latin typeface="Georgia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altLang="zh-CN" sz="2800" i="1" dirty="0">
                <a:latin typeface="Georgia" pitchFamily="18" charset="0"/>
              </a:rPr>
              <a:t>I think I’ll ________ (stay) at home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 marL="457200" indent="-457200"/>
            <a:endParaRPr lang="en-US" altLang="zh-CN" sz="2800" i="1" dirty="0">
              <a:latin typeface="Georgia" pitchFamily="18" charset="0"/>
            </a:endParaRP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</a:rPr>
              <a:t>4. If </a:t>
            </a:r>
            <a:r>
              <a:rPr lang="en-US" altLang="zh-CN" sz="2800" i="1" dirty="0">
                <a:latin typeface="Georgia" pitchFamily="18" charset="0"/>
              </a:rPr>
              <a:t>you ______ (do), you ____________ (be) sorry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71670" y="2500306"/>
            <a:ext cx="1511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43570" y="2500306"/>
            <a:ext cx="1511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will be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57488" y="3786190"/>
            <a:ext cx="1511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stay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71670" y="4643446"/>
            <a:ext cx="151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286380" y="4643446"/>
            <a:ext cx="151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will be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43174" y="1643050"/>
            <a:ext cx="1512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take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0" y="0"/>
            <a:ext cx="3286116" cy="1428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pPr algn="ctr"/>
            <a:r>
              <a:rPr lang="en-US" altLang="zh-CN" sz="3600" i="1" dirty="0" smtClean="0">
                <a:solidFill>
                  <a:srgbClr val="7030A0"/>
                </a:solidFill>
                <a:latin typeface="Georgia" pitchFamily="18" charset="0"/>
              </a:rPr>
              <a:t>Focus</a:t>
            </a:r>
            <a:endParaRPr lang="zh-CN" altLang="en-US" sz="3600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8"/>
          <p:cNvSpPr txBox="1">
            <a:spLocks noChangeArrowheads="1"/>
          </p:cNvSpPr>
          <p:nvPr/>
        </p:nvSpPr>
        <p:spPr bwMode="auto">
          <a:xfrm>
            <a:off x="323850" y="1532644"/>
            <a:ext cx="84963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altLang="zh-CN" sz="2800" i="1" dirty="0" smtClean="0">
                <a:latin typeface="Georgia" pitchFamily="18" charset="0"/>
              </a:rPr>
              <a:t>5. What </a:t>
            </a:r>
            <a:r>
              <a:rPr lang="en-US" altLang="zh-CN" sz="2800" i="1" dirty="0">
                <a:latin typeface="Georgia" pitchFamily="18" charset="0"/>
              </a:rPr>
              <a:t>____________ (happen) if they __________ (have) the party today</a:t>
            </a:r>
            <a:r>
              <a:rPr lang="en-US" altLang="zh-CN" sz="2800" i="1" dirty="0" smtClean="0">
                <a:latin typeface="Georgia" pitchFamily="18" charset="0"/>
              </a:rPr>
              <a:t>?</a:t>
            </a:r>
          </a:p>
          <a:p>
            <a:pPr marL="457200" indent="-457200">
              <a:buFontTx/>
              <a:buAutoNum type="arabicPeriod"/>
            </a:pPr>
            <a:endParaRPr lang="en-US" altLang="zh-CN" sz="2800" i="1" dirty="0">
              <a:latin typeface="Georgia" pitchFamily="18" charset="0"/>
            </a:endParaRP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</a:rPr>
              <a:t>6. If </a:t>
            </a:r>
            <a:r>
              <a:rPr lang="en-US" altLang="zh-CN" sz="2800" i="1" dirty="0">
                <a:latin typeface="Georgia" pitchFamily="18" charset="0"/>
              </a:rPr>
              <a:t>they _________ (have) it today, half the class _____________ (not come</a:t>
            </a:r>
            <a:r>
              <a:rPr lang="en-US" altLang="zh-CN" sz="2800" i="1" dirty="0" smtClean="0">
                <a:latin typeface="Georgia" pitchFamily="18" charset="0"/>
              </a:rPr>
              <a:t>).</a:t>
            </a:r>
          </a:p>
          <a:p>
            <a:pPr marL="457200" indent="-457200">
              <a:buFontTx/>
              <a:buAutoNum type="arabicPeriod"/>
            </a:pPr>
            <a:endParaRPr lang="en-US" altLang="zh-CN" sz="2800" i="1" dirty="0">
              <a:latin typeface="Georgia" pitchFamily="18" charset="0"/>
            </a:endParaRP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</a:rPr>
              <a:t>7. Should </a:t>
            </a:r>
            <a:r>
              <a:rPr lang="en-US" altLang="zh-CN" sz="2800" i="1" dirty="0">
                <a:latin typeface="Georgia" pitchFamily="18" charset="0"/>
              </a:rPr>
              <a:t>we _______ (ask) people to bring food</a:t>
            </a:r>
            <a:r>
              <a:rPr lang="en-US" altLang="zh-CN" sz="2800" i="1" dirty="0" smtClean="0">
                <a:latin typeface="Georgia" pitchFamily="18" charset="0"/>
              </a:rPr>
              <a:t>?</a:t>
            </a:r>
          </a:p>
          <a:p>
            <a:pPr marL="457200" indent="-457200">
              <a:buFontTx/>
              <a:buAutoNum type="arabicPeriod"/>
            </a:pPr>
            <a:endParaRPr lang="en-US" altLang="zh-CN" sz="2800" i="1" dirty="0">
              <a:latin typeface="Georgia" pitchFamily="18" charset="0"/>
            </a:endParaRP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</a:rPr>
              <a:t>8. If </a:t>
            </a:r>
            <a:r>
              <a:rPr lang="en-US" altLang="zh-CN" sz="2800" i="1" dirty="0">
                <a:latin typeface="Georgia" pitchFamily="18" charset="0"/>
              </a:rPr>
              <a:t>we _______ (ask) people ____________ (bring) food, they’ll just bring potato chips and chocolate.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14414" y="1928802"/>
            <a:ext cx="1512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have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28794" y="1500174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will happen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85984" y="2786058"/>
            <a:ext cx="1511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have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71538" y="3214686"/>
            <a:ext cx="2663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won’t come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643174" y="4071942"/>
            <a:ext cx="1511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ask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85918" y="4929198"/>
            <a:ext cx="1512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ask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57884" y="4929198"/>
            <a:ext cx="2376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to bring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0" y="0"/>
            <a:ext cx="3286116" cy="1428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pPr algn="ctr"/>
            <a:r>
              <a:rPr lang="en-US" altLang="zh-CN" sz="3600" i="1" dirty="0" smtClean="0">
                <a:solidFill>
                  <a:srgbClr val="7030A0"/>
                </a:solidFill>
                <a:latin typeface="Georgia" pitchFamily="18" charset="0"/>
              </a:rPr>
              <a:t>Focus</a:t>
            </a:r>
            <a:endParaRPr lang="zh-CN" altLang="en-US" sz="3600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0127" y="0"/>
            <a:ext cx="778671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Georgia" pitchFamily="18" charset="0"/>
              </a:rPr>
              <a:t>  </a:t>
            </a:r>
            <a:r>
              <a:rPr lang="en-US" altLang="zh-CN" sz="2800" i="1" dirty="0">
                <a:latin typeface="Georgia" pitchFamily="18" charset="0"/>
              </a:rPr>
              <a:t>Fill in the blanks with the correct forms of the verbs in brackets.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0484" name="TextBox 15"/>
          <p:cNvSpPr txBox="1">
            <a:spLocks noChangeArrowheads="1"/>
          </p:cNvSpPr>
          <p:nvPr/>
        </p:nvSpPr>
        <p:spPr bwMode="auto">
          <a:xfrm>
            <a:off x="0" y="1052513"/>
            <a:ext cx="9144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latin typeface="Georgia" pitchFamily="18" charset="0"/>
              </a:rPr>
              <a:t>Dear Su Mei,</a:t>
            </a:r>
          </a:p>
          <a:p>
            <a:r>
              <a:rPr lang="en-US" altLang="zh-CN" sz="2800" i="1" dirty="0">
                <a:latin typeface="Georgia" pitchFamily="18" charset="0"/>
              </a:rPr>
              <a:t>I don’t _______ (know) what to _______ (do) about going to Mike’s birthday party tomorrow night. My parents _______ (think) I should study for my English</a:t>
            </a:r>
          </a:p>
          <a:p>
            <a:r>
              <a:rPr lang="en-US" altLang="zh-CN" sz="2800" i="1" dirty="0">
                <a:latin typeface="Georgia" pitchFamily="18" charset="0"/>
              </a:rPr>
              <a:t>exam next week. </a:t>
            </a:r>
            <a:r>
              <a:rPr lang="en-US" altLang="zh-CN" sz="2800" i="1" u="sng" dirty="0">
                <a:latin typeface="Georgia" pitchFamily="18" charset="0"/>
              </a:rPr>
              <a:t>If I ______ (go) to the party, they ________ (be) upset.</a:t>
            </a:r>
            <a:r>
              <a:rPr lang="en-US" altLang="zh-CN" sz="2800" i="1" dirty="0">
                <a:latin typeface="Georgia" pitchFamily="18" charset="0"/>
              </a:rPr>
              <a:t> Mike _______ (tell) us to wear nice clothes, but I don’t _______ (have) any. If I ________ (wear) jeans, I ___________ (look) the worst. Also, I’m not sure how to _______ (go) to the party. If I _______ (walk), it ___________ (take) me too long. </a:t>
            </a:r>
            <a:r>
              <a:rPr lang="en-US" altLang="zh-CN" sz="2800" i="1" u="sng" dirty="0">
                <a:latin typeface="Georgia" pitchFamily="18" charset="0"/>
              </a:rPr>
              <a:t>If I _______ (take) a taxi, it _______ (be) too expensive.</a:t>
            </a:r>
            <a:r>
              <a:rPr lang="en-US" altLang="zh-CN" sz="2800" i="1" dirty="0">
                <a:latin typeface="Georgia" pitchFamily="18" charset="0"/>
              </a:rPr>
              <a:t> </a:t>
            </a:r>
            <a:r>
              <a:rPr lang="en-US" altLang="zh-CN" sz="2800" i="1" u="sng" dirty="0">
                <a:latin typeface="Georgia" pitchFamily="18" charset="0"/>
              </a:rPr>
              <a:t>Can you give me some advice please?</a:t>
            </a:r>
          </a:p>
          <a:p>
            <a:r>
              <a:rPr lang="en-US" altLang="zh-CN" sz="2800" i="1" dirty="0">
                <a:latin typeface="Georgia" pitchFamily="18" charset="0"/>
              </a:rPr>
              <a:t>Tina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31913" y="1412875"/>
            <a:ext cx="1511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know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08625" y="141287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do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19250" y="220503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think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63938" y="2636838"/>
            <a:ext cx="1071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go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9388" y="3141663"/>
            <a:ext cx="1800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will be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87900" y="3068638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told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95738" y="3500438"/>
            <a:ext cx="1512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have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0825" y="3933825"/>
            <a:ext cx="1512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wear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87900" y="3933825"/>
            <a:ext cx="208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will look 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19700" y="436562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go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35150" y="4797425"/>
            <a:ext cx="1657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walk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48263" y="4797425"/>
            <a:ext cx="259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will take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00338" y="5229225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take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75463" y="5229225"/>
            <a:ext cx="1657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will be</a:t>
            </a:r>
            <a:r>
              <a:rPr lang="en-US" altLang="zh-CN" sz="3600" i="1" dirty="0">
                <a:latin typeface="Georgia" pitchFamily="18" charset="0"/>
              </a:rPr>
              <a:t>    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1406" y="71414"/>
            <a:ext cx="928694" cy="6429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3a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14348" y="3500438"/>
            <a:ext cx="82269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当他听到这个坏消息时，他将会感到很失望。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He will feel u _____ when he hears the bad news.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3143240" y="0"/>
            <a:ext cx="2428892" cy="1000108"/>
            <a:chOff x="2500298" y="0"/>
            <a:chExt cx="242889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42889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214678" y="319737"/>
              <a:ext cx="1103187" cy="546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Notes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785786" y="1117571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If I go to the party, they will be upset.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如果我去参加聚会，他们将会很难过。</a:t>
            </a:r>
            <a:endParaRPr lang="en-US" altLang="zh-CN" sz="2800" dirty="0" smtClean="0">
              <a:latin typeface="Georgia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2910" y="2405714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upset   adj. 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难过的；失望的；沮丧的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</a:rPr>
              <a:t>pset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24351" y="3143248"/>
            <a:ext cx="716734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我有时乘出租车去上学。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I sometimes _____ _____ _____ _____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school.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3143240" y="0"/>
            <a:ext cx="2428892" cy="1000108"/>
            <a:chOff x="2500298" y="0"/>
            <a:chExt cx="242889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42889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214678" y="319737"/>
              <a:ext cx="1103187" cy="546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Notes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785786" y="1117571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If I take a taxi, it will be too expensive. 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如果我乘出租车去，它将会太昂贵。</a:t>
            </a:r>
            <a:endParaRPr lang="en-US" altLang="zh-CN" sz="2800" dirty="0" smtClean="0">
              <a:latin typeface="Georgia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2791" y="2405714"/>
            <a:ext cx="543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take a taxi“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乘出租车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”=by taxi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71802" y="3571876"/>
            <a:ext cx="4350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take        a         taxi          to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0100" y="4714884"/>
            <a:ext cx="4984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交通方式提问用疑问词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how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000364" y="4071942"/>
            <a:ext cx="3500462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06947" y="5357826"/>
            <a:ext cx="4394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How do you get to school?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1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143240" y="0"/>
            <a:ext cx="2786082" cy="1071546"/>
            <a:chOff x="2500298" y="0"/>
            <a:chExt cx="278608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103746" y="357166"/>
              <a:ext cx="1723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Warm up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pic>
        <p:nvPicPr>
          <p:cNvPr id="37896" name="Picture 8" descr="c:\users\wn\appdata\roaming\360se6\USERDA~1\Temp\125415~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3488" y="1357298"/>
            <a:ext cx="7181850" cy="5500702"/>
          </a:xfrm>
          <a:prstGeom prst="rect">
            <a:avLst/>
          </a:prstGeom>
          <a:noFill/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71538" y="1357298"/>
            <a:ext cx="74295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1" dirty="0" smtClean="0">
                <a:solidFill>
                  <a:srgbClr val="0033CC"/>
                </a:solidFill>
                <a:latin typeface="Georgia" pitchFamily="18" charset="0"/>
                <a:ea typeface="华文新魏" pitchFamily="2" charset="-122"/>
              </a:rPr>
              <a:t>if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引导条件句，主从时态有规律</a:t>
            </a:r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sz="3600" dirty="0" smtClean="0">
              <a:solidFill>
                <a:srgbClr val="0033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含有</a:t>
            </a:r>
            <a:r>
              <a:rPr lang="en-US" altLang="zh-CN" sz="3600" i="1" dirty="0">
                <a:solidFill>
                  <a:srgbClr val="0033CC"/>
                </a:solidFill>
                <a:latin typeface="Georgia" pitchFamily="18" charset="0"/>
                <a:ea typeface="华文新魏" pitchFamily="2" charset="-122"/>
              </a:rPr>
              <a:t>if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为从句，另外一句为主句。        </a:t>
            </a:r>
            <a:endParaRPr lang="en-US" altLang="zh-CN" sz="3600" dirty="0">
              <a:solidFill>
                <a:srgbClr val="0033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从句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一般现在时，原形单三看主语；      </a:t>
            </a:r>
            <a:endParaRPr lang="en-US" altLang="zh-CN" sz="3600" dirty="0">
              <a:solidFill>
                <a:srgbClr val="0033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主句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必须将来时，结构选择要注意， </a:t>
            </a:r>
            <a:r>
              <a:rPr lang="en-US" altLang="zh-CN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r>
              <a:rPr lang="en-US" altLang="zh-CN" sz="3600" i="1" dirty="0" smtClean="0">
                <a:solidFill>
                  <a:srgbClr val="0033CC"/>
                </a:solidFill>
                <a:latin typeface="Georgia" pitchFamily="18" charset="0"/>
                <a:ea typeface="华文新魏" pitchFamily="2" charset="-122"/>
              </a:rPr>
              <a:t>will , won’t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加动原</a:t>
            </a:r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sz="3600" dirty="0" smtClean="0">
              <a:solidFill>
                <a:srgbClr val="0033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主将从现</a:t>
            </a:r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牢牢记 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85786" y="4143380"/>
            <a:ext cx="730360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--Could you give us _____ about the party,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Mr. Zhang?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--Sure. I’m glad to do that.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A. some advices     B. a advice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C. some advice        D. an advice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3143240" y="0"/>
            <a:ext cx="2428892" cy="1000108"/>
            <a:chOff x="2500298" y="0"/>
            <a:chExt cx="242889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42889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214678" y="319737"/>
              <a:ext cx="1103187" cy="546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Notes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785786" y="1046133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 Can you give me some advice please?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你能给我一些建议吗？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8509" y="2214554"/>
            <a:ext cx="737253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advice  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不可数名词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劝告；建议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”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一条建议      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a piece of advice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许多条建议       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some pieces of advice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给某人提一些建议      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give sb. some advice</a:t>
            </a:r>
          </a:p>
        </p:txBody>
      </p:sp>
      <p:pic>
        <p:nvPicPr>
          <p:cNvPr id="25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857892"/>
            <a:ext cx="738165" cy="618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1565" y="333357"/>
            <a:ext cx="771527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Georgia" pitchFamily="18" charset="0"/>
              </a:rPr>
              <a:t> Complete the sentences using your own ideas.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995386"/>
            <a:ext cx="7572397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1. If I get up late tomorrow,</a:t>
            </a:r>
          </a:p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_____________________________</a:t>
            </a:r>
          </a:p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2. If I don’t finish my homework,</a:t>
            </a:r>
          </a:p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_______________________________</a:t>
            </a:r>
          </a:p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3. If I don’t get enough exercise,</a:t>
            </a:r>
          </a:p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_____________________________</a:t>
            </a:r>
          </a:p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4. I will not have enough time to study if</a:t>
            </a:r>
          </a:p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___________________________</a:t>
            </a:r>
          </a:p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5. I will not make any friends if</a:t>
            </a:r>
          </a:p>
          <a:p>
            <a:pPr>
              <a:lnSpc>
                <a:spcPts val="4500"/>
              </a:lnSpc>
            </a:pPr>
            <a:r>
              <a:rPr lang="en-US" altLang="zh-CN" sz="2800" i="1" dirty="0">
                <a:latin typeface="Georgia" pitchFamily="18" charset="0"/>
              </a:rPr>
              <a:t>__________________________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1406" y="214290"/>
            <a:ext cx="928694" cy="6429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3b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619896"/>
            <a:ext cx="3916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 will be late for school.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786058"/>
            <a:ext cx="7160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my teacher will ask me to do it after school.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929066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 will be fat.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105" y="5048920"/>
            <a:ext cx="399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 play computer games.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105" y="6191928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 am not </a:t>
            </a:r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</a:rPr>
              <a:t>frinedly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410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Sum up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71472" y="1244632"/>
            <a:ext cx="827502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order </a:t>
            </a:r>
            <a:r>
              <a:rPr lang="en-US" altLang="zh-CN" sz="2800" i="1" dirty="0" err="1" smtClean="0">
                <a:latin typeface="Georgia" pitchFamily="18" charset="0"/>
              </a:rPr>
              <a:t>sth</a:t>
            </a:r>
            <a:r>
              <a:rPr lang="en-US" altLang="zh-CN" sz="2800" i="1" dirty="0" smtClean="0">
                <a:latin typeface="Georgia" pitchFamily="18" charset="0"/>
              </a:rPr>
              <a:t>. from +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地点 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从某地订购某物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 order sb. to do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命令某人做某事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 </a:t>
            </a:r>
            <a:r>
              <a:rPr lang="en-US" altLang="zh-CN" sz="2800" i="1" dirty="0" smtClean="0">
                <a:latin typeface="Georgia" pitchFamily="18" charset="0"/>
              </a:rPr>
              <a:t>ask sb. to do </a:t>
            </a:r>
            <a:r>
              <a:rPr lang="en-US" altLang="zh-CN" sz="2800" i="1" dirty="0" err="1" smtClean="0">
                <a:latin typeface="Georgia" pitchFamily="18" charset="0"/>
              </a:rPr>
              <a:t>sth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   要求某人做某事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ask sb. not to do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要求某人不要做某事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</a:t>
            </a: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too…for sb. to…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“对某人来说太</a:t>
            </a:r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而不能</a:t>
            </a:r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”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too…to…=not…enough to do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=so…that…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一条建议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a piece of advice</a:t>
            </a:r>
          </a:p>
          <a:p>
            <a:pPr marL="514350" indent="-514350"/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   许多条建议 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some pieces of advice</a:t>
            </a:r>
          </a:p>
          <a:p>
            <a:pPr marL="514350" indent="-514350"/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   给某人提一些建议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give sb. some advice</a:t>
            </a:r>
            <a:r>
              <a:rPr lang="en-US" altLang="zh-CN" sz="2800" i="1" dirty="0" smtClean="0"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2800" i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8596" y="1000108"/>
            <a:ext cx="842891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We often have class m ______ on Monday.</a:t>
            </a:r>
          </a:p>
          <a:p>
            <a:pPr marL="514350" indent="-514350">
              <a:buAutoNum type="arabicPeriod"/>
            </a:pPr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Can you give me some a ______ on how to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learn English well?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We can help you to ________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组织</a:t>
            </a:r>
            <a:r>
              <a:rPr lang="en-US" altLang="zh-CN" sz="2800" i="1" dirty="0" smtClean="0">
                <a:latin typeface="Georgia" pitchFamily="18" charset="0"/>
              </a:rPr>
              <a:t>) an English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party.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I think we can’t watch a _______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录像</a:t>
            </a:r>
            <a:r>
              <a:rPr lang="en-US" altLang="zh-CN" sz="2800" i="1" dirty="0" smtClean="0">
                <a:latin typeface="Georgia" pitchFamily="18" charset="0"/>
              </a:rPr>
              <a:t>) at the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party.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 My brother usually takes a ______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出租车</a:t>
            </a:r>
            <a:r>
              <a:rPr lang="en-US" altLang="zh-CN" sz="2800" i="1" dirty="0" smtClean="0">
                <a:latin typeface="Georgia" pitchFamily="18" charset="0"/>
              </a:rPr>
              <a:t>)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to work.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26975" y="1000108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eeting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27041" y="183421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dvice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3120094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organize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27041" y="4405978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video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380" y="5643578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taxi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8596" y="1094979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1.I will go to the party with </a:t>
            </a:r>
            <a:r>
              <a:rPr lang="en-US" altLang="zh-CN" sz="2800" i="1" u="sng" dirty="0" smtClean="0">
                <a:latin typeface="Georgia" pitchFamily="18" charset="0"/>
              </a:rPr>
              <a:t>Anna</a:t>
            </a:r>
            <a:r>
              <a:rPr lang="en-US" altLang="zh-CN" sz="2800" i="1" dirty="0" smtClean="0">
                <a:latin typeface="Georgia" pitchFamily="18" charset="0"/>
              </a:rPr>
              <a:t>.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划线提问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  _____ _____ you go to the party ______?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2. Finish your homework and you can watch TV. 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   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改为条件状语从句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___ you finish your homework, ____ can watch TV.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3. </a:t>
            </a:r>
            <a:r>
              <a:rPr lang="en-US" altLang="zh-CN" sz="2800" i="1" u="sng" dirty="0" smtClean="0">
                <a:latin typeface="Georgia" pitchFamily="18" charset="0"/>
              </a:rPr>
              <a:t>The teacher will be angry</a:t>
            </a:r>
            <a:r>
              <a:rPr lang="en-US" altLang="zh-CN" sz="2800" i="1" dirty="0" smtClean="0">
                <a:latin typeface="Georgia" pitchFamily="18" charset="0"/>
              </a:rPr>
              <a:t> if we eat in class.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划线提问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____ will _________ if we eat in class.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4. They enjoyed themselves at the party yesterday.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变同义句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They _____ ______ ______ ______ at the party</a:t>
            </a:r>
          </a:p>
          <a:p>
            <a:pPr marL="342900" indent="-342900"/>
            <a:r>
              <a:rPr lang="en-US" altLang="zh-CN" sz="2800" i="1" dirty="0" smtClean="0">
                <a:latin typeface="Georgia" pitchFamily="18" charset="0"/>
              </a:rPr>
              <a:t>yesterday.</a:t>
            </a:r>
          </a:p>
        </p:txBody>
      </p: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2910" y="150017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Who      will                                              with                             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10" y="278605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If                                                         you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0166" y="535782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had           a            great        time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404878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What               happen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1472" y="928670"/>
            <a:ext cx="82643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 you, time, a, if, go, have, to, great, you, will,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party, the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 will, what, the, they, today, if, have, happen,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party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 bring, from, schools, don’t, your, other, friends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 going, tonight, think, movies, I’m, to, to, go, I,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The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___________________________________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910" y="178592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If you go to the party, you will have a great time.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24" y="307181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What will happen if they have the party today?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8662" y="392906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Don’t bring your friends from other schools.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662" y="519179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 think I’m going to go to the movies tonight.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15" name="组合 14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5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3000364" y="357166"/>
              <a:ext cx="1997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Homework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00232" y="2214554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GWIPA" pitchFamily="2" charset="2"/>
              </a:rPr>
              <a:t>/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9600" dirty="0" err="1" smtClean="0">
                <a:latin typeface="GWIPA" pitchFamily="2" charset="2"/>
                <a:sym typeface="GWIPA"/>
              </a:rPr>
              <a:t>vIdiE</a:t>
            </a:r>
            <a:r>
              <a:rPr lang="en-US" altLang="zh-CN" sz="9600" dirty="0" err="1" smtClean="0">
                <a:latin typeface="MS PGothic"/>
                <a:ea typeface="MS PGothic"/>
                <a:sym typeface="GWIPA"/>
              </a:rPr>
              <a:t>ʊ</a:t>
            </a:r>
            <a:r>
              <a:rPr lang="en-US" altLang="zh-CN" sz="9600" dirty="0" smtClean="0">
                <a:latin typeface="GWIPA" pitchFamily="2" charset="2"/>
              </a:rPr>
              <a:t>/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3643306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641158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5355538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2894001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 rot="5400000">
            <a:off x="3892545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643042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GWIPA" pitchFamily="2" charset="2"/>
              </a:rPr>
              <a:t>/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O:gEnaIz</a:t>
            </a:r>
            <a:r>
              <a:rPr lang="en-US" altLang="zh-CN" sz="9600" dirty="0" smtClean="0">
                <a:latin typeface="GWIPA" pitchFamily="2" charset="2"/>
              </a:rPr>
              <a:t>/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2857488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357686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5784166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2536811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 rot="5400000">
            <a:off x="3749669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00166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GWIPA" pitchFamily="2" charset="2"/>
              </a:rPr>
              <a:t>/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9600" dirty="0" err="1" smtClean="0">
                <a:latin typeface="GWIPA" pitchFamily="2" charset="2"/>
                <a:sym typeface="GWIPA"/>
              </a:rPr>
              <a:t>tSXklEt</a:t>
            </a:r>
            <a:r>
              <a:rPr lang="en-US" altLang="zh-CN" sz="9600" dirty="0" smtClean="0">
                <a:latin typeface="GWIPA" pitchFamily="2" charset="2"/>
              </a:rPr>
              <a:t>/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3926778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500694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4035421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00166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GWIPA" pitchFamily="2" charset="2"/>
              </a:rPr>
              <a:t>/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9600" dirty="0" err="1" smtClean="0">
                <a:latin typeface="GWIPA" pitchFamily="2" charset="2"/>
                <a:sym typeface="GWIPA"/>
              </a:rPr>
              <a:t>eIdZEnt</a:t>
            </a:r>
            <a:r>
              <a:rPr lang="en-US" altLang="zh-CN" sz="9600" dirty="0" smtClean="0">
                <a:latin typeface="GWIPA" pitchFamily="2" charset="2"/>
              </a:rPr>
              <a:t>/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3214678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072066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2679687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00166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GWIPA" pitchFamily="2" charset="2"/>
              </a:rPr>
              <a:t>/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9600" dirty="0" err="1" smtClean="0">
                <a:latin typeface="GWIPA" pitchFamily="2" charset="2"/>
                <a:sym typeface="GWIPA"/>
              </a:rPr>
              <a:t>ti:neIdZE</a:t>
            </a:r>
            <a:r>
              <a:rPr lang="en-US" altLang="zh-CN" sz="9600" dirty="0" smtClean="0">
                <a:latin typeface="GWIPA" pitchFamily="2" charset="2"/>
              </a:rPr>
              <a:t>/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2857488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500562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2465373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椭圆 26"/>
          <p:cNvSpPr/>
          <p:nvPr/>
        </p:nvSpPr>
        <p:spPr bwMode="auto">
          <a:xfrm>
            <a:off x="6429388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rot="5400000">
            <a:off x="4037009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angry</a:t>
            </a:r>
            <a:endParaRPr lang="en-US" altLang="zh-CN" sz="9600" i="1" dirty="0" smtClean="0">
              <a:latin typeface="Georgia" pitchFamily="18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000364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569852" y="378391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179753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2255</Words>
  <PresentationFormat>全屏显示(4:3)</PresentationFormat>
  <Paragraphs>356</Paragraphs>
  <Slides>36</Slides>
  <Notes>29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wn</dc:creator>
  <cp:lastModifiedBy>wn</cp:lastModifiedBy>
  <cp:revision>150</cp:revision>
  <dcterms:created xsi:type="dcterms:W3CDTF">2014-03-12T11:48:51Z</dcterms:created>
  <dcterms:modified xsi:type="dcterms:W3CDTF">2014-04-25T04:03:01Z</dcterms:modified>
</cp:coreProperties>
</file>