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42"/>
  </p:notesMasterIdLst>
  <p:sldIdLst>
    <p:sldId id="282" r:id="rId3"/>
    <p:sldId id="256" r:id="rId4"/>
    <p:sldId id="257" r:id="rId5"/>
    <p:sldId id="283" r:id="rId6"/>
    <p:sldId id="284" r:id="rId7"/>
    <p:sldId id="285" r:id="rId8"/>
    <p:sldId id="286" r:id="rId9"/>
    <p:sldId id="287" r:id="rId10"/>
    <p:sldId id="264" r:id="rId11"/>
    <p:sldId id="260" r:id="rId12"/>
    <p:sldId id="293" r:id="rId13"/>
    <p:sldId id="294" r:id="rId14"/>
    <p:sldId id="295" r:id="rId15"/>
    <p:sldId id="291" r:id="rId16"/>
    <p:sldId id="269" r:id="rId17"/>
    <p:sldId id="270" r:id="rId18"/>
    <p:sldId id="275" r:id="rId19"/>
    <p:sldId id="276" r:id="rId20"/>
    <p:sldId id="297" r:id="rId21"/>
    <p:sldId id="298" r:id="rId22"/>
    <p:sldId id="299" r:id="rId23"/>
    <p:sldId id="300" r:id="rId24"/>
    <p:sldId id="306" r:id="rId25"/>
    <p:sldId id="307" r:id="rId26"/>
    <p:sldId id="303" r:id="rId27"/>
    <p:sldId id="309" r:id="rId28"/>
    <p:sldId id="271" r:id="rId29"/>
    <p:sldId id="272" r:id="rId30"/>
    <p:sldId id="310" r:id="rId31"/>
    <p:sldId id="277" r:id="rId32"/>
    <p:sldId id="311" r:id="rId33"/>
    <p:sldId id="312" r:id="rId34"/>
    <p:sldId id="313" r:id="rId35"/>
    <p:sldId id="334" r:id="rId36"/>
    <p:sldId id="323" r:id="rId37"/>
    <p:sldId id="324" r:id="rId38"/>
    <p:sldId id="325" r:id="rId39"/>
    <p:sldId id="326" r:id="rId40"/>
    <p:sldId id="327" r:id="rId41"/>
    <p:sldId id="333" r:id="rId42"/>
    <p:sldId id="329" r:id="rId43"/>
    <p:sldId id="332" r:id="rId44"/>
    <p:sldId id="330" r:id="rId45"/>
    <p:sldId id="331" r:id="rId46"/>
    <p:sldId id="315" r:id="rId47"/>
    <p:sldId id="316" r:id="rId48"/>
    <p:sldId id="317" r:id="rId49"/>
    <p:sldId id="318" r:id="rId50"/>
    <p:sldId id="335" r:id="rId51"/>
    <p:sldId id="336" r:id="rId52"/>
    <p:sldId id="341" r:id="rId53"/>
    <p:sldId id="337" r:id="rId54"/>
    <p:sldId id="342" r:id="rId55"/>
    <p:sldId id="345" r:id="rId56"/>
    <p:sldId id="348" r:id="rId57"/>
    <p:sldId id="349" r:id="rId58"/>
    <p:sldId id="343" r:id="rId59"/>
    <p:sldId id="350" r:id="rId60"/>
    <p:sldId id="351" r:id="rId61"/>
    <p:sldId id="353" r:id="rId62"/>
    <p:sldId id="355" r:id="rId63"/>
    <p:sldId id="354" r:id="rId64"/>
    <p:sldId id="356" r:id="rId65"/>
    <p:sldId id="361" r:id="rId66"/>
    <p:sldId id="357" r:id="rId67"/>
    <p:sldId id="358" r:id="rId68"/>
    <p:sldId id="359" r:id="rId69"/>
    <p:sldId id="360" r:id="rId70"/>
    <p:sldId id="362" r:id="rId71"/>
    <p:sldId id="365" r:id="rId72"/>
    <p:sldId id="364" r:id="rId73"/>
    <p:sldId id="366" r:id="rId74"/>
    <p:sldId id="367" r:id="rId75"/>
    <p:sldId id="368" r:id="rId76"/>
    <p:sldId id="369" r:id="rId77"/>
    <p:sldId id="370" r:id="rId78"/>
    <p:sldId id="371" r:id="rId79"/>
    <p:sldId id="372" r:id="rId80"/>
    <p:sldId id="373" r:id="rId81"/>
    <p:sldId id="374" r:id="rId82"/>
    <p:sldId id="375" r:id="rId83"/>
    <p:sldId id="376" r:id="rId84"/>
    <p:sldId id="377" r:id="rId85"/>
    <p:sldId id="379" r:id="rId86"/>
    <p:sldId id="381" r:id="rId87"/>
    <p:sldId id="380" r:id="rId88"/>
    <p:sldId id="382" r:id="rId89"/>
    <p:sldId id="383" r:id="rId90"/>
    <p:sldId id="384" r:id="rId91"/>
    <p:sldId id="385" r:id="rId92"/>
    <p:sldId id="386" r:id="rId93"/>
    <p:sldId id="387" r:id="rId94"/>
    <p:sldId id="388" r:id="rId95"/>
    <p:sldId id="389" r:id="rId96"/>
    <p:sldId id="390" r:id="rId97"/>
    <p:sldId id="391" r:id="rId98"/>
    <p:sldId id="392" r:id="rId99"/>
    <p:sldId id="393" r:id="rId100"/>
    <p:sldId id="419" r:id="rId101"/>
    <p:sldId id="418" r:id="rId102"/>
    <p:sldId id="394" r:id="rId103"/>
    <p:sldId id="395" r:id="rId104"/>
    <p:sldId id="396" r:id="rId105"/>
    <p:sldId id="397" r:id="rId106"/>
    <p:sldId id="398" r:id="rId107"/>
    <p:sldId id="399" r:id="rId108"/>
    <p:sldId id="401" r:id="rId109"/>
    <p:sldId id="402" r:id="rId110"/>
    <p:sldId id="403" r:id="rId111"/>
    <p:sldId id="405" r:id="rId112"/>
    <p:sldId id="406" r:id="rId113"/>
    <p:sldId id="407" r:id="rId114"/>
    <p:sldId id="408" r:id="rId115"/>
    <p:sldId id="404" r:id="rId116"/>
    <p:sldId id="409" r:id="rId117"/>
    <p:sldId id="410" r:id="rId118"/>
    <p:sldId id="411" r:id="rId119"/>
    <p:sldId id="412" r:id="rId120"/>
    <p:sldId id="413" r:id="rId121"/>
    <p:sldId id="414" r:id="rId122"/>
    <p:sldId id="415" r:id="rId123"/>
    <p:sldId id="416" r:id="rId124"/>
    <p:sldId id="417" r:id="rId125"/>
    <p:sldId id="420" r:id="rId126"/>
    <p:sldId id="421" r:id="rId127"/>
    <p:sldId id="422" r:id="rId128"/>
    <p:sldId id="423" r:id="rId129"/>
    <p:sldId id="424" r:id="rId130"/>
    <p:sldId id="425" r:id="rId131"/>
    <p:sldId id="428" r:id="rId132"/>
    <p:sldId id="427" r:id="rId133"/>
    <p:sldId id="429" r:id="rId134"/>
    <p:sldId id="430" r:id="rId135"/>
    <p:sldId id="431" r:id="rId136"/>
    <p:sldId id="432" r:id="rId137"/>
    <p:sldId id="435" r:id="rId138"/>
    <p:sldId id="434" r:id="rId139"/>
    <p:sldId id="433" r:id="rId140"/>
    <p:sldId id="279" r:id="rId1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6310"/>
    <a:srgbClr val="7BE26A"/>
    <a:srgbClr val="F4F0F4"/>
    <a:srgbClr val="DF8BE5"/>
    <a:srgbClr val="AB821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94660"/>
  </p:normalViewPr>
  <p:slideViewPr>
    <p:cSldViewPr>
      <p:cViewPr varScale="1">
        <p:scale>
          <a:sx n="65" d="100"/>
          <a:sy n="65" d="100"/>
        </p:scale>
        <p:origin x="-11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2"/>
    </p:cViewPr>
  </p:sorterViewPr>
  <p:gridSpacing cx="110605888" cy="11060588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03319-7814-462F-8C4F-81C2CF674CE8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0B966-C4B3-4BE7-9D2F-1D232AF53B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132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134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135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0B966-C4B3-4BE7-9D2F-1D232AF53B47}" type="slidenum">
              <a:rPr lang="zh-CN" altLang="en-US" smtClean="0"/>
              <a:pPr/>
              <a:t>73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6" name="图片 15" descr="图片1修改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16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图片1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875370"/>
            <a:ext cx="9144000" cy="5982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图片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图片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2014/5/13 Tuesday</a:t>
            </a:fld>
            <a:endParaRPr lang="zh-CN" altLang="en-US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Monkey,monkey,what%20are%20you%20doing.swf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Monkey,monkey,what%20are%20you%20doing.swf" TargetMode="Externa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hyperlink" Target="Monkey,monkey,what%20are%20you%20doing.swf" TargetMode="Externa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&#33457;&#26408;&#20848;&#30005;&#24433;.flv" TargetMode="Externa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Monkey,monkey,what%20are%20you%20doing.sw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Z\Desktop\&#35838;&#20214;\&#22235;&#24179;&#22320;&#30452;&#21608;&#36745;&#20843;&#24180;&#32423;&#19978;U5.pptx\News.wm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Z\Desktop\&#35838;&#20214;\&#22235;&#24179;&#22320;&#30452;&#21608;&#36745;&#20843;&#24180;&#32423;&#19978;U5.pptx\Sitcom.wm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32654;&#22269;&#36798;&#20154;&#31168;%203&#23681;&#23567;&#27491;&#22826;&#36229;&#33804;&#20992;&#33310;.flv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&#24694;&#25630;%5d&#65306;&#29066;&#20986;&#27809;&#20043;&#29615;&#29699;&#22823;&#20882;&#38505;&#31532;48&#38598;%20-%20&#29066;&#22823;&#29066;&#20108;&#25171;&#36133;&#20809;&#22836;&#24378;&#30340;&#19979;&#22330;_&#26631;&#28165;.flv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onkey,monkey,what%20are%20you%20doing.swf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6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21608;&#36745;&#19987;&#29992;\&#35838;&#20214;\&#26631;&#20843;&#19978;&#35838;&#20214;&#38598;\&#26368;&#26032;&#29256;\77&#26032;&#29256;&#26631;&#20843;&#19978;%20U5\Unit_05_SectionA%201b%20%20-%20&#38083;&#22768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onkey,monkey,what%20are%20you%20doing.swf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onkey,monkey,what%20are%20you%20doing.swf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21608;&#36745;&#19987;&#29992;\&#35838;&#20214;\&#26631;&#20843;&#19978;&#35838;&#20214;&#38598;\&#26368;&#26032;&#29256;\77&#26032;&#29256;&#26631;&#20843;&#19978;%20U5\Unit_05_SectionA%202a-%20&#38083;&#22768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21608;&#36745;&#19987;&#29992;\&#35838;&#20214;\&#26631;&#20843;&#19978;&#35838;&#20214;&#38598;\&#26368;&#26032;&#29256;\77&#26032;&#29256;&#26631;&#20843;&#19978;%20U5\Unit_05_SectionA%202b%20-%20&#38083;&#22768;.mp3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6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21608;&#36745;&#19987;&#29992;\&#35838;&#20214;\&#26631;&#20843;&#19978;&#35838;&#20214;&#38598;\&#26368;&#26032;&#29256;\77&#26032;&#29256;&#26631;&#20843;&#19978;%20U5\Unit_05_SectionA%202d-%20&#38083;&#22768;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6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Monkey,monkey,what%20are%20you%20doing.swf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Monkey,monkey,what%20are%20you%20doing.swf" TargetMode="Externa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Monkey,monkey,what%20are%20you%20doing.swf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Monkey,monkey,what%20are%20you%20doing.swf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3.wav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8.wav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i%20am%20hungry%20%20&#33521;&#25991;&#20799;&#27468;%20&#32463;&#20856;&#20799;&#27468;%20&#31461;&#35875;&#20799;&#27468;%20&#20799;&#27468;&#35797;&#21548;%20&#26631;&#28165;.flv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Z\Desktop\&#35838;&#20214;\&#22235;&#24179;&#22320;&#30452;&#21608;&#36745;&#20843;&#24180;&#32423;&#19978;U5.pptx\Game%20show.wm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file:///F:\&#21608;&#36745;&#19987;&#29992;\&#35838;&#20214;\&#26631;&#20843;&#19978;&#35838;&#20214;&#38598;\&#26368;&#26032;&#29256;\77&#26032;&#29256;&#26631;&#20843;&#19978;%20U5\Unit_05_SectionB%201c-%20&#38083;&#22768;.mp3" TargetMode="External"/><Relationship Id="rId1" Type="http://schemas.openxmlformats.org/officeDocument/2006/relationships/audio" Target="file:///F:\&#21608;&#36745;&#19987;&#29992;\&#35838;&#20214;\&#26631;&#20843;&#19978;&#35838;&#20214;&#38598;\&#26368;&#26032;&#29256;\77&#26032;&#29256;&#26631;&#20843;&#19978;%20U5\Unit_05_SectionB%201b-%20&#38083;&#22768;.mp3" TargetMode="External"/><Relationship Id="rId6" Type="http://schemas.openxmlformats.org/officeDocument/2006/relationships/image" Target="../media/image31.pn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&#23385;&#20581;&#39318;&#37096;&#31859;&#32769;&#40736;&#21160;&#30011;&#29255;&#12298;&#23041;&#21033;&#21495;.mp4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21608;&#36745;&#19987;&#29992;\&#35838;&#20214;\&#26631;&#20843;&#19978;&#35838;&#20214;&#38598;\&#26368;&#26032;&#29256;\77&#26032;&#29256;&#26631;&#20843;&#19978;%20U5\Unit_05_SectionB%202b-%20&#38083;&#22768;.mp3" TargetMode="External"/><Relationship Id="rId6" Type="http://schemas.openxmlformats.org/officeDocument/2006/relationships/audio" Target="../media/audio8.wav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onkey,monkey,what%20are%20you%20doing.swf" TargetMode="Externa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496" y="3982218"/>
            <a:ext cx="8434220" cy="742950"/>
          </a:xfrm>
        </p:spPr>
        <p:txBody>
          <a:bodyPr/>
          <a:lstStyle/>
          <a:p>
            <a:pPr eaLnBrk="1" hangingPunct="1"/>
            <a:r>
              <a:rPr lang="en-US" altLang="zh-CN" sz="3200" b="1" i="1" dirty="0" smtClean="0">
                <a:latin typeface="Georgia" pitchFamily="18" charset="0"/>
                <a:ea typeface="黑体" pitchFamily="49" charset="-122"/>
              </a:rPr>
              <a:t>Do you want to watch a game show?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1643063"/>
            <a:ext cx="5214937" cy="700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新目标八年级上册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562350" y="2565400"/>
            <a:ext cx="1866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CN" sz="3600" b="1" dirty="0">
                <a:solidFill>
                  <a:schemeClr val="tx2"/>
                </a:solidFill>
                <a:latin typeface="Georgia" pitchFamily="18" charset="0"/>
                <a:ea typeface="黑体" pitchFamily="49" charset="-122"/>
              </a:rPr>
              <a:t>Unit </a:t>
            </a:r>
            <a:r>
              <a:rPr kumimoji="0" lang="en-US" altLang="zh-CN" sz="3600" b="1" dirty="0" smtClean="0">
                <a:solidFill>
                  <a:schemeClr val="tx2"/>
                </a:solidFill>
                <a:latin typeface="Georgia" pitchFamily="18" charset="0"/>
                <a:ea typeface="黑体" pitchFamily="49" charset="-122"/>
              </a:rPr>
              <a:t>5</a:t>
            </a:r>
            <a:endParaRPr kumimoji="0" lang="zh-CN" altLang="en-US" sz="3600" b="1" dirty="0">
              <a:solidFill>
                <a:schemeClr val="tx2"/>
              </a:solidFill>
              <a:latin typeface="Georgia" pitchFamily="18" charset="0"/>
              <a:ea typeface="黑体" pitchFamily="49" charset="-122"/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6643688" y="642938"/>
            <a:ext cx="1785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110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285884" y="0"/>
            <a:ext cx="6786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Look  and  say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5832" y="4401126"/>
            <a:ext cx="2178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i="1" dirty="0" smtClean="0">
                <a:solidFill>
                  <a:schemeClr val="tx2"/>
                </a:solidFill>
                <a:latin typeface="Georgia" pitchFamily="18" charset="0"/>
                <a:sym typeface="Wingdings"/>
              </a:rPr>
              <a:t>love</a:t>
            </a:r>
            <a:endParaRPr lang="zh-CN" altLang="en-US" sz="7200" b="1" i="1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8" name="图片 57" descr="t01f07641b267e583e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75160" b="66761"/>
          <a:stretch>
            <a:fillRect/>
          </a:stretch>
        </p:blipFill>
        <p:spPr>
          <a:xfrm>
            <a:off x="571472" y="1357298"/>
            <a:ext cx="3857652" cy="3643338"/>
          </a:xfrm>
          <a:prstGeom prst="rect">
            <a:avLst/>
          </a:prstGeom>
        </p:spPr>
      </p:pic>
      <p:pic>
        <p:nvPicPr>
          <p:cNvPr id="59" name="图片 58" descr="t01f07641b267e583e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75160" b="66761"/>
          <a:stretch>
            <a:fillRect/>
          </a:stretch>
        </p:blipFill>
        <p:spPr>
          <a:xfrm>
            <a:off x="4143372" y="1357298"/>
            <a:ext cx="3786214" cy="3571900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2087678" y="1484748"/>
            <a:ext cx="4752616" cy="2376308"/>
            <a:chOff x="2087678" y="1484748"/>
            <a:chExt cx="4752616" cy="2376308"/>
          </a:xfrm>
        </p:grpSpPr>
        <p:sp>
          <p:nvSpPr>
            <p:cNvPr id="60" name="爆炸形 1 59"/>
            <p:cNvSpPr/>
            <p:nvPr/>
          </p:nvSpPr>
          <p:spPr>
            <a:xfrm>
              <a:off x="2087678" y="1484748"/>
              <a:ext cx="4752616" cy="2376308"/>
            </a:xfrm>
            <a:prstGeom prst="irregularSeal1">
              <a:avLst/>
            </a:prstGeom>
            <a:solidFill>
              <a:srgbClr val="7BE2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91860" y="1916804"/>
              <a:ext cx="33484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love</a:t>
              </a:r>
            </a:p>
            <a:p>
              <a:r>
                <a:rPr lang="zh-CN" altLang="en-US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加</a:t>
              </a:r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to do </a:t>
              </a:r>
              <a:r>
                <a:rPr lang="zh-CN" altLang="en-US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或</a:t>
              </a:r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doing</a:t>
              </a:r>
              <a:endParaRPr lang="zh-CN" altLang="en-US" sz="3200" b="1" i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41712" y="855221"/>
            <a:ext cx="8643998" cy="5500726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-1164" y="-6793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-72602" y="-2035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2d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3216" y="-27448"/>
            <a:ext cx="85444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Read the passage again and discuss the questions with a partner.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74" y="926659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zh-CN" altLang="en-US" sz="2400" dirty="0" smtClean="0">
              <a:solidFill>
                <a:srgbClr val="FF0000"/>
              </a:solidFill>
            </a:endParaRPr>
          </a:p>
          <a:p>
            <a:endParaRPr lang="en-US" altLang="zh-CN" sz="2400" i="1" dirty="0" smtClean="0">
              <a:latin typeface="Georgia" pitchFamily="18" charset="0"/>
            </a:endParaRPr>
          </a:p>
          <a:p>
            <a:endParaRPr lang="en-US" altLang="zh-CN" sz="2400" i="1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74" y="926659"/>
            <a:ext cx="842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 i="1" dirty="0" smtClean="0">
                <a:latin typeface="Georgia" pitchFamily="18" charset="0"/>
              </a:rPr>
              <a:t>What is Mickey Mouse a symbol of ? What cartoon character is a symbol of Chinese culture ?</a:t>
            </a: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400" i="1" dirty="0" smtClean="0">
                <a:latin typeface="Georgia" pitchFamily="18" charset="0"/>
              </a:rPr>
              <a:t>Do you think Walt Disney is a smart man ? Why or why not ? Do you want to be like him ?</a:t>
            </a: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400" i="1" dirty="0" smtClean="0">
                <a:latin typeface="Georgia" pitchFamily="18" charset="0"/>
              </a:rPr>
              <a:t>Why did people want to be like Mickey ? Do you want to be like Mickey ? Why or why not?</a:t>
            </a: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400" i="1" dirty="0" smtClean="0">
                <a:latin typeface="Georgia" pitchFamily="18" charset="0"/>
              </a:rPr>
              <a:t>Can you think of another cartoon character that is as famous as Mickey ? Why is the character popular?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713612" y="855221"/>
            <a:ext cx="1857388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887922" y="2780619"/>
            <a:ext cx="6699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915796" y="5304945"/>
            <a:ext cx="118815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619628" y="5372955"/>
            <a:ext cx="6480840" cy="864112"/>
            <a:chOff x="1763636" y="5589280"/>
            <a:chExt cx="6480840" cy="864112"/>
          </a:xfrm>
        </p:grpSpPr>
        <p:sp>
          <p:nvSpPr>
            <p:cNvPr id="11" name="椭圆 10"/>
            <p:cNvSpPr/>
            <p:nvPr/>
          </p:nvSpPr>
          <p:spPr>
            <a:xfrm>
              <a:off x="7704406" y="5589280"/>
              <a:ext cx="540070" cy="5000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763636" y="5953326"/>
              <a:ext cx="540070" cy="5000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椭圆 16"/>
          <p:cNvSpPr/>
          <p:nvPr/>
        </p:nvSpPr>
        <p:spPr>
          <a:xfrm>
            <a:off x="6264230" y="5696997"/>
            <a:ext cx="118815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292104" y="3428703"/>
            <a:ext cx="3275832" cy="1512196"/>
            <a:chOff x="5544126" y="3429000"/>
            <a:chExt cx="3275832" cy="1512196"/>
          </a:xfrm>
        </p:grpSpPr>
        <p:sp>
          <p:nvSpPr>
            <p:cNvPr id="18" name="椭圆形标注 17"/>
            <p:cNvSpPr/>
            <p:nvPr/>
          </p:nvSpPr>
          <p:spPr>
            <a:xfrm>
              <a:off x="5544126" y="3429000"/>
              <a:ext cx="3024392" cy="1512196"/>
            </a:xfrm>
            <a:prstGeom prst="wedgeEllipseCallout">
              <a:avLst>
                <a:gd name="adj1" fmla="val -3765"/>
                <a:gd name="adj2" fmla="val 11711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84196" y="3537014"/>
              <a:ext cx="27357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be popular with…</a:t>
              </a:r>
              <a:r>
                <a:rPr lang="zh-CN" altLang="en-US" sz="2800" i="1" dirty="0" smtClean="0">
                  <a:latin typeface="Georgia" pitchFamily="18" charset="0"/>
                </a:rPr>
                <a:t>受。。。欢迎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1474" y="1592465"/>
            <a:ext cx="550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One famous  symbol is cartoon.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474" y="2024521"/>
            <a:ext cx="550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Mickey Mouse.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460" y="3121511"/>
            <a:ext cx="867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Yes ,because he became very rich and successful.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460" y="3445553"/>
            <a:ext cx="867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Yes.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042" y="4742018"/>
            <a:ext cx="867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Because he is very famous and successful.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442" y="6038186"/>
            <a:ext cx="867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Donald </a:t>
            </a:r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</a:rPr>
              <a:t>Duck,he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is very friendly.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412" y="1268720"/>
            <a:ext cx="94804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In the 1930s, he ____(make) 87 _______(cartoon) 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with Mickey.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2.One of the main_______(reason) ____(be) </a:t>
            </a: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that he is like a common man.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3.He always tried______(face) any _____(dangerous).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4.He had many _______(problem) such as ______</a:t>
            </a: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(lose)his house.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5.______(Today) cartoons are not so_____(simple)</a:t>
            </a: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as little Mickey Mouse.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6.Everyone still _____(know) and ____(love) him.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2196" y="2216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78658" y="126872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made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70994" y="126872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cartoons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51790" y="214968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reasons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11064" y="214968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51790" y="301379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face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868168" y="301379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danger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627748" y="342900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problems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183190" y="342900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losing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9454" y="430996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Today’s 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103050" y="429311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simple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627748" y="517407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knows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779008" y="517407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loves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21408" y="824625"/>
            <a:ext cx="934101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1. Lin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Shuhao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is famous for playing basketball. (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同义句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Lin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Shuhao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is famous _____a basketball_______.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. There are some good movies showing right now.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(?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____ ____ ____ good movies showing right now?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. Talk shows are a little bit boring. (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同义句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Talk shows are ____ ____boring.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2196" y="2216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3916" y="202481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67162" y="191680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player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9454" y="3661878"/>
            <a:ext cx="3672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Are     there    any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62630" y="537325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kind     of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12196" y="56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1440" y="1264108"/>
            <a:ext cx="8965162" cy="3569074"/>
            <a:chOff x="143426" y="962041"/>
            <a:chExt cx="8965162" cy="3569074"/>
          </a:xfrm>
        </p:grpSpPr>
        <p:sp>
          <p:nvSpPr>
            <p:cNvPr id="130049" name="Rectangle 1"/>
            <p:cNvSpPr>
              <a:spLocks noChangeArrowheads="1"/>
            </p:cNvSpPr>
            <p:nvPr/>
          </p:nvSpPr>
          <p:spPr bwMode="auto">
            <a:xfrm>
              <a:off x="143426" y="962041"/>
              <a:ext cx="6686446" cy="1683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228600" marR="0" lvl="0" indent="-2286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I think this dress </a:t>
              </a:r>
              <a:r>
                <a:rPr kumimoji="0" lang="en-US" altLang="zh-CN" sz="28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is ugly 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.(</a:t>
              </a:r>
              <a:r>
                <a:rPr kumimoji="0" lang="zh-CN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划线提问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zh-CN" sz="2800" i="1" dirty="0" smtClean="0"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What ___ you ____ ____ this dress ?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0050" name="Rectangle 2"/>
            <p:cNvSpPr>
              <a:spLocks noChangeArrowheads="1"/>
            </p:cNvSpPr>
            <p:nvPr/>
          </p:nvSpPr>
          <p:spPr bwMode="auto">
            <a:xfrm>
              <a:off x="181144" y="2847769"/>
              <a:ext cx="8927444" cy="1683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800" i="1" dirty="0" smtClean="0"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2.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My brother likes playing soccer </a:t>
              </a:r>
              <a:r>
                <a:rPr kumimoji="0" lang="en-US" altLang="zh-CN" sz="28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because it</a:t>
              </a:r>
              <a:r>
                <a:rPr kumimoji="0" lang="en-US" altLang="zh-CN" sz="28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宋体" pitchFamily="2" charset="-122"/>
                  <a:cs typeface="Times New Roman" pitchFamily="18" charset="0"/>
                </a:rPr>
                <a:t>’</a:t>
              </a:r>
              <a:r>
                <a:rPr kumimoji="0" lang="en-US" altLang="zh-CN" sz="28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s exciting.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____ ____ your brother ___playing soccer?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58448" y="236571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86672" y="234886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think   of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5482" y="420194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Why     does  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80014" y="418509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59831" y="936280"/>
            <a:ext cx="8324715" cy="5409098"/>
            <a:chOff x="351817" y="504224"/>
            <a:chExt cx="8324715" cy="5409098"/>
          </a:xfrm>
        </p:grpSpPr>
        <p:sp>
          <p:nvSpPr>
            <p:cNvPr id="131073" name="Rectangle 1"/>
            <p:cNvSpPr>
              <a:spLocks noChangeArrowheads="1"/>
            </p:cNvSpPr>
            <p:nvPr/>
          </p:nvSpPr>
          <p:spPr bwMode="auto">
            <a:xfrm>
              <a:off x="351817" y="504224"/>
              <a:ext cx="8324715" cy="19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This place is famous ____ its cotton.</a:t>
              </a:r>
              <a:r>
                <a:rPr kumimoji="0" lang="en-US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zh-CN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棉花</a:t>
              </a:r>
              <a:r>
                <a:rPr kumimoji="0" lang="en-US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Jet Li is famous ___ a great actor in the world.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Yao Ming is popular _____people.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1074" name="Rectangle 2"/>
            <p:cNvSpPr>
              <a:spLocks noChangeArrowheads="1"/>
            </p:cNvSpPr>
            <p:nvPr/>
          </p:nvSpPr>
          <p:spPr bwMode="auto">
            <a:xfrm>
              <a:off x="367612" y="2589335"/>
              <a:ext cx="7984878" cy="33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4.This cartoon came ____ ____ New York</a:t>
              </a:r>
            </a:p>
            <a:p>
              <a:pPr marL="514350" marR="0" lvl="0" indent="-5143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zh-CN" sz="2800" i="1" dirty="0" smtClean="0"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____November 18, 1928.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5.It was the first cartoon ____sound and music.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6.Mickey was ____a common man.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512196" y="56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0" y="94467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for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18728" y="170077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0" y="225769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with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42770" y="312180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out      in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23566" y="376989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on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590854" y="441797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with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862630" y="506606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 descr="www_tuweimei_comComp_12559620_0a2P9xhs2UZGoNaZbOcRkdvv8nlcqneg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224" y="0"/>
            <a:ext cx="2843776" cy="248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1440" y="2228671"/>
            <a:ext cx="93972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7200" b="1" i="1" dirty="0" smtClean="0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The fourth day</a:t>
            </a:r>
            <a:endParaRPr lang="zh-CN" altLang="en-US" sz="7200" b="1" i="1" dirty="0">
              <a:solidFill>
                <a:srgbClr val="00B05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3396" y="1285860"/>
            <a:ext cx="888916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Warm up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496" y="188580"/>
            <a:ext cx="799303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2b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When people say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 pitchFamily="34" charset="-122"/>
                <a:cs typeface="Tahoma" pitchFamily="34" charset="0"/>
              </a:rPr>
              <a:t>“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 culture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 pitchFamily="34" charset="-122"/>
                <a:cs typeface="Tahoma" pitchFamily="34" charset="0"/>
              </a:rPr>
              <a:t>”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, we  ____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　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____art and history. But one very  ____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　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____ in American culture  ____ a cartoon. We all know and love the black mouse  ____ two large round ears--- Mickey  Mouse . ____ 80 years ago, he first  _______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　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____ the cartoon Steamboat Willie. When this cartoon  ____</a:t>
            </a: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　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微软雅黑" pitchFamily="34" charset="-122"/>
                <a:cs typeface="Tahoma" pitchFamily="34" charset="0"/>
              </a:rPr>
              <a:t>____ in New York  ____November 18, 1928, it was the  ____cartoon with  ____and  ____. The man  ____Mickey was  Walt  Disney . He became very  ____and  ______. In the 1930s, he  ____87 cartoons with Mickey.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0154" y="637486"/>
            <a:ext cx="1836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think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10" y="1052692"/>
            <a:ext cx="756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of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16252" y="1052692"/>
            <a:ext cx="19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famous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7468" y="1502767"/>
            <a:ext cx="19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symbol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84" y="1502767"/>
            <a:ext cx="19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is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92210" y="1934823"/>
            <a:ext cx="19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with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8238" y="2366879"/>
            <a:ext cx="19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Over 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7888" y="2780916"/>
            <a:ext cx="3780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appeared      in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496" y="3645028"/>
            <a:ext cx="2592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came         out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84" y="3645028"/>
            <a:ext cx="19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on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32" y="4077084"/>
            <a:ext cx="19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first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52" y="4077084"/>
            <a:ext cx="19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sound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83496" y="4401126"/>
            <a:ext cx="19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music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67818" y="4509140"/>
            <a:ext cx="19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behind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60" y="4941196"/>
            <a:ext cx="194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rich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112070" y="4941196"/>
            <a:ext cx="2808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successful</a:t>
            </a: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zh-CN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195692" y="5391271"/>
            <a:ext cx="280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made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3396" y="1285860"/>
            <a:ext cx="888916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Phonetics 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14810" y="1992260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500430" y="299923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5429256" y="299923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890854" y="1714488"/>
            <a:ext cx="4038600" cy="1503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4262" y="5072074"/>
            <a:ext cx="1513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like</a:t>
            </a:r>
            <a:endParaRPr lang="zh-CN" altLang="en-US" sz="54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 descr="t01f07641b267e583ec.jpg"/>
          <p:cNvPicPr>
            <a:picLocks noChangeAspect="1"/>
          </p:cNvPicPr>
          <p:nvPr/>
        </p:nvPicPr>
        <p:blipFill>
          <a:blip r:embed="rId3" cstate="print"/>
          <a:srcRect l="75160" b="66761"/>
          <a:stretch>
            <a:fillRect/>
          </a:stretch>
        </p:blipFill>
        <p:spPr>
          <a:xfrm>
            <a:off x="2714612" y="1357298"/>
            <a:ext cx="3857652" cy="36433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85884" y="0"/>
            <a:ext cx="6786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Look  and  say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95692" y="2024818"/>
            <a:ext cx="5400700" cy="2592336"/>
            <a:chOff x="2087678" y="1484748"/>
            <a:chExt cx="4860630" cy="2376308"/>
          </a:xfrm>
        </p:grpSpPr>
        <p:sp>
          <p:nvSpPr>
            <p:cNvPr id="8" name="爆炸形 1 7"/>
            <p:cNvSpPr/>
            <p:nvPr/>
          </p:nvSpPr>
          <p:spPr>
            <a:xfrm>
              <a:off x="2087678" y="1484748"/>
              <a:ext cx="4752616" cy="2376308"/>
            </a:xfrm>
            <a:prstGeom prst="irregularSeal1">
              <a:avLst/>
            </a:prstGeom>
            <a:solidFill>
              <a:srgbClr val="7BE2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5832" y="2135754"/>
              <a:ext cx="3672476" cy="98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like</a:t>
              </a:r>
            </a:p>
            <a:p>
              <a:r>
                <a:rPr lang="zh-CN" altLang="en-US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加</a:t>
              </a:r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to do </a:t>
              </a:r>
              <a:r>
                <a:rPr lang="zh-CN" altLang="en-US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或</a:t>
              </a:r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doing</a:t>
              </a:r>
              <a:endParaRPr lang="zh-CN" altLang="en-US" sz="3200" b="1" i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786182" y="192880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2571736" y="300037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4270064" y="300037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285984" y="1714488"/>
            <a:ext cx="5929354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8000" b="1" i="1" dirty="0" smtClean="0">
                <a:latin typeface="Georgia" pitchFamily="18" charset="0"/>
              </a:rPr>
              <a:t>unlucky</a:t>
            </a:r>
          </a:p>
        </p:txBody>
      </p:sp>
      <p:sp>
        <p:nvSpPr>
          <p:cNvPr id="8" name="椭圆 7"/>
          <p:cNvSpPr/>
          <p:nvPr/>
        </p:nvSpPr>
        <p:spPr>
          <a:xfrm>
            <a:off x="6270328" y="307181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9" name="直接连接符 8"/>
          <p:cNvCxnSpPr/>
          <p:nvPr/>
        </p:nvCxnSpPr>
        <p:spPr>
          <a:xfrm>
            <a:off x="4786314" y="192880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  <p:bldP spid="8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143372" y="192880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071802" y="300037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4857752" y="292893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786050" y="1766546"/>
            <a:ext cx="4286280" cy="123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929058" y="2000240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428992" y="292893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4714876" y="292893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928794" y="1711349"/>
            <a:ext cx="6106966" cy="1360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character </a:t>
            </a:r>
          </a:p>
        </p:txBody>
      </p:sp>
      <p:sp>
        <p:nvSpPr>
          <p:cNvPr id="8" name="椭圆 7"/>
          <p:cNvSpPr/>
          <p:nvPr/>
        </p:nvSpPr>
        <p:spPr>
          <a:xfrm>
            <a:off x="6484642" y="292893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9" name="直接连接符 8"/>
          <p:cNvCxnSpPr/>
          <p:nvPr/>
        </p:nvCxnSpPr>
        <p:spPr>
          <a:xfrm>
            <a:off x="5715008" y="192880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  <p:bldP spid="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572000" y="2143116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286116" y="307181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357422" y="1857364"/>
            <a:ext cx="4038600" cy="1503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lang="en-US" altLang="zh-CN" sz="8000" b="1" i="1" dirty="0" smtClean="0">
                <a:latin typeface="Georgia" pitchFamily="18" charset="0"/>
              </a:rPr>
              <a:t>simple </a:t>
            </a:r>
          </a:p>
        </p:txBody>
      </p:sp>
      <p:sp>
        <p:nvSpPr>
          <p:cNvPr id="7" name="椭圆 6"/>
          <p:cNvSpPr/>
          <p:nvPr/>
        </p:nvSpPr>
        <p:spPr>
          <a:xfrm>
            <a:off x="5357818" y="307181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5572132" y="2143116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214810" y="2214554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698560" y="321468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椭圆 6"/>
          <p:cNvSpPr/>
          <p:nvPr/>
        </p:nvSpPr>
        <p:spPr>
          <a:xfrm>
            <a:off x="4714876" y="321468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8" name="椭圆 7"/>
          <p:cNvSpPr/>
          <p:nvPr/>
        </p:nvSpPr>
        <p:spPr>
          <a:xfrm>
            <a:off x="6000760" y="321468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9" name="内容占位符 3"/>
          <p:cNvSpPr txBox="1">
            <a:spLocks/>
          </p:cNvSpPr>
          <p:nvPr/>
        </p:nvSpPr>
        <p:spPr>
          <a:xfrm>
            <a:off x="2143108" y="1571612"/>
            <a:ext cx="5143504" cy="214314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WIPA"/>
              </a:rPr>
              <a:t>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5072066" y="2349450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000496" y="2357430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055618" y="335756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椭圆 6"/>
          <p:cNvSpPr/>
          <p:nvPr/>
        </p:nvSpPr>
        <p:spPr>
          <a:xfrm>
            <a:off x="4714876" y="335642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8" name="椭圆 7"/>
          <p:cNvSpPr/>
          <p:nvPr/>
        </p:nvSpPr>
        <p:spPr>
          <a:xfrm>
            <a:off x="5643570" y="335756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9" name="内容占位符 3"/>
          <p:cNvSpPr txBox="1">
            <a:spLocks/>
          </p:cNvSpPr>
          <p:nvPr/>
        </p:nvSpPr>
        <p:spPr>
          <a:xfrm>
            <a:off x="2357422" y="1714488"/>
            <a:ext cx="4929222" cy="180476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WIPA"/>
              </a:rPr>
              <a:t>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214810" y="227801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786182" y="328612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5214942" y="328612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2319350" y="1643050"/>
            <a:ext cx="5181608" cy="178595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WIPA"/>
              </a:rPr>
              <a:t>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357686" y="2214554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4000496" y="328612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4929190" y="328498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2643174" y="1571612"/>
            <a:ext cx="4214842" cy="178595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WIPA"/>
              </a:rPr>
              <a:t>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071934" y="228599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769998" y="328612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5000628" y="328612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2643174" y="1643050"/>
            <a:ext cx="4214842" cy="194820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WIPA"/>
              </a:rPr>
              <a:t>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412" y="1268720"/>
            <a:ext cx="94804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In the 1930s, he ____(make) 87 _______(cartoon) 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with Mickey.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2.One of the main_______(reason) ____(be) </a:t>
            </a: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that he is like a common man.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3.He always tried______(face) any _____(dangerous).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4.He had many _______(problem) such as ______</a:t>
            </a: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(lose)his house.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5.______(Today) cartoons are not so_____(simple)</a:t>
            </a: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as little Mickey Mouse.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6.Everyone still _____(know) and ____(love) him.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2196" y="2216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78658" y="126872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made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70994" y="126872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cartoons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51790" y="214968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reasons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11064" y="214968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51790" y="301379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face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868168" y="301379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danger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627748" y="342900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problems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183190" y="342900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losing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9454" y="430996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Today’s 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103050" y="429311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simple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627748" y="517407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knows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779008" y="517407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loves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5072074"/>
            <a:ext cx="4214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mind</a:t>
            </a:r>
            <a:endParaRPr lang="zh-CN" altLang="en-US" sz="54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图片 6" descr="t01f07641b267e583ec.jpg"/>
          <p:cNvPicPr>
            <a:picLocks noChangeAspect="1"/>
          </p:cNvPicPr>
          <p:nvPr/>
        </p:nvPicPr>
        <p:blipFill>
          <a:blip r:embed="rId3" cstate="print"/>
          <a:srcRect l="75160" t="31761" r="1717" b="37557"/>
          <a:stretch>
            <a:fillRect/>
          </a:stretch>
        </p:blipFill>
        <p:spPr>
          <a:xfrm>
            <a:off x="2357422" y="1071546"/>
            <a:ext cx="4214842" cy="35719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85884" y="0"/>
            <a:ext cx="6786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Look  and  say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95692" y="2024818"/>
            <a:ext cx="5376697" cy="2592336"/>
            <a:chOff x="2087678" y="1484748"/>
            <a:chExt cx="4839027" cy="2376308"/>
          </a:xfrm>
        </p:grpSpPr>
        <p:sp>
          <p:nvSpPr>
            <p:cNvPr id="10" name="爆炸形 1 9"/>
            <p:cNvSpPr/>
            <p:nvPr/>
          </p:nvSpPr>
          <p:spPr>
            <a:xfrm>
              <a:off x="2087678" y="1484748"/>
              <a:ext cx="4752616" cy="2376308"/>
            </a:xfrm>
            <a:prstGeom prst="irregularSeal1">
              <a:avLst/>
            </a:prstGeom>
            <a:solidFill>
              <a:srgbClr val="7BE2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4229" y="2375864"/>
              <a:ext cx="3672476" cy="53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mind</a:t>
              </a:r>
              <a:r>
                <a:rPr lang="zh-CN" altLang="en-US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加</a:t>
              </a:r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doing</a:t>
              </a:r>
              <a:endParaRPr lang="zh-CN" altLang="en-US" sz="3200" b="1" i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21408" y="824625"/>
            <a:ext cx="934101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1. Lin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Shuhao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is famous for playing basketball. (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同义句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Lin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Shuhao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is famous _____a basketball_______.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. There are some good movies showing right now.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(?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____ ____ ____ good movies showing right now?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. Talk shows are a little bit boring. (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同义句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Talk shows are ____ ____boring.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2196" y="2216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3916" y="202481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67162" y="191680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player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9454" y="3661878"/>
            <a:ext cx="3672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Are     there    any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62630" y="537325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kind     of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12196" y="56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51440" y="1264108"/>
            <a:ext cx="8965162" cy="3569074"/>
            <a:chOff x="143426" y="962041"/>
            <a:chExt cx="8965162" cy="3569074"/>
          </a:xfrm>
        </p:grpSpPr>
        <p:sp>
          <p:nvSpPr>
            <p:cNvPr id="130049" name="Rectangle 1"/>
            <p:cNvSpPr>
              <a:spLocks noChangeArrowheads="1"/>
            </p:cNvSpPr>
            <p:nvPr/>
          </p:nvSpPr>
          <p:spPr bwMode="auto">
            <a:xfrm>
              <a:off x="143426" y="962041"/>
              <a:ext cx="6686446" cy="1683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228600" marR="0" lvl="0" indent="-2286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I think this dress </a:t>
              </a:r>
              <a:r>
                <a:rPr kumimoji="0" lang="en-US" altLang="zh-CN" sz="28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is ugly 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.(</a:t>
              </a:r>
              <a:r>
                <a:rPr kumimoji="0" lang="zh-CN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划线提问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228600" marR="0" lvl="0" indent="-228600" algn="l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zh-CN" sz="2800" i="1" dirty="0" smtClean="0"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What ___ you ____ ____ this dress ?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0050" name="Rectangle 2"/>
            <p:cNvSpPr>
              <a:spLocks noChangeArrowheads="1"/>
            </p:cNvSpPr>
            <p:nvPr/>
          </p:nvSpPr>
          <p:spPr bwMode="auto">
            <a:xfrm>
              <a:off x="181144" y="2847769"/>
              <a:ext cx="8927444" cy="1683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800" i="1" dirty="0" smtClean="0"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2.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My brother likes playing soccer </a:t>
              </a:r>
              <a:r>
                <a:rPr kumimoji="0" lang="en-US" altLang="zh-CN" sz="28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because it</a:t>
              </a:r>
              <a:r>
                <a:rPr kumimoji="0" lang="en-US" altLang="zh-CN" sz="28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宋体" pitchFamily="2" charset="-122"/>
                  <a:cs typeface="Times New Roman" pitchFamily="18" charset="0"/>
                </a:rPr>
                <a:t>’</a:t>
              </a:r>
              <a:r>
                <a:rPr kumimoji="0" lang="en-US" altLang="zh-CN" sz="28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s exciting.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____ ____ your brother ___playing soccer?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58448" y="236571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86672" y="234886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think   of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5482" y="420194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Why     does  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80014" y="418509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459831" y="936280"/>
            <a:ext cx="8324715" cy="5409098"/>
            <a:chOff x="351817" y="504224"/>
            <a:chExt cx="8324715" cy="5409098"/>
          </a:xfrm>
        </p:grpSpPr>
        <p:sp>
          <p:nvSpPr>
            <p:cNvPr id="131073" name="Rectangle 1"/>
            <p:cNvSpPr>
              <a:spLocks noChangeArrowheads="1"/>
            </p:cNvSpPr>
            <p:nvPr/>
          </p:nvSpPr>
          <p:spPr bwMode="auto">
            <a:xfrm>
              <a:off x="351817" y="504224"/>
              <a:ext cx="8324715" cy="19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This place is famous ____ its cotton.</a:t>
              </a:r>
              <a:r>
                <a:rPr kumimoji="0" lang="en-US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zh-CN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棉花</a:t>
              </a:r>
              <a:r>
                <a:rPr kumimoji="0" lang="en-US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Jet Li is famous ___ a great actor in the world.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Yao Ming is popular _____people.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1074" name="Rectangle 2"/>
            <p:cNvSpPr>
              <a:spLocks noChangeArrowheads="1"/>
            </p:cNvSpPr>
            <p:nvPr/>
          </p:nvSpPr>
          <p:spPr bwMode="auto">
            <a:xfrm>
              <a:off x="367612" y="2589335"/>
              <a:ext cx="7984878" cy="33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4.This cartoon came ____ ____ New York</a:t>
              </a:r>
            </a:p>
            <a:p>
              <a:pPr marL="514350" marR="0" lvl="0" indent="-5143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zh-CN" sz="2800" i="1" dirty="0" smtClean="0"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____November 18, 1928.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5.It was the first cartoon ____sound and music.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6.Mickey was ____a common man.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512196" y="56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0" y="94467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for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18728" y="170077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0" y="225769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with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42770" y="312180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out      in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23566" y="376989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on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590854" y="441797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with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862630" y="506606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3396" y="1285860"/>
            <a:ext cx="888916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New lesson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3396" y="1285860"/>
            <a:ext cx="888916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Lead in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14290"/>
            <a:ext cx="828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Fill in the blanks in the movie review . Use the words in the box to help you .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42844" y="280970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2844" y="285728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3a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7158" y="1071546"/>
            <a:ext cx="8501122" cy="9286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14282" y="1000108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</a:rPr>
              <a:t>fantastic         shows       action       want  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comes from    played      about   like   exciting    plan 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7158" y="2143116"/>
            <a:ext cx="8501122" cy="45005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28596" y="2214554"/>
            <a:ext cx="8358246" cy="435771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57158" y="2143116"/>
            <a:ext cx="8715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2800" i="1" dirty="0" err="1" smtClean="0">
                <a:latin typeface="Georgia" pitchFamily="18" charset="0"/>
              </a:rPr>
              <a:t>Mulan</a:t>
            </a:r>
            <a:r>
              <a:rPr lang="en-US" altLang="zh-CN" sz="2800" i="1" dirty="0" smtClean="0">
                <a:latin typeface="Georgia" pitchFamily="18" charset="0"/>
              </a:rPr>
              <a:t> is an ______ ______ movie. It _______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an old Chinese story. The movie is ______a  village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girl ,</a:t>
            </a:r>
            <a:r>
              <a:rPr lang="en-US" altLang="zh-CN" sz="2800" i="1" dirty="0" err="1" smtClean="0">
                <a:latin typeface="Georgia" pitchFamily="18" charset="0"/>
              </a:rPr>
              <a:t>Mulan</a:t>
            </a:r>
            <a:r>
              <a:rPr lang="en-US" altLang="zh-CN" sz="2800" i="1" dirty="0" smtClean="0">
                <a:latin typeface="Georgia" pitchFamily="18" charset="0"/>
              </a:rPr>
              <a:t>. She dresses up like a boy and takes her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father’s place to fight in the army. I think the actress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_____</a:t>
            </a:r>
            <a:r>
              <a:rPr lang="en-US" altLang="zh-CN" sz="2800" i="1" dirty="0" err="1" smtClean="0">
                <a:latin typeface="Georgia" pitchFamily="18" charset="0"/>
              </a:rPr>
              <a:t>Mulan’s</a:t>
            </a:r>
            <a:r>
              <a:rPr lang="en-US" altLang="zh-CN" sz="2800" i="1" dirty="0" smtClean="0">
                <a:latin typeface="Georgia" pitchFamily="18" charset="0"/>
              </a:rPr>
              <a:t> role well. The other actors are also ________ and they did a good job in the movie. I _____ </a:t>
            </a:r>
            <a:r>
              <a:rPr lang="en-US" altLang="zh-CN" sz="2800" i="1" dirty="0" err="1" smtClean="0">
                <a:latin typeface="Georgia" pitchFamily="18" charset="0"/>
              </a:rPr>
              <a:t>Mulan</a:t>
            </a:r>
            <a:r>
              <a:rPr lang="en-US" altLang="zh-CN" sz="2800" i="1" dirty="0" smtClean="0">
                <a:latin typeface="Georgia" pitchFamily="18" charset="0"/>
              </a:rPr>
              <a:t> very much. The movie _____ her love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for her family, friends and country. If you ____to watch a movie this weekend and you _____ to see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something enjoyable, choose </a:t>
            </a:r>
            <a:r>
              <a:rPr lang="en-US" altLang="zh-CN" sz="2800" i="1" dirty="0" err="1" smtClean="0">
                <a:latin typeface="Georgia" pitchFamily="18" charset="0"/>
              </a:rPr>
              <a:t>Mulan</a:t>
            </a:r>
            <a:r>
              <a:rPr lang="en-US" altLang="zh-CN" sz="2800" i="1" dirty="0" smtClean="0">
                <a:latin typeface="Georgia" pitchFamily="18" charset="0"/>
              </a:rPr>
              <a:t>!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1736" y="214311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exciting     action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16" y="2143116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comes from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0792" y="2571744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about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596" y="3905912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played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4" y="4286256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fantastic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42" y="4763168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7950" y="4714884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shows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15238" y="5191796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plan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7950" y="5572140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want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500298" y="3571876"/>
            <a:ext cx="60007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28596" y="4000504"/>
            <a:ext cx="528641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857588" y="4857760"/>
            <a:ext cx="214317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28596" y="6500834"/>
            <a:ext cx="321471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90" y="701085"/>
            <a:ext cx="9072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i="1" dirty="0" smtClean="0">
                <a:latin typeface="Georgia" pitchFamily="18" charset="0"/>
              </a:rPr>
              <a:t>She dresses up like a boy and takes her father’s place to fight in the army.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他打扮成男孩模样替父从军打仗。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068" y="3214686"/>
            <a:ext cx="909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Mrs. Brown always d ____ her children up.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786314" y="3282735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</a:rPr>
              <a:t>resses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2357430"/>
            <a:ext cx="4435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dress up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打扮，梳理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643042" y="714356"/>
            <a:ext cx="200026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4086059"/>
            <a:ext cx="8755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dress up 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着特殊服装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为取乐而穿别人的衣服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21" y="4864254"/>
            <a:ext cx="7858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Miss. Jones dressed up for this party.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为这个聚会，琼斯小姐穿上盛装。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13" grpId="0"/>
      <p:bldP spid="9" grpId="0" animBg="1"/>
      <p:bldP spid="12" grpId="0"/>
      <p:bldP spid="15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701085"/>
            <a:ext cx="9072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2.She dresses up like a boy and takes her father’s place to fight in the army.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他打扮成男孩模样替父从军打仗。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2" y="3071810"/>
            <a:ext cx="9238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had to go out so Jane took my p____ at the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meeting.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2357430"/>
            <a:ext cx="7330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take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sb’s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place =replace sb.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代替某人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86446" y="785794"/>
            <a:ext cx="335755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88077" y="4286256"/>
            <a:ext cx="4740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take the place of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代替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0034" y="1214422"/>
            <a:ext cx="171451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715140" y="314324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lace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000636"/>
            <a:ext cx="9235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eg.It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would be difficult to find a man to  take the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p_____ of the secretary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秘书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)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14348" y="557214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lace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3" grpId="0"/>
      <p:bldP spid="9" grpId="0" animBg="1"/>
      <p:bldP spid="12" grpId="0"/>
      <p:bldP spid="16" grpId="0" animBg="1"/>
      <p:bldP spid="19" grpId="0"/>
      <p:bldP spid="21" grpId="0"/>
      <p:bldP spid="2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6" y="701085"/>
            <a:ext cx="607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3.  do a good job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干得好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2357430"/>
            <a:ext cx="5253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do the job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zh-CN" altLang="en-US" sz="40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奏效，起作用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500694" y="142873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ob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10" y="1486903"/>
            <a:ext cx="6898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You have done a good j ___ of it.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357290" y="4643446"/>
            <a:ext cx="707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这个强力胶应该起作用的。</a:t>
            </a:r>
            <a:endParaRPr lang="en-US" altLang="zh-CN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3429000"/>
            <a:ext cx="7710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The extra strong glue(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强力胶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) should </a:t>
            </a:r>
          </a:p>
          <a:p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do the job.</a:t>
            </a:r>
          </a:p>
        </p:txBody>
      </p:sp>
    </p:spTree>
  </p:cSld>
  <p:clrMapOvr>
    <a:masterClrMapping/>
  </p:clrMapOvr>
  <p:transition>
    <p:cover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9" grpId="0"/>
      <p:bldP spid="21" grpId="0"/>
      <p:bldP spid="22" grpId="0"/>
      <p:bldP spid="15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772523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4.  something enjoyable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令人愉快的东西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538" y="1428736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不定代词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+</a:t>
            </a:r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形容词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154" y="2132832"/>
            <a:ext cx="88921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E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CCTV-10 often plays ___around the world.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A. new something           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B. something new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C. anything new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57752" y="2024818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B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82" y="4293112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5.enjoy+v.ing/oneself</a:t>
            </a:r>
            <a:endParaRPr lang="zh-CN" altLang="en-US" sz="3200" i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963" y="4896491"/>
            <a:ext cx="7694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Eg.I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enjoy________(watch)the movies.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He enjoys _______(he)in the park.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19734" y="4834936"/>
            <a:ext cx="2376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watching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059804" y="5375005"/>
            <a:ext cx="2376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himself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2602" y="6038186"/>
            <a:ext cx="944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华文新魏" pitchFamily="2" charset="-122"/>
                <a:sym typeface="Wingdings"/>
              </a:rPr>
              <a:t>6.enjoy oneself=have a good time=have fun=play happily</a:t>
            </a:r>
            <a:endParaRPr lang="zh-CN" altLang="en-US" sz="2800" i="1" dirty="0">
              <a:solidFill>
                <a:schemeClr val="tx2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  <p:bldP spid="11" grpId="0"/>
      <p:bldP spid="9" grpId="0"/>
      <p:bldP spid="10" grpId="0"/>
      <p:bldP spid="13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5000636"/>
            <a:ext cx="430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can’t stand</a:t>
            </a:r>
            <a:endParaRPr lang="zh-CN" altLang="en-US" sz="54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 descr="t01f07641b267e583ec.jpg"/>
          <p:cNvPicPr>
            <a:picLocks noChangeAspect="1"/>
          </p:cNvPicPr>
          <p:nvPr/>
        </p:nvPicPr>
        <p:blipFill>
          <a:blip r:embed="rId3" cstate="print"/>
          <a:srcRect l="76957" t="65341" b="3977"/>
          <a:stretch>
            <a:fillRect/>
          </a:stretch>
        </p:blipFill>
        <p:spPr>
          <a:xfrm>
            <a:off x="857224" y="1857364"/>
            <a:ext cx="3500462" cy="3071834"/>
          </a:xfrm>
          <a:prstGeom prst="rect">
            <a:avLst/>
          </a:prstGeom>
        </p:spPr>
      </p:pic>
      <p:pic>
        <p:nvPicPr>
          <p:cNvPr id="6" name="图片 5" descr="t01f07641b267e583ec.jpg"/>
          <p:cNvPicPr>
            <a:picLocks noChangeAspect="1"/>
          </p:cNvPicPr>
          <p:nvPr/>
        </p:nvPicPr>
        <p:blipFill>
          <a:blip r:embed="rId3" cstate="print"/>
          <a:srcRect l="76957" t="65341" b="3977"/>
          <a:stretch>
            <a:fillRect/>
          </a:stretch>
        </p:blipFill>
        <p:spPr>
          <a:xfrm>
            <a:off x="4643438" y="1785926"/>
            <a:ext cx="3500462" cy="30718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85884" y="0"/>
            <a:ext cx="6786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Look  and  say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95692" y="2024818"/>
            <a:ext cx="5280685" cy="2592336"/>
            <a:chOff x="2087678" y="1484748"/>
            <a:chExt cx="4752616" cy="2376308"/>
          </a:xfrm>
        </p:grpSpPr>
        <p:sp>
          <p:nvSpPr>
            <p:cNvPr id="9" name="爆炸形 1 8"/>
            <p:cNvSpPr/>
            <p:nvPr/>
          </p:nvSpPr>
          <p:spPr>
            <a:xfrm>
              <a:off x="2087678" y="1484748"/>
              <a:ext cx="4752616" cy="2376308"/>
            </a:xfrm>
            <a:prstGeom prst="irregularSeal1">
              <a:avLst/>
            </a:prstGeom>
            <a:solidFill>
              <a:srgbClr val="7BE2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57017" y="2135754"/>
              <a:ext cx="3672476" cy="98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stand</a:t>
              </a:r>
            </a:p>
            <a:p>
              <a:r>
                <a:rPr lang="zh-CN" altLang="en-US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表忍受加</a:t>
              </a:r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</a:rPr>
                <a:t>doing</a:t>
              </a:r>
              <a:endParaRPr lang="zh-CN" altLang="en-US" sz="3200" b="1" i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683496" y="3861056"/>
          <a:ext cx="7777008" cy="224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52"/>
                <a:gridCol w="1944252"/>
                <a:gridCol w="1944252"/>
                <a:gridCol w="1944252"/>
              </a:tblGrid>
              <a:tr h="112401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0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000">
                        <a:alpha val="83000"/>
                      </a:srgbClr>
                    </a:solidFill>
                  </a:tcPr>
                </a:tc>
              </a:tr>
              <a:tr h="112401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0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000">
                        <a:alpha val="83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7" name="组合 36"/>
          <p:cNvGrpSpPr/>
          <p:nvPr/>
        </p:nvGrpSpPr>
        <p:grpSpPr>
          <a:xfrm>
            <a:off x="575482" y="3645028"/>
            <a:ext cx="8425092" cy="1306576"/>
            <a:chOff x="575482" y="3645028"/>
            <a:chExt cx="8425092" cy="1306576"/>
          </a:xfrm>
        </p:grpSpPr>
        <p:sp>
          <p:nvSpPr>
            <p:cNvPr id="27" name="TextBox 26"/>
            <p:cNvSpPr txBox="1"/>
            <p:nvPr/>
          </p:nvSpPr>
          <p:spPr>
            <a:xfrm>
              <a:off x="575482" y="3969070"/>
              <a:ext cx="237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The name of</a:t>
              </a:r>
            </a:p>
            <a:p>
              <a:r>
                <a:rPr lang="en-US" altLang="zh-CN" sz="2800" i="1" dirty="0" smtClean="0">
                  <a:latin typeface="Georgia" pitchFamily="18" charset="0"/>
                </a:rPr>
                <a:t> the movie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7748" y="3987089"/>
              <a:ext cx="237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The kind of</a:t>
              </a:r>
            </a:p>
            <a:p>
              <a:r>
                <a:rPr lang="en-US" altLang="zh-CN" sz="2800" i="1" dirty="0" smtClean="0">
                  <a:latin typeface="Georgia" pitchFamily="18" charset="0"/>
                </a:rPr>
                <a:t>  movie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80014" y="3969070"/>
              <a:ext cx="237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The movie </a:t>
              </a:r>
            </a:p>
            <a:p>
              <a:r>
                <a:rPr lang="en-US" altLang="zh-CN" sz="2800" i="1" dirty="0" smtClean="0">
                  <a:latin typeface="Georgia" pitchFamily="18" charset="0"/>
                </a:rPr>
                <a:t>is about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24266" y="3645028"/>
              <a:ext cx="2376308" cy="130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i="1" dirty="0" err="1" smtClean="0">
                  <a:latin typeface="Georgia" pitchFamily="18" charset="0"/>
                </a:rPr>
                <a:t>Xiaoxian</a:t>
              </a:r>
              <a:endParaRPr lang="en-US" altLang="zh-CN" sz="2800" i="1" dirty="0" smtClean="0">
                <a:latin typeface="Georgia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i="1" dirty="0" err="1" smtClean="0">
                  <a:latin typeface="Georgia" pitchFamily="18" charset="0"/>
                </a:rPr>
                <a:t>Yifei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75482" y="5049210"/>
            <a:ext cx="2376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Love apartment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5762" y="5373252"/>
            <a:ext cx="237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Comedy 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4941196"/>
            <a:ext cx="2376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The story of love about the youth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6252" y="5373252"/>
            <a:ext cx="237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Fantastic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-32" y="214290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-32" y="142852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3b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5" name="图片 14" descr="u=1343106890,3250081492&amp;fm=23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552" y="296594"/>
            <a:ext cx="7128924" cy="324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14290"/>
            <a:ext cx="921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Write your movie review using the notes in 3b.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-32" y="214290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-32" y="142852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3c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42876" y="2195146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42876" y="2766650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42876" y="3338154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2876" y="3909658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42876" y="4481162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42876" y="5052666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3426" y="1376734"/>
            <a:ext cx="90005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 I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ove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partment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best. It is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 comedy.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movie is about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life of some young 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</a:rPr>
              <a:t>people.Xiaoxian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and 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</a:rPr>
              <a:t>Yifei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are 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</a:rPr>
              <a:t>fantastic.They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always fight with 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</a:rPr>
              <a:t>others.They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usually talk about something 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</a:rPr>
              <a:t>interesting.They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are very funny.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I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think you will like it. Please see it!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06869" y="428604"/>
            <a:ext cx="2928958" cy="8572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9297" y="285728"/>
            <a:ext cx="2891386" cy="928694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4282" y="1285860"/>
            <a:ext cx="8715436" cy="5357850"/>
          </a:xfrm>
          <a:prstGeom prst="rect">
            <a:avLst/>
          </a:prstGeom>
          <a:solidFill>
            <a:srgbClr val="CCFFFF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2844" y="1357298"/>
            <a:ext cx="935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b="1" i="1" dirty="0" smtClean="0">
                <a:latin typeface="Georgia" pitchFamily="18" charset="0"/>
              </a:rPr>
              <a:t>1. Write questions and answers using the words in </a:t>
            </a:r>
          </a:p>
          <a:p>
            <a:pPr marL="514350" indent="-514350"/>
            <a:r>
              <a:rPr lang="en-US" altLang="zh-CN" sz="2400" b="1" i="1" dirty="0" smtClean="0">
                <a:latin typeface="Georgia" pitchFamily="18" charset="0"/>
              </a:rPr>
              <a:t>     brackets.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250" y="421192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Self  Check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2143116"/>
            <a:ext cx="80954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1.A: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(what / think of /soap operas)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B: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(can’t stand)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2.A: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(what show/ want to watch / tonight)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B:_____________________________________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(talent show)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3.A:_____________________________________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(what/ expect to learn/ game show)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B: _____________________________________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(interesting  information)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48" y="207167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What do you think of soap operas?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348" y="2834342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I can’t stand them.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48" y="354872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What show do you want to watch tonight?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348" y="426310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I  want to watch a talent show.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4348" y="504892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What do you expect  to learn from a game show ?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910" y="571501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I expect  to learn interesting information.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00100" y="6143644"/>
            <a:ext cx="350046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4" grpId="0"/>
      <p:bldP spid="45" grpId="0"/>
      <p:bldP spid="48" grpId="0"/>
      <p:bldP spid="49" grpId="0"/>
      <p:bldP spid="1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772523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1.  interesting  information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有趣的资料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214422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不定代词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+</a:t>
            </a:r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形容词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714488"/>
            <a:ext cx="6224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interesting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令人感兴趣的  指物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357430"/>
            <a:ext cx="5432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interested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感兴趣的  指人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928934"/>
            <a:ext cx="8472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be/become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interested  in …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对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感兴趣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716" y="3643314"/>
            <a:ext cx="8754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What kind of books do you like ?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---I like funny storybooks .They are _____.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A. boring   B. lazy    C. quiet   D. interesting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215206" y="4071942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D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5145488"/>
            <a:ext cx="6175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I think this book is _____.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The girl is ____in the book.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A. interested     B. interesting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572000" y="507207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B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000364" y="557214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A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9" grpId="0"/>
      <p:bldP spid="10" grpId="0"/>
      <p:bldP spid="13" grpId="0"/>
      <p:bldP spid="16" grpId="0"/>
      <p:bldP spid="17" grpId="0"/>
      <p:bldP spid="19" grpId="0"/>
      <p:bldP spid="20" grpId="0"/>
      <p:bldP spid="21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06869" y="428604"/>
            <a:ext cx="2928958" cy="8572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9297" y="285728"/>
            <a:ext cx="2891386" cy="928694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4282" y="1285860"/>
            <a:ext cx="8715436" cy="5357850"/>
          </a:xfrm>
          <a:prstGeom prst="rect">
            <a:avLst/>
          </a:prstGeom>
          <a:solidFill>
            <a:srgbClr val="CCFFFF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2844" y="1357298"/>
            <a:ext cx="935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b="1" i="1" dirty="0" smtClean="0">
                <a:latin typeface="Georgia" pitchFamily="18" charset="0"/>
              </a:rPr>
              <a:t>1. Write questions and answers using the words in </a:t>
            </a:r>
          </a:p>
          <a:p>
            <a:pPr marL="514350" indent="-514350"/>
            <a:r>
              <a:rPr lang="en-US" altLang="zh-CN" sz="2400" b="1" i="1" dirty="0" smtClean="0">
                <a:latin typeface="Georgia" pitchFamily="18" charset="0"/>
              </a:rPr>
              <a:t>     brackets.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250" y="421192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Self  Check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2143116"/>
            <a:ext cx="802174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400" i="1" dirty="0" smtClean="0">
              <a:latin typeface="Georgia" pitchFamily="18" charset="0"/>
            </a:endParaRPr>
          </a:p>
          <a:p>
            <a:r>
              <a:rPr lang="en-US" altLang="zh-CN" sz="2400" i="1" dirty="0" smtClean="0">
                <a:latin typeface="Georgia" pitchFamily="18" charset="0"/>
              </a:rPr>
              <a:t>4.A: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(what / hope to watch /tomorrow)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B: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(news)</a:t>
            </a:r>
          </a:p>
          <a:p>
            <a:endParaRPr lang="en-US" altLang="zh-CN" sz="2400" i="1" dirty="0" smtClean="0">
              <a:latin typeface="Georgia" pitchFamily="18" charset="0"/>
            </a:endParaRPr>
          </a:p>
          <a:p>
            <a:r>
              <a:rPr lang="en-US" altLang="zh-CN" sz="2400" i="1" dirty="0" smtClean="0">
                <a:latin typeface="Georgia" pitchFamily="18" charset="0"/>
              </a:rPr>
              <a:t>5.A: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(do / plan to watch / action movie)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B:_____________________________________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(no / plan to watch / comedy)</a:t>
            </a:r>
          </a:p>
          <a:p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40571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What do you hope to watch tomorrow ?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19153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I  hope to watch news.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426310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Do you plan to watch an action movie ?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500063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No, I plan to watch a comedy.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8596" y="428604"/>
            <a:ext cx="2928958" cy="8572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57158" y="357166"/>
            <a:ext cx="2891386" cy="928694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4282" y="1285860"/>
            <a:ext cx="8715436" cy="4857784"/>
          </a:xfrm>
          <a:prstGeom prst="rect">
            <a:avLst/>
          </a:prstGeom>
          <a:solidFill>
            <a:srgbClr val="CCFFFF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864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2.Which of these statements do you agree with (</a:t>
            </a:r>
            <a:r>
              <a:rPr lang="en-US" altLang="zh-CN" sz="2400" b="1" i="1" dirty="0" smtClean="0">
                <a:latin typeface="Georgia" pitchFamily="18" charset="0"/>
                <a:sym typeface="Wingdings"/>
              </a:rPr>
              <a:t></a:t>
            </a:r>
            <a:r>
              <a:rPr lang="en-US" altLang="zh-CN" sz="2400" b="1" i="1" dirty="0" smtClean="0">
                <a:latin typeface="Georgia" pitchFamily="18" charset="0"/>
              </a:rPr>
              <a:t>) or disagree with (</a:t>
            </a:r>
            <a:r>
              <a:rPr lang="en-US" altLang="zh-CN" sz="2400" b="1" i="1" dirty="0" smtClean="0">
                <a:latin typeface="Georgia" pitchFamily="18" charset="0"/>
                <a:sym typeface="Wingdings"/>
              </a:rPr>
              <a:t></a:t>
            </a:r>
            <a:r>
              <a:rPr lang="en-US" altLang="zh-CN" sz="2400" b="1" i="1" dirty="0" smtClean="0">
                <a:latin typeface="Georgia" pitchFamily="18" charset="0"/>
              </a:rPr>
              <a:t>) ? Give at least one reason.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6444" y="500042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Self  Check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2" y="2071678"/>
            <a:ext cx="85011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latin typeface="Georgia" pitchFamily="18" charset="0"/>
              </a:rPr>
              <a:t>1.I think game shows are meaningless.   (      )</a:t>
            </a:r>
          </a:p>
          <a:p>
            <a:pPr>
              <a:lnSpc>
                <a:spcPct val="200000"/>
              </a:lnSpc>
            </a:pPr>
            <a:r>
              <a:rPr lang="en-US" altLang="zh-CN" sz="2400" i="1" dirty="0" smtClean="0">
                <a:latin typeface="Georgia" pitchFamily="18" charset="0"/>
              </a:rPr>
              <a:t>   2. I can’t stand soap operas. (      )</a:t>
            </a:r>
          </a:p>
          <a:p>
            <a:pPr>
              <a:lnSpc>
                <a:spcPct val="200000"/>
              </a:lnSpc>
            </a:pPr>
            <a:r>
              <a:rPr lang="en-US" altLang="zh-CN" sz="2400" i="1" dirty="0" smtClean="0">
                <a:latin typeface="Georgia" pitchFamily="18" charset="0"/>
              </a:rPr>
              <a:t>   3. I think sitcoms and talent shows are relaxing.  (     )</a:t>
            </a:r>
          </a:p>
          <a:p>
            <a:pPr>
              <a:lnSpc>
                <a:spcPct val="200000"/>
              </a:lnSpc>
            </a:pPr>
            <a:r>
              <a:rPr lang="en-US" altLang="zh-CN" sz="2400" i="1" dirty="0" smtClean="0">
                <a:latin typeface="Georgia" pitchFamily="18" charset="0"/>
              </a:rPr>
              <a:t>   4. I  love talk shows. (      )</a:t>
            </a:r>
          </a:p>
          <a:p>
            <a:pPr>
              <a:lnSpc>
                <a:spcPct val="200000"/>
              </a:lnSpc>
            </a:pPr>
            <a:r>
              <a:rPr lang="en-US" altLang="zh-CN" sz="2400" i="1" dirty="0" smtClean="0">
                <a:latin typeface="Georgia" pitchFamily="18" charset="0"/>
              </a:rPr>
              <a:t>   5. I  think comedies are fantastic.  (      )</a:t>
            </a:r>
            <a:endParaRPr lang="zh-CN" altLang="en-US" sz="24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push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20210" y="-1354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-72602" y="296594"/>
            <a:ext cx="9531777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)1. I think the old people don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like ___movies.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 A. act    B. actor    C. action    D. actress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)2. Han Ming is a helpful boy.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He is ready ___anything for others.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 A. do     B. to do     C. doing    D. does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)3. Look ! What a beautiful hill!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Yes, and it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s also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famous ___ its old trees.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 A. about    B. with    C. by     D. for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)4. The officer told Tom there was nobody ___.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 A. to take his place  B. taking his place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C. to take place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12" y="29659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992" y="1533544"/>
            <a:ext cx="572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8" y="3477796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12" y="5422048"/>
            <a:ext cx="572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-72602" y="728650"/>
            <a:ext cx="973375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1.He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s serious about ______(sell) his house.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2.Tom looks very _____ after a ______vacation (relax).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3.He is a _________(success) man.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4.We are ready _______(start) our work.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5.Children are trying their best _______(learn) English.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6.This bike is as ________(cheap) as that one.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7.Are you ready _______(help) the blind man with us ?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8.I hope _______(buy) a big house for my parents.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20210" y="-1354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67818" y="836664"/>
            <a:ext cx="1512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selling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9734" y="1376734"/>
            <a:ext cx="1836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relaxed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96042" y="1378487"/>
            <a:ext cx="1836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relaxing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39594" y="2026571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successful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11720" y="2674655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start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88028" y="3322739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learn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27748" y="3970823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cheap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9734" y="4618907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help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23566" y="5266991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buy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91510" y="1335430"/>
            <a:ext cx="7764982" cy="4145836"/>
            <a:chOff x="985381" y="637486"/>
            <a:chExt cx="7764982" cy="4145836"/>
          </a:xfrm>
        </p:grpSpPr>
        <p:sp>
          <p:nvSpPr>
            <p:cNvPr id="169985" name="Rectangle 1"/>
            <p:cNvSpPr>
              <a:spLocks noChangeArrowheads="1"/>
            </p:cNvSpPr>
            <p:nvPr/>
          </p:nvSpPr>
          <p:spPr bwMode="auto">
            <a:xfrm>
              <a:off x="1080384" y="637486"/>
              <a:ext cx="57599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1.Let me look ____the newspaper.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9986" name="Rectangle 2"/>
            <p:cNvSpPr>
              <a:spLocks noChangeArrowheads="1"/>
            </p:cNvSpPr>
            <p:nvPr/>
          </p:nvSpPr>
          <p:spPr bwMode="auto">
            <a:xfrm>
              <a:off x="1007538" y="1501598"/>
              <a:ext cx="60516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2.Maybe we should stay ____home.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9987" name="Rectangle 3"/>
            <p:cNvSpPr>
              <a:spLocks noChangeArrowheads="1"/>
            </p:cNvSpPr>
            <p:nvPr/>
          </p:nvSpPr>
          <p:spPr bwMode="auto">
            <a:xfrm>
              <a:off x="1007538" y="2423864"/>
              <a:ext cx="77428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3.I don’t really like those kinds ____TV shows.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9988" name="Rectangle 4"/>
            <p:cNvSpPr>
              <a:spLocks noChangeArrowheads="1"/>
            </p:cNvSpPr>
            <p:nvPr/>
          </p:nvSpPr>
          <p:spPr bwMode="auto">
            <a:xfrm>
              <a:off x="985381" y="3180547"/>
              <a:ext cx="747512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4.I like ____find ____what different people </a:t>
              </a:r>
            </a:p>
            <a:p>
              <a:pPr marL="514350" marR="0" lvl="0" indent="-5143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zh-CN" sz="2800" i="1" dirty="0" smtClean="0"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think ____a subject.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9989" name="Rectangle 5"/>
            <p:cNvSpPr>
              <a:spLocks noChangeArrowheads="1"/>
            </p:cNvSpPr>
            <p:nvPr/>
          </p:nvSpPr>
          <p:spPr bwMode="auto">
            <a:xfrm>
              <a:off x="1007538" y="4260102"/>
              <a:ext cx="72266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5.____his early films, Mickey was unlucky.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620210" y="56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167818" y="1270473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at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788028" y="2134585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at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760154" y="2998697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of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79664" y="3753042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707888" y="3753042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out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087678" y="4185098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of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15552" y="4834935"/>
            <a:ext cx="3024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In 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2" y="836664"/>
            <a:ext cx="499903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标题 1">
            <a:hlinkClick r:id="rId3" action="ppaction://hlinkfile"/>
          </p:cNvPr>
          <p:cNvSpPr txBox="1">
            <a:spLocks/>
          </p:cNvSpPr>
          <p:nvPr/>
        </p:nvSpPr>
        <p:spPr>
          <a:xfrm>
            <a:off x="867508" y="2731760"/>
            <a:ext cx="888916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Thank you!</a:t>
            </a:r>
            <a:endParaRPr kumimoji="0" lang="zh-CN" altLang="en-US" sz="96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6050" y="5072074"/>
            <a:ext cx="354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like</a:t>
            </a:r>
            <a:endParaRPr lang="zh-CN" altLang="en-US" sz="54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9" name="图片 8" descr="t01f07641b267e583ec.jpg"/>
          <p:cNvPicPr>
            <a:picLocks noChangeAspect="1"/>
          </p:cNvPicPr>
          <p:nvPr/>
        </p:nvPicPr>
        <p:blipFill>
          <a:blip r:embed="rId5" cstate="print"/>
          <a:srcRect l="75160" t="65341" b="3977"/>
          <a:stretch>
            <a:fillRect/>
          </a:stretch>
        </p:blipFill>
        <p:spPr>
          <a:xfrm>
            <a:off x="2357422" y="1142984"/>
            <a:ext cx="4357718" cy="37147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85884" y="0"/>
            <a:ext cx="6786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Look  and  say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60004" y="4294865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Who’s he?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pic>
        <p:nvPicPr>
          <p:cNvPr id="22" name="图片 21" descr="u=1250574504,3806906413&amp;fm=23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40" y="80566"/>
            <a:ext cx="3289556" cy="40770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1440" y="5050963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him?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139944" y="1244904"/>
            <a:ext cx="1944252" cy="995942"/>
            <a:chOff x="4139944" y="1244904"/>
            <a:chExt cx="1944252" cy="995942"/>
          </a:xfrm>
        </p:grpSpPr>
        <p:pic>
          <p:nvPicPr>
            <p:cNvPr id="24" name="图片 23" descr="t01f07641b267e583ec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5004056" y="1268720"/>
              <a:ext cx="1080140" cy="972126"/>
            </a:xfrm>
            <a:prstGeom prst="rect">
              <a:avLst/>
            </a:prstGeom>
          </p:spPr>
        </p:pic>
        <p:pic>
          <p:nvPicPr>
            <p:cNvPr id="25" name="图片 24" descr="t01f07641b267e583ec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4139944" y="1244904"/>
              <a:ext cx="1055698" cy="995942"/>
            </a:xfrm>
            <a:prstGeom prst="rect">
              <a:avLst/>
            </a:prstGeom>
          </p:spPr>
        </p:pic>
      </p:grpSp>
      <p:pic>
        <p:nvPicPr>
          <p:cNvPr id="26" name="图片 25" descr="t01f07641b267e583e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 l="75160" t="31761" r="1717" b="37557"/>
          <a:stretch>
            <a:fillRect/>
          </a:stretch>
        </p:blipFill>
        <p:spPr>
          <a:xfrm>
            <a:off x="4139944" y="2359884"/>
            <a:ext cx="864087" cy="745074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139944" y="3213602"/>
            <a:ext cx="1512196" cy="874142"/>
            <a:chOff x="4139944" y="3213602"/>
            <a:chExt cx="1512196" cy="874142"/>
          </a:xfrm>
        </p:grpSpPr>
        <p:pic>
          <p:nvPicPr>
            <p:cNvPr id="27" name="图片 26" descr="t01f07641b267e583ec.jpg"/>
            <p:cNvPicPr>
              <a:picLocks noChangeAspect="1"/>
            </p:cNvPicPr>
            <p:nvPr/>
          </p:nvPicPr>
          <p:blipFill>
            <a:blip r:embed="rId5" cstate="print"/>
            <a:srcRect l="76957" t="65341" b="3977"/>
            <a:stretch>
              <a:fillRect/>
            </a:stretch>
          </p:blipFill>
          <p:spPr>
            <a:xfrm>
              <a:off x="4139944" y="3213602"/>
              <a:ext cx="833467" cy="874142"/>
            </a:xfrm>
            <a:prstGeom prst="rect">
              <a:avLst/>
            </a:prstGeom>
          </p:spPr>
        </p:pic>
        <p:pic>
          <p:nvPicPr>
            <p:cNvPr id="28" name="图片 27" descr="t01f07641b267e583ec.jpg"/>
            <p:cNvPicPr>
              <a:picLocks noChangeAspect="1"/>
            </p:cNvPicPr>
            <p:nvPr/>
          </p:nvPicPr>
          <p:blipFill>
            <a:blip r:embed="rId5" cstate="print"/>
            <a:srcRect l="76957" t="65341" b="3977"/>
            <a:stretch>
              <a:fillRect/>
            </a:stretch>
          </p:blipFill>
          <p:spPr>
            <a:xfrm>
              <a:off x="4854984" y="3243617"/>
              <a:ext cx="797156" cy="833467"/>
            </a:xfrm>
            <a:prstGeom prst="rect">
              <a:avLst/>
            </a:prstGeom>
          </p:spPr>
        </p:pic>
      </p:grpSp>
      <p:pic>
        <p:nvPicPr>
          <p:cNvPr id="29" name="图片 28" descr="t01f07641b267e583ec.jpg"/>
          <p:cNvPicPr>
            <a:picLocks noChangeAspect="1"/>
          </p:cNvPicPr>
          <p:nvPr/>
        </p:nvPicPr>
        <p:blipFill>
          <a:blip r:embed="rId5" cstate="print"/>
          <a:srcRect l="75160" t="65341" b="3977"/>
          <a:stretch>
            <a:fillRect/>
          </a:stretch>
        </p:blipFill>
        <p:spPr>
          <a:xfrm>
            <a:off x="4210787" y="4264967"/>
            <a:ext cx="793269" cy="676229"/>
          </a:xfrm>
          <a:prstGeom prst="rect">
            <a:avLst/>
          </a:prstGeom>
        </p:spPr>
      </p:pic>
      <p:pic>
        <p:nvPicPr>
          <p:cNvPr id="30" name="图片 29" descr="t01f07641b267e583e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75160" b="66761"/>
          <a:stretch>
            <a:fillRect/>
          </a:stretch>
        </p:blipFill>
        <p:spPr>
          <a:xfrm>
            <a:off x="4139944" y="164764"/>
            <a:ext cx="1055698" cy="99594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38934" y="296594"/>
            <a:ext cx="151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like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0920" y="1255377"/>
            <a:ext cx="151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love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8168" y="2458627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mind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39410" y="3430753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can’t stand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47424" y="4185098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like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u=237176756,958451711&amp;fm=23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348434" cy="41850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0004" y="4510893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Who’re they?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40" y="5266991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them?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139944" y="1244904"/>
            <a:ext cx="1944252" cy="995942"/>
            <a:chOff x="4139944" y="1244904"/>
            <a:chExt cx="1944252" cy="995942"/>
          </a:xfrm>
        </p:grpSpPr>
        <p:pic>
          <p:nvPicPr>
            <p:cNvPr id="33" name="图片 32" descr="t01f07641b267e583ec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5004056" y="1268720"/>
              <a:ext cx="1080140" cy="972126"/>
            </a:xfrm>
            <a:prstGeom prst="rect">
              <a:avLst/>
            </a:prstGeom>
          </p:spPr>
        </p:pic>
        <p:pic>
          <p:nvPicPr>
            <p:cNvPr id="34" name="图片 33" descr="t01f07641b267e583ec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4139944" y="1244904"/>
              <a:ext cx="1055698" cy="995942"/>
            </a:xfrm>
            <a:prstGeom prst="rect">
              <a:avLst/>
            </a:prstGeom>
          </p:spPr>
        </p:pic>
      </p:grpSp>
      <p:pic>
        <p:nvPicPr>
          <p:cNvPr id="35" name="图片 34" descr="t01f07641b267e583e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 l="75160" t="31761" r="1717" b="37557"/>
          <a:stretch>
            <a:fillRect/>
          </a:stretch>
        </p:blipFill>
        <p:spPr>
          <a:xfrm>
            <a:off x="4139944" y="2359884"/>
            <a:ext cx="864087" cy="745074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139944" y="3213602"/>
            <a:ext cx="1512196" cy="874142"/>
            <a:chOff x="4139944" y="3213602"/>
            <a:chExt cx="1512196" cy="874142"/>
          </a:xfrm>
        </p:grpSpPr>
        <p:pic>
          <p:nvPicPr>
            <p:cNvPr id="37" name="图片 36" descr="t01f07641b267e583ec.jpg"/>
            <p:cNvPicPr>
              <a:picLocks noChangeAspect="1"/>
            </p:cNvPicPr>
            <p:nvPr/>
          </p:nvPicPr>
          <p:blipFill>
            <a:blip r:embed="rId5" cstate="print"/>
            <a:srcRect l="76957" t="65341" b="3977"/>
            <a:stretch>
              <a:fillRect/>
            </a:stretch>
          </p:blipFill>
          <p:spPr>
            <a:xfrm>
              <a:off x="4139944" y="3213602"/>
              <a:ext cx="833467" cy="874142"/>
            </a:xfrm>
            <a:prstGeom prst="rect">
              <a:avLst/>
            </a:prstGeom>
          </p:spPr>
        </p:pic>
        <p:pic>
          <p:nvPicPr>
            <p:cNvPr id="38" name="图片 37" descr="t01f07641b267e583ec.jpg"/>
            <p:cNvPicPr>
              <a:picLocks noChangeAspect="1"/>
            </p:cNvPicPr>
            <p:nvPr/>
          </p:nvPicPr>
          <p:blipFill>
            <a:blip r:embed="rId5" cstate="print"/>
            <a:srcRect l="76957" t="65341" b="3977"/>
            <a:stretch>
              <a:fillRect/>
            </a:stretch>
          </p:blipFill>
          <p:spPr>
            <a:xfrm>
              <a:off x="4854984" y="3243617"/>
              <a:ext cx="797156" cy="833467"/>
            </a:xfrm>
            <a:prstGeom prst="rect">
              <a:avLst/>
            </a:prstGeom>
          </p:spPr>
        </p:pic>
      </p:grpSp>
      <p:pic>
        <p:nvPicPr>
          <p:cNvPr id="39" name="图片 38" descr="t01f07641b267e583ec.jpg"/>
          <p:cNvPicPr>
            <a:picLocks noChangeAspect="1"/>
          </p:cNvPicPr>
          <p:nvPr/>
        </p:nvPicPr>
        <p:blipFill>
          <a:blip r:embed="rId5" cstate="print"/>
          <a:srcRect l="75160" t="65341" b="3977"/>
          <a:stretch>
            <a:fillRect/>
          </a:stretch>
        </p:blipFill>
        <p:spPr>
          <a:xfrm>
            <a:off x="4210787" y="4264967"/>
            <a:ext cx="793269" cy="676229"/>
          </a:xfrm>
          <a:prstGeom prst="rect">
            <a:avLst/>
          </a:prstGeom>
        </p:spPr>
      </p:pic>
      <p:pic>
        <p:nvPicPr>
          <p:cNvPr id="40" name="图片 39" descr="t01f07641b267e583e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75160" b="66761"/>
          <a:stretch>
            <a:fillRect/>
          </a:stretch>
        </p:blipFill>
        <p:spPr>
          <a:xfrm>
            <a:off x="4139944" y="164764"/>
            <a:ext cx="1055698" cy="99594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838934" y="296594"/>
            <a:ext cx="151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like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0920" y="1255377"/>
            <a:ext cx="151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love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68168" y="2458627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mind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39410" y="3430753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can’t stand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47424" y="4185098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like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41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New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599874" cy="40770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3426" y="4032379"/>
            <a:ext cx="3759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2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news(</a:t>
            </a:r>
            <a:r>
              <a:rPr lang="zh-CN" altLang="en-US" sz="32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单数</a:t>
            </a:r>
            <a:r>
              <a:rPr lang="en-US" altLang="zh-CN" sz="32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)</a:t>
            </a:r>
            <a:r>
              <a:rPr lang="zh-CN" altLang="en-US" sz="32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回答用</a:t>
            </a:r>
            <a:r>
              <a:rPr lang="en-US" altLang="zh-CN" sz="32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it</a:t>
            </a:r>
            <a:endParaRPr lang="zh-CN" altLang="en-US" sz="3200" dirty="0">
              <a:ln w="38100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6032" y="5591033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news?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018" y="494294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want to watch?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139944" y="1244904"/>
            <a:ext cx="1944252" cy="995942"/>
            <a:chOff x="4139944" y="1244904"/>
            <a:chExt cx="1944252" cy="995942"/>
          </a:xfrm>
        </p:grpSpPr>
        <p:pic>
          <p:nvPicPr>
            <p:cNvPr id="35" name="图片 34" descr="t01f07641b267e583ec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5004056" y="1268720"/>
              <a:ext cx="1080140" cy="972126"/>
            </a:xfrm>
            <a:prstGeom prst="rect">
              <a:avLst/>
            </a:prstGeom>
          </p:spPr>
        </p:pic>
        <p:pic>
          <p:nvPicPr>
            <p:cNvPr id="36" name="图片 35" descr="t01f07641b267e583ec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4139944" y="1244904"/>
              <a:ext cx="1055698" cy="995942"/>
            </a:xfrm>
            <a:prstGeom prst="rect">
              <a:avLst/>
            </a:prstGeom>
          </p:spPr>
        </p:pic>
      </p:grpSp>
      <p:pic>
        <p:nvPicPr>
          <p:cNvPr id="37" name="图片 36" descr="t01f07641b267e583ec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 l="75160" t="31761" r="1717" b="37557"/>
          <a:stretch>
            <a:fillRect/>
          </a:stretch>
        </p:blipFill>
        <p:spPr>
          <a:xfrm>
            <a:off x="4139944" y="2359884"/>
            <a:ext cx="864087" cy="745074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139944" y="3213602"/>
            <a:ext cx="1512196" cy="874142"/>
            <a:chOff x="4139944" y="3213602"/>
            <a:chExt cx="1512196" cy="874142"/>
          </a:xfrm>
        </p:grpSpPr>
        <p:pic>
          <p:nvPicPr>
            <p:cNvPr id="39" name="图片 38" descr="t01f07641b267e583ec.jpg"/>
            <p:cNvPicPr>
              <a:picLocks noChangeAspect="1"/>
            </p:cNvPicPr>
            <p:nvPr/>
          </p:nvPicPr>
          <p:blipFill>
            <a:blip r:embed="rId6" cstate="print"/>
            <a:srcRect l="76957" t="65341" b="3977"/>
            <a:stretch>
              <a:fillRect/>
            </a:stretch>
          </p:blipFill>
          <p:spPr>
            <a:xfrm>
              <a:off x="4139944" y="3213602"/>
              <a:ext cx="833467" cy="874142"/>
            </a:xfrm>
            <a:prstGeom prst="rect">
              <a:avLst/>
            </a:prstGeom>
          </p:spPr>
        </p:pic>
        <p:pic>
          <p:nvPicPr>
            <p:cNvPr id="40" name="图片 39" descr="t01f07641b267e583ec.jpg"/>
            <p:cNvPicPr>
              <a:picLocks noChangeAspect="1"/>
            </p:cNvPicPr>
            <p:nvPr/>
          </p:nvPicPr>
          <p:blipFill>
            <a:blip r:embed="rId6" cstate="print"/>
            <a:srcRect l="76957" t="65341" b="3977"/>
            <a:stretch>
              <a:fillRect/>
            </a:stretch>
          </p:blipFill>
          <p:spPr>
            <a:xfrm>
              <a:off x="4854984" y="3243617"/>
              <a:ext cx="797156" cy="833467"/>
            </a:xfrm>
            <a:prstGeom prst="rect">
              <a:avLst/>
            </a:prstGeom>
          </p:spPr>
        </p:pic>
      </p:grpSp>
      <p:pic>
        <p:nvPicPr>
          <p:cNvPr id="41" name="图片 40" descr="t01f07641b267e583ec.jpg"/>
          <p:cNvPicPr>
            <a:picLocks noChangeAspect="1"/>
          </p:cNvPicPr>
          <p:nvPr/>
        </p:nvPicPr>
        <p:blipFill>
          <a:blip r:embed="rId6" cstate="print"/>
          <a:srcRect l="75160" t="65341" b="3977"/>
          <a:stretch>
            <a:fillRect/>
          </a:stretch>
        </p:blipFill>
        <p:spPr>
          <a:xfrm>
            <a:off x="4210787" y="4264967"/>
            <a:ext cx="793269" cy="676229"/>
          </a:xfrm>
          <a:prstGeom prst="rect">
            <a:avLst/>
          </a:prstGeom>
        </p:spPr>
      </p:pic>
      <p:pic>
        <p:nvPicPr>
          <p:cNvPr id="42" name="图片 41" descr="t01f07641b267e583ec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75160" b="66761"/>
          <a:stretch>
            <a:fillRect/>
          </a:stretch>
        </p:blipFill>
        <p:spPr>
          <a:xfrm>
            <a:off x="4139944" y="164764"/>
            <a:ext cx="1055698" cy="99594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838934" y="296594"/>
            <a:ext cx="151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like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30920" y="1255377"/>
            <a:ext cx="151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love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68168" y="2458627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mind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39410" y="3430753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can’t stand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47424" y="4185098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like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31" grpId="0"/>
      <p:bldP spid="33" grpId="0"/>
      <p:bldP spid="43" grpId="0"/>
      <p:bldP spid="44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itco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139944" cy="39690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6032" y="5591033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soap operas?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018" y="494294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want to watch?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247958" y="944678"/>
            <a:ext cx="1944252" cy="995942"/>
            <a:chOff x="4139944" y="1244904"/>
            <a:chExt cx="1944252" cy="995942"/>
          </a:xfrm>
        </p:grpSpPr>
        <p:pic>
          <p:nvPicPr>
            <p:cNvPr id="33" name="图片 32" descr="t01f07641b267e583ec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5004056" y="1268720"/>
              <a:ext cx="1080140" cy="972126"/>
            </a:xfrm>
            <a:prstGeom prst="rect">
              <a:avLst/>
            </a:prstGeom>
          </p:spPr>
        </p:pic>
        <p:pic>
          <p:nvPicPr>
            <p:cNvPr id="34" name="图片 33" descr="t01f07641b267e583ec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4139944" y="1244904"/>
              <a:ext cx="1055698" cy="995942"/>
            </a:xfrm>
            <a:prstGeom prst="rect">
              <a:avLst/>
            </a:prstGeom>
          </p:spPr>
        </p:pic>
      </p:grpSp>
      <p:pic>
        <p:nvPicPr>
          <p:cNvPr id="35" name="图片 34" descr="t01f07641b267e583ec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 l="75160" t="31761" r="1717" b="37557"/>
          <a:stretch>
            <a:fillRect/>
          </a:stretch>
        </p:blipFill>
        <p:spPr>
          <a:xfrm>
            <a:off x="4247983" y="2024818"/>
            <a:ext cx="864087" cy="745074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247958" y="2996944"/>
            <a:ext cx="1512196" cy="874142"/>
            <a:chOff x="4139944" y="3213602"/>
            <a:chExt cx="1512196" cy="874142"/>
          </a:xfrm>
        </p:grpSpPr>
        <p:pic>
          <p:nvPicPr>
            <p:cNvPr id="37" name="图片 36" descr="t01f07641b267e583ec.jpg"/>
            <p:cNvPicPr>
              <a:picLocks noChangeAspect="1"/>
            </p:cNvPicPr>
            <p:nvPr/>
          </p:nvPicPr>
          <p:blipFill>
            <a:blip r:embed="rId6" cstate="print"/>
            <a:srcRect l="76957" t="65341" b="3977"/>
            <a:stretch>
              <a:fillRect/>
            </a:stretch>
          </p:blipFill>
          <p:spPr>
            <a:xfrm>
              <a:off x="4139944" y="3213602"/>
              <a:ext cx="833467" cy="874142"/>
            </a:xfrm>
            <a:prstGeom prst="rect">
              <a:avLst/>
            </a:prstGeom>
          </p:spPr>
        </p:pic>
        <p:pic>
          <p:nvPicPr>
            <p:cNvPr id="38" name="图片 37" descr="t01f07641b267e583ec.jpg"/>
            <p:cNvPicPr>
              <a:picLocks noChangeAspect="1"/>
            </p:cNvPicPr>
            <p:nvPr/>
          </p:nvPicPr>
          <p:blipFill>
            <a:blip r:embed="rId6" cstate="print"/>
            <a:srcRect l="76957" t="65341" b="3977"/>
            <a:stretch>
              <a:fillRect/>
            </a:stretch>
          </p:blipFill>
          <p:spPr>
            <a:xfrm>
              <a:off x="4854984" y="3243617"/>
              <a:ext cx="797156" cy="833467"/>
            </a:xfrm>
            <a:prstGeom prst="rect">
              <a:avLst/>
            </a:prstGeom>
          </p:spPr>
        </p:pic>
      </p:grpSp>
      <p:pic>
        <p:nvPicPr>
          <p:cNvPr id="39" name="图片 38" descr="t01f07641b267e583ec.jpg"/>
          <p:cNvPicPr>
            <a:picLocks noChangeAspect="1"/>
          </p:cNvPicPr>
          <p:nvPr/>
        </p:nvPicPr>
        <p:blipFill>
          <a:blip r:embed="rId6" cstate="print"/>
          <a:srcRect l="75160" t="65341" b="3977"/>
          <a:stretch>
            <a:fillRect/>
          </a:stretch>
        </p:blipFill>
        <p:spPr>
          <a:xfrm>
            <a:off x="4966885" y="4185098"/>
            <a:ext cx="793269" cy="676229"/>
          </a:xfrm>
          <a:prstGeom prst="rect">
            <a:avLst/>
          </a:prstGeom>
        </p:spPr>
      </p:pic>
      <p:pic>
        <p:nvPicPr>
          <p:cNvPr id="40" name="图片 39" descr="t01f07641b267e583ec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75160" b="66761"/>
          <a:stretch>
            <a:fillRect/>
          </a:stretch>
        </p:blipFill>
        <p:spPr>
          <a:xfrm>
            <a:off x="4355972" y="-27448"/>
            <a:ext cx="1055698" cy="99594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838934" y="80566"/>
            <a:ext cx="151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like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0920" y="944678"/>
            <a:ext cx="151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love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39410" y="2024818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mind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39410" y="3104958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can’t stand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63452" y="4186851"/>
            <a:ext cx="28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like</a:t>
            </a:r>
            <a:endParaRPr lang="zh-CN" altLang="en-US" sz="36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2443" y="4093934"/>
            <a:ext cx="500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28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soap operas(</a:t>
            </a:r>
            <a:r>
              <a:rPr lang="zh-CN" altLang="en-US" sz="28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复数回答用</a:t>
            </a:r>
            <a:r>
              <a:rPr lang="en-US" altLang="zh-CN" sz="28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them)</a:t>
            </a:r>
            <a:endParaRPr lang="zh-CN" altLang="en-US" sz="2800" dirty="0">
              <a:ln w="38100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30" grpId="0"/>
      <p:bldP spid="31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标注 5">
            <a:hlinkClick r:id="rId3" action="ppaction://hlinkfile"/>
          </p:cNvPr>
          <p:cNvSpPr/>
          <p:nvPr/>
        </p:nvSpPr>
        <p:spPr>
          <a:xfrm>
            <a:off x="2951790" y="404608"/>
            <a:ext cx="3672476" cy="1944252"/>
          </a:xfrm>
          <a:prstGeom prst="cloudCallout">
            <a:avLst>
              <a:gd name="adj1" fmla="val -78261"/>
              <a:gd name="adj2" fmla="val 6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hlinkClick r:id="rId3" action="ppaction://hlinkfile"/>
          </p:cNvPr>
          <p:cNvSpPr txBox="1"/>
          <p:nvPr/>
        </p:nvSpPr>
        <p:spPr>
          <a:xfrm>
            <a:off x="3491860" y="944678"/>
            <a:ext cx="324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</a:rPr>
              <a:t>我是超链接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26" y="4726921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talent shows?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40" y="3970823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How do you like talent shows?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47608" y="2649086"/>
            <a:ext cx="1944252" cy="995942"/>
            <a:chOff x="4139944" y="1244904"/>
            <a:chExt cx="1944252" cy="995942"/>
          </a:xfrm>
        </p:grpSpPr>
        <p:pic>
          <p:nvPicPr>
            <p:cNvPr id="11" name="图片 10" descr="t01f07641b267e583e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5004056" y="1268720"/>
              <a:ext cx="1080140" cy="972126"/>
            </a:xfrm>
            <a:prstGeom prst="rect">
              <a:avLst/>
            </a:prstGeom>
          </p:spPr>
        </p:pic>
        <p:pic>
          <p:nvPicPr>
            <p:cNvPr id="12" name="图片 11" descr="t01f07641b267e583e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4139944" y="1244904"/>
              <a:ext cx="1055698" cy="995942"/>
            </a:xfrm>
            <a:prstGeom prst="rect">
              <a:avLst/>
            </a:prstGeom>
          </p:spPr>
        </p:pic>
      </p:grpSp>
      <p:pic>
        <p:nvPicPr>
          <p:cNvPr id="13" name="图片 12" descr="t01f07641b267e583e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 l="75160" t="31761" r="1717" b="37557"/>
          <a:stretch>
            <a:fillRect/>
          </a:stretch>
        </p:blipFill>
        <p:spPr>
          <a:xfrm>
            <a:off x="3707913" y="2683926"/>
            <a:ext cx="864087" cy="74507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004056" y="2662872"/>
            <a:ext cx="1944252" cy="874142"/>
            <a:chOff x="4139944" y="3213602"/>
            <a:chExt cx="1512196" cy="874142"/>
          </a:xfrm>
        </p:grpSpPr>
        <p:pic>
          <p:nvPicPr>
            <p:cNvPr id="15" name="图片 14" descr="t01f07641b267e583e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957" t="65341" b="3977"/>
            <a:stretch>
              <a:fillRect/>
            </a:stretch>
          </p:blipFill>
          <p:spPr>
            <a:xfrm>
              <a:off x="4139944" y="3213602"/>
              <a:ext cx="833467" cy="874142"/>
            </a:xfrm>
            <a:prstGeom prst="rect">
              <a:avLst/>
            </a:prstGeom>
          </p:spPr>
        </p:pic>
        <p:pic>
          <p:nvPicPr>
            <p:cNvPr id="16" name="图片 15" descr="t01f07641b267e583e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957" t="65341" b="3977"/>
            <a:stretch>
              <a:fillRect/>
            </a:stretch>
          </p:blipFill>
          <p:spPr>
            <a:xfrm>
              <a:off x="4854984" y="3243617"/>
              <a:ext cx="797156" cy="833467"/>
            </a:xfrm>
            <a:prstGeom prst="rect">
              <a:avLst/>
            </a:prstGeom>
          </p:spPr>
        </p:pic>
      </p:grpSp>
      <p:pic>
        <p:nvPicPr>
          <p:cNvPr id="17" name="图片 16" descr="t01f07641b267e583ec.jpg"/>
          <p:cNvPicPr>
            <a:picLocks noChangeAspect="1"/>
          </p:cNvPicPr>
          <p:nvPr/>
        </p:nvPicPr>
        <p:blipFill>
          <a:blip r:embed="rId4" cstate="print"/>
          <a:srcRect l="75160" t="65341" b="3977"/>
          <a:stretch>
            <a:fillRect/>
          </a:stretch>
        </p:blipFill>
        <p:spPr>
          <a:xfrm>
            <a:off x="7164336" y="2644757"/>
            <a:ext cx="1296168" cy="892257"/>
          </a:xfrm>
          <a:prstGeom prst="rect">
            <a:avLst/>
          </a:prstGeom>
        </p:spPr>
      </p:pic>
      <p:pic>
        <p:nvPicPr>
          <p:cNvPr id="18" name="图片 17" descr="t01f07641b267e583e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75160" b="66761"/>
          <a:stretch>
            <a:fillRect/>
          </a:stretch>
        </p:blipFill>
        <p:spPr>
          <a:xfrm>
            <a:off x="251440" y="2649086"/>
            <a:ext cx="1055698" cy="99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 descr="www_tuweimei_comComp_12559620_0a2P9xhs2UZGoNaZbOcRkdvv8nlcqneg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224" y="0"/>
            <a:ext cx="2843776" cy="248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3496" y="2132832"/>
            <a:ext cx="7399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7200" b="1" i="1" smtClean="0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The </a:t>
            </a:r>
            <a:r>
              <a:rPr lang="en-US" altLang="zh-CN" sz="7200" b="1" i="1" dirty="0" smtClean="0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f</a:t>
            </a:r>
            <a:r>
              <a:rPr lang="en-US" altLang="zh-CN" sz="7200" b="1" i="1" smtClean="0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irst </a:t>
            </a:r>
            <a:r>
              <a:rPr lang="en-US" altLang="zh-CN" sz="7200" b="1" i="1" dirty="0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day</a:t>
            </a:r>
            <a:endParaRPr lang="zh-CN" altLang="en-US" sz="7200" b="1" i="1" dirty="0">
              <a:solidFill>
                <a:srgbClr val="00B05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标注 3"/>
          <p:cNvSpPr/>
          <p:nvPr/>
        </p:nvSpPr>
        <p:spPr>
          <a:xfrm>
            <a:off x="2951790" y="404608"/>
            <a:ext cx="3672476" cy="1944252"/>
          </a:xfrm>
          <a:prstGeom prst="cloudCallout">
            <a:avLst>
              <a:gd name="adj1" fmla="val -78261"/>
              <a:gd name="adj2" fmla="val 6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3491860" y="944678"/>
            <a:ext cx="324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</a:rPr>
              <a:t>我是超链接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18" y="5050963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does he think of cartoons?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32" y="4294865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How does he like cartoons?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5622" y="2973128"/>
            <a:ext cx="1944252" cy="995942"/>
            <a:chOff x="4139944" y="1244904"/>
            <a:chExt cx="1944252" cy="995942"/>
          </a:xfrm>
        </p:grpSpPr>
        <p:pic>
          <p:nvPicPr>
            <p:cNvPr id="9" name="图片 8" descr="t01f07641b267e583e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5004056" y="1268720"/>
              <a:ext cx="1080140" cy="972126"/>
            </a:xfrm>
            <a:prstGeom prst="rect">
              <a:avLst/>
            </a:prstGeom>
          </p:spPr>
        </p:pic>
        <p:pic>
          <p:nvPicPr>
            <p:cNvPr id="10" name="图片 9" descr="t01f07641b267e583e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4139944" y="1244904"/>
              <a:ext cx="1055698" cy="995942"/>
            </a:xfrm>
            <a:prstGeom prst="rect">
              <a:avLst/>
            </a:prstGeom>
          </p:spPr>
        </p:pic>
      </p:grpSp>
      <p:pic>
        <p:nvPicPr>
          <p:cNvPr id="11" name="图片 10" descr="t01f07641b267e583e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 l="75160" t="31761" r="1717" b="37557"/>
          <a:stretch>
            <a:fillRect/>
          </a:stretch>
        </p:blipFill>
        <p:spPr>
          <a:xfrm>
            <a:off x="3815927" y="3007968"/>
            <a:ext cx="864087" cy="74507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112070" y="2986914"/>
            <a:ext cx="1944252" cy="874142"/>
            <a:chOff x="4139944" y="3213602"/>
            <a:chExt cx="1512196" cy="874142"/>
          </a:xfrm>
        </p:grpSpPr>
        <p:pic>
          <p:nvPicPr>
            <p:cNvPr id="13" name="图片 12" descr="t01f07641b267e583e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957" t="65341" b="3977"/>
            <a:stretch>
              <a:fillRect/>
            </a:stretch>
          </p:blipFill>
          <p:spPr>
            <a:xfrm>
              <a:off x="4139944" y="3213602"/>
              <a:ext cx="833467" cy="874142"/>
            </a:xfrm>
            <a:prstGeom prst="rect">
              <a:avLst/>
            </a:prstGeom>
          </p:spPr>
        </p:pic>
        <p:pic>
          <p:nvPicPr>
            <p:cNvPr id="14" name="图片 13" descr="t01f07641b267e583e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957" t="65341" b="3977"/>
            <a:stretch>
              <a:fillRect/>
            </a:stretch>
          </p:blipFill>
          <p:spPr>
            <a:xfrm>
              <a:off x="4854984" y="3243617"/>
              <a:ext cx="797156" cy="833467"/>
            </a:xfrm>
            <a:prstGeom prst="rect">
              <a:avLst/>
            </a:prstGeom>
          </p:spPr>
        </p:pic>
      </p:grpSp>
      <p:pic>
        <p:nvPicPr>
          <p:cNvPr id="15" name="图片 14" descr="t01f07641b267e583ec.jpg"/>
          <p:cNvPicPr>
            <a:picLocks noChangeAspect="1"/>
          </p:cNvPicPr>
          <p:nvPr/>
        </p:nvPicPr>
        <p:blipFill>
          <a:blip r:embed="rId4" cstate="print"/>
          <a:srcRect l="75160" t="65341" b="3977"/>
          <a:stretch>
            <a:fillRect/>
          </a:stretch>
        </p:blipFill>
        <p:spPr>
          <a:xfrm>
            <a:off x="7272350" y="2968799"/>
            <a:ext cx="1296168" cy="892257"/>
          </a:xfrm>
          <a:prstGeom prst="rect">
            <a:avLst/>
          </a:prstGeom>
        </p:spPr>
      </p:pic>
      <p:pic>
        <p:nvPicPr>
          <p:cNvPr id="16" name="图片 15" descr="t01f07641b267e583e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75160" b="66761"/>
          <a:stretch>
            <a:fillRect/>
          </a:stretch>
        </p:blipFill>
        <p:spPr>
          <a:xfrm>
            <a:off x="359454" y="2973128"/>
            <a:ext cx="1055698" cy="99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hlinkClick r:id="rId3" action="ppaction://hlinkfile"/>
          </p:cNvPr>
          <p:cNvSpPr txBox="1">
            <a:spLocks/>
          </p:cNvSpPr>
          <p:nvPr/>
        </p:nvSpPr>
        <p:spPr>
          <a:xfrm>
            <a:off x="-1777994" y="1285860"/>
            <a:ext cx="11858708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Section </a:t>
            </a:r>
            <a:r>
              <a:rPr lang="en-US" altLang="zh-CN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  <a:ea typeface="+mj-ea"/>
                <a:cs typeface="+mj-cs"/>
              </a:rPr>
              <a:t>A</a:t>
            </a:r>
            <a:endParaRPr kumimoji="0" lang="zh-CN" altLang="en-US" sz="12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  <p:sndAc>
      <p:stSnd>
        <p:snd r:embed="rId2" name="有偶1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71406" y="4643446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1a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910" y="471488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Match the TV shows with the pictures.</a:t>
            </a:r>
            <a:r>
              <a:rPr lang="en-US" altLang="zh-CN" sz="2400" b="1" dirty="0" smtClean="0">
                <a:latin typeface="Georgia" pitchFamily="18" charset="0"/>
              </a:rPr>
              <a:t>[</a:t>
            </a:r>
            <a:r>
              <a:rPr lang="en-US" altLang="zh-CN" sz="2400" b="1" i="1" dirty="0" smtClean="0">
                <a:latin typeface="Georgia" pitchFamily="18" charset="0"/>
              </a:rPr>
              <a:t>a---g</a:t>
            </a:r>
            <a:r>
              <a:rPr lang="en-US" altLang="zh-CN" sz="2400" b="1" dirty="0" smtClean="0">
                <a:latin typeface="Georgia" pitchFamily="18" charset="0"/>
              </a:rPr>
              <a:t>] </a:t>
            </a:r>
            <a:r>
              <a:rPr lang="en-US" altLang="zh-CN" sz="2400" b="1" i="1" dirty="0" smtClean="0">
                <a:latin typeface="Georgia" pitchFamily="18" charset="0"/>
              </a:rPr>
              <a:t>.</a:t>
            </a:r>
            <a:endParaRPr lang="zh-CN" altLang="en-US" sz="2000" b="1" i="1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4" y="5330153"/>
            <a:ext cx="871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1.talk show ____ 4.sitcom ____ 7.news____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2.soap opera____      5. game show 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3.sports show ____   6. talent show ____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488" y="5643578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002060"/>
                </a:solidFill>
                <a:latin typeface="Georgia" pitchFamily="18" charset="0"/>
              </a:rPr>
              <a:t>d</a:t>
            </a:r>
            <a:endParaRPr lang="en-US" altLang="zh-CN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71736" y="521495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e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71802" y="6068817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00628" y="521495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500826" y="5643578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500826" y="6000768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g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286644" y="5286388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f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8" name="Picture 4" descr="c:\users\dell\appdata\roaming\360se6\USERDA~1\Temp\C5638E~2.JPG"/>
          <p:cNvPicPr>
            <a:picLocks noChangeAspect="1" noChangeArrowheads="1"/>
          </p:cNvPicPr>
          <p:nvPr/>
        </p:nvPicPr>
        <p:blipFill>
          <a:blip r:embed="rId5" cstate="print"/>
          <a:srcRect l="17035" t="22308" r="6637"/>
          <a:stretch>
            <a:fillRect/>
          </a:stretch>
        </p:blipFill>
        <p:spPr bwMode="auto">
          <a:xfrm rot="10800000">
            <a:off x="7286644" y="0"/>
            <a:ext cx="1857356" cy="1714488"/>
          </a:xfrm>
          <a:prstGeom prst="rect">
            <a:avLst/>
          </a:prstGeom>
          <a:noFill/>
        </p:spPr>
      </p:pic>
      <p:pic>
        <p:nvPicPr>
          <p:cNvPr id="1029" name="Picture 5" descr="F:\大桥教学\教材图片\GFI7B素材\unit 11\背景资料\课本图片\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7286644" cy="4500569"/>
          </a:xfrm>
          <a:prstGeom prst="rect">
            <a:avLst/>
          </a:prstGeom>
          <a:noFill/>
        </p:spPr>
      </p:pic>
      <p:pic>
        <p:nvPicPr>
          <p:cNvPr id="1031" name="Picture 7" descr="c:\users\dell\appdata\roaming\360se6\USERDA~1\Temp\C5638E~3.JPG"/>
          <p:cNvPicPr>
            <a:picLocks noChangeAspect="1" noChangeArrowheads="1"/>
          </p:cNvPicPr>
          <p:nvPr/>
        </p:nvPicPr>
        <p:blipFill>
          <a:blip r:embed="rId7" cstate="print"/>
          <a:srcRect l="11998" t="10447" r="24000"/>
          <a:stretch>
            <a:fillRect/>
          </a:stretch>
        </p:blipFill>
        <p:spPr bwMode="auto">
          <a:xfrm rot="10800000">
            <a:off x="7286644" y="1714488"/>
            <a:ext cx="1857356" cy="1714512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7286644" y="3429000"/>
            <a:ext cx="1857356" cy="107157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57158" y="14285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38924" y="4826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2"/>
                </a:solidFill>
              </a:rPr>
              <a:t>a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42844" y="142873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24610" y="135729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2"/>
                </a:solidFill>
              </a:rPr>
              <a:t>b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2571744"/>
            <a:ext cx="2643174" cy="57150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500306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eorgia" pitchFamily="18" charset="0"/>
              </a:rPr>
              <a:t>What do you think of </a:t>
            </a:r>
          </a:p>
          <a:p>
            <a:r>
              <a:rPr lang="en-US" altLang="zh-CN" i="1" dirty="0" smtClean="0">
                <a:latin typeface="Georgia" pitchFamily="18" charset="0"/>
              </a:rPr>
              <a:t>talk shows ?</a:t>
            </a:r>
            <a:endParaRPr lang="zh-CN" altLang="en-US" b="1" i="1" dirty="0">
              <a:latin typeface="Georgia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72000" y="2571744"/>
            <a:ext cx="2643174" cy="57150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43470" y="2643182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eorgia" pitchFamily="18" charset="0"/>
              </a:rPr>
              <a:t>I  don’t  mind them.</a:t>
            </a:r>
            <a:endParaRPr lang="zh-CN" altLang="en-US" b="1" i="1" dirty="0">
              <a:latin typeface="Georgia" pitchFamily="18" charset="0"/>
            </a:endParaRPr>
          </a:p>
        </p:txBody>
      </p:sp>
      <p:sp>
        <p:nvSpPr>
          <p:cNvPr id="24" name="云形标注 23"/>
          <p:cNvSpPr/>
          <p:nvPr/>
        </p:nvSpPr>
        <p:spPr>
          <a:xfrm>
            <a:off x="1214414" y="500042"/>
            <a:ext cx="3714776" cy="1285884"/>
          </a:xfrm>
          <a:prstGeom prst="cloudCallout">
            <a:avLst>
              <a:gd name="adj1" fmla="val -38628"/>
              <a:gd name="adj2" fmla="val 12397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643042" y="696566"/>
            <a:ext cx="3000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How do you like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talk shows ?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云形标注 29"/>
          <p:cNvSpPr/>
          <p:nvPr/>
        </p:nvSpPr>
        <p:spPr>
          <a:xfrm>
            <a:off x="4929190" y="357166"/>
            <a:ext cx="4214810" cy="1785950"/>
          </a:xfrm>
          <a:prstGeom prst="cloudCallout">
            <a:avLst>
              <a:gd name="adj1" fmla="val -26757"/>
              <a:gd name="adj2" fmla="val 6987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286380" y="500042"/>
            <a:ext cx="3786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mind: v.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介意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反对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mind +n./pron./doing</a:t>
            </a:r>
          </a:p>
          <a:p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思想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主意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500694" y="2571744"/>
            <a:ext cx="64294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4" grpId="0" animBg="1"/>
      <p:bldP spid="29" grpId="0"/>
      <p:bldP spid="30" grpId="0" animBg="1"/>
      <p:bldP spid="31" grpId="0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357422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23071"/>
            <a:ext cx="88583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1.Do you mind _______(watch) movies ?</a:t>
            </a:r>
          </a:p>
          <a:p>
            <a:pPr>
              <a:lnSpc>
                <a:spcPct val="30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2.I  don’t mind _______(she).</a:t>
            </a:r>
          </a:p>
          <a:p>
            <a:pPr>
              <a:lnSpc>
                <a:spcPct val="30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3.Do you want to change your______(mind)?</a:t>
            </a:r>
          </a:p>
          <a:p>
            <a:pPr>
              <a:lnSpc>
                <a:spcPct val="300000"/>
              </a:lnSpc>
            </a:pPr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71802" y="128586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watching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643306" y="271462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her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00760" y="414338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mind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14480" y="2000240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mind+ doing</a:t>
            </a:r>
            <a:endParaRPr lang="en-US" altLang="zh-CN" sz="32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14480" y="3497049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mind+ 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代词宾格</a:t>
            </a:r>
            <a:endParaRPr lang="en-US" altLang="zh-CN" sz="32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14480" y="5140123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mind    n. 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不可数</a:t>
            </a:r>
            <a:endParaRPr lang="en-US" altLang="zh-CN" sz="32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-32" y="142852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1b</a:t>
            </a:r>
            <a:endParaRPr lang="en-US" altLang="zh-CN" sz="3200" b="1" i="1" dirty="0">
              <a:solidFill>
                <a:srgbClr val="0033CC"/>
              </a:solidFill>
              <a:latin typeface="Georgia" pitchFamily="18" charset="0"/>
              <a:ea typeface="隶书" pitchFamily="49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71472" y="71414"/>
            <a:ext cx="7863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Listen and number the shows [1—4] I the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order you hear them.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07181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____ talent show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7" name="Picture 7" descr="c:\users\dell\appdata\roaming\360se6\USERDA~1\Temp\C5638E~3.JPG"/>
          <p:cNvPicPr>
            <a:picLocks noChangeAspect="1" noChangeArrowheads="1"/>
          </p:cNvPicPr>
          <p:nvPr/>
        </p:nvPicPr>
        <p:blipFill>
          <a:blip r:embed="rId4" cstate="print"/>
          <a:srcRect l="11998" t="10447" r="24000"/>
          <a:stretch>
            <a:fillRect/>
          </a:stretch>
        </p:blipFill>
        <p:spPr bwMode="auto">
          <a:xfrm rot="10800000">
            <a:off x="1071570" y="1214422"/>
            <a:ext cx="2071670" cy="1714512"/>
          </a:xfrm>
          <a:prstGeom prst="rect">
            <a:avLst/>
          </a:prstGeom>
          <a:noFill/>
        </p:spPr>
      </p:pic>
      <p:pic>
        <p:nvPicPr>
          <p:cNvPr id="8" name="Picture 5" descr="F:\大桥教学\教材图片\GFI7B素材\unit 11\背景资料\课本图片\01.JPG"/>
          <p:cNvPicPr>
            <a:picLocks noChangeAspect="1" noChangeArrowheads="1"/>
          </p:cNvPicPr>
          <p:nvPr/>
        </p:nvPicPr>
        <p:blipFill>
          <a:blip r:embed="rId5" cstate="print"/>
          <a:srcRect l="70457" t="28359" b="43069"/>
          <a:stretch>
            <a:fillRect/>
          </a:stretch>
        </p:blipFill>
        <p:spPr bwMode="auto">
          <a:xfrm>
            <a:off x="5214942" y="1142984"/>
            <a:ext cx="2428892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3504" y="300037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____ </a:t>
            </a:r>
            <a:r>
              <a:rPr lang="en-US" altLang="zh-CN" sz="2800" i="1" dirty="0" smtClean="0">
                <a:latin typeface="Georgia" pitchFamily="18" charset="0"/>
              </a:rPr>
              <a:t>talk  show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62042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____ </a:t>
            </a:r>
            <a:r>
              <a:rPr lang="en-US" altLang="zh-CN" sz="2800" i="1" dirty="0" smtClean="0">
                <a:latin typeface="Georgia" pitchFamily="18" charset="0"/>
              </a:rPr>
              <a:t>soccer game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11" name="Picture 4" descr="c:\users\dell\appdata\roaming\360se6\USERDA~1\Temp\C5638E~2.JPG"/>
          <p:cNvPicPr>
            <a:picLocks noChangeAspect="1" noChangeArrowheads="1"/>
          </p:cNvPicPr>
          <p:nvPr/>
        </p:nvPicPr>
        <p:blipFill>
          <a:blip r:embed="rId6" cstate="print"/>
          <a:srcRect l="17035" t="22308" r="6637"/>
          <a:stretch>
            <a:fillRect/>
          </a:stretch>
        </p:blipFill>
        <p:spPr bwMode="auto">
          <a:xfrm rot="10800000">
            <a:off x="5214942" y="3786190"/>
            <a:ext cx="2500330" cy="16430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57818" y="557214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____ </a:t>
            </a:r>
            <a:r>
              <a:rPr lang="en-US" altLang="zh-CN" sz="2800" i="1" dirty="0" smtClean="0">
                <a:latin typeface="Georgia" pitchFamily="18" charset="0"/>
              </a:rPr>
              <a:t>news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13" name="Picture 5" descr="F:\大桥教学\教材图片\GFI7B素材\unit 11\背景资料\课本图片\01.JPG"/>
          <p:cNvPicPr>
            <a:picLocks noChangeAspect="1" noChangeArrowheads="1"/>
          </p:cNvPicPr>
          <p:nvPr/>
        </p:nvPicPr>
        <p:blipFill>
          <a:blip r:embed="rId5" cstate="print"/>
          <a:srcRect l="5882" t="31746" r="70588" b="46032"/>
          <a:stretch>
            <a:fillRect/>
          </a:stretch>
        </p:blipFill>
        <p:spPr bwMode="auto">
          <a:xfrm>
            <a:off x="1142976" y="3857628"/>
            <a:ext cx="2000264" cy="1500198"/>
          </a:xfrm>
          <a:prstGeom prst="rect">
            <a:avLst/>
          </a:prstGeom>
          <a:noFill/>
        </p:spPr>
      </p:pic>
      <p:pic>
        <p:nvPicPr>
          <p:cNvPr id="14" name="Picture 4" descr="c:\users\dell\appdata\roaming\360se6\USERDA~1\Temp\T01F97~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4286256"/>
            <a:ext cx="928694" cy="714380"/>
          </a:xfrm>
          <a:prstGeom prst="rect">
            <a:avLst/>
          </a:prstGeom>
          <a:noFill/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500694" y="2857496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572132" y="542926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57224" y="292893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85786" y="542926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9" name="Unit_05_SectionA 1b  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786710" y="642918"/>
            <a:ext cx="866780" cy="86678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2714612" y="3071810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000892" y="3071810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031930" y="3320986"/>
            <a:ext cx="4860630" cy="2160280"/>
            <a:chOff x="3167818" y="2888930"/>
            <a:chExt cx="4860630" cy="2160280"/>
          </a:xfrm>
        </p:grpSpPr>
        <p:sp>
          <p:nvSpPr>
            <p:cNvPr id="23" name="七角星 22"/>
            <p:cNvSpPr/>
            <p:nvPr/>
          </p:nvSpPr>
          <p:spPr>
            <a:xfrm>
              <a:off x="3167818" y="2888930"/>
              <a:ext cx="4860630" cy="216028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47958" y="3340173"/>
              <a:ext cx="36724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Georgia" pitchFamily="18" charset="0"/>
                  <a:sym typeface="Wingdings"/>
                </a:rPr>
                <a:t> news</a:t>
              </a:r>
              <a:r>
                <a:rPr lang="zh-CN" altLang="en-US" sz="2800" i="1" dirty="0" smtClean="0">
                  <a:solidFill>
                    <a:srgbClr val="FF0000"/>
                  </a:solidFill>
                  <a:latin typeface="Georgia" pitchFamily="18" charset="0"/>
                  <a:sym typeface="Wingdings"/>
                </a:rPr>
                <a:t>不可数，</a:t>
              </a:r>
              <a:endParaRPr lang="en-US" altLang="zh-CN" sz="2800" i="1" dirty="0" smtClean="0">
                <a:solidFill>
                  <a:srgbClr val="FF0000"/>
                </a:solidFill>
                <a:latin typeface="Georgia" pitchFamily="18" charset="0"/>
                <a:sym typeface="Wingdings"/>
              </a:endParaRPr>
            </a:p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Georgia" pitchFamily="18" charset="0"/>
                  <a:sym typeface="Wingdings"/>
                </a:rPr>
                <a:t>a piece of news</a:t>
              </a:r>
            </a:p>
            <a:p>
              <a:r>
                <a:rPr lang="zh-CN" altLang="en-US" sz="2800" i="1" dirty="0" smtClean="0">
                  <a:solidFill>
                    <a:srgbClr val="FF0000"/>
                  </a:solidFill>
                  <a:latin typeface="Georgia" pitchFamily="18" charset="0"/>
                  <a:sym typeface="Wingdings"/>
                </a:rPr>
                <a:t>一条新闻</a:t>
              </a:r>
              <a:endParaRPr lang="zh-CN" altLang="en-US" sz="2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976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57422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994460"/>
            <a:ext cx="864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show 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表演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展览   </a:t>
            </a:r>
            <a:r>
              <a:rPr lang="en-US" altLang="zh-CN" sz="3200" i="1" dirty="0" smtClean="0">
                <a:latin typeface="Georgia" pitchFamily="18" charset="0"/>
              </a:rPr>
              <a:t>v.</a:t>
            </a:r>
            <a:r>
              <a:rPr lang="zh-CN" altLang="en-US" sz="3200" i="1" dirty="0" smtClean="0">
                <a:latin typeface="Georgia" pitchFamily="18" charset="0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出示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把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给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别人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看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40" y="2336685"/>
            <a:ext cx="7863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show sb.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= show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to sb.(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同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give)</a:t>
            </a:r>
          </a:p>
          <a:p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展示某人某物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把某物给某人看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953" y="1700776"/>
            <a:ext cx="3954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3200" b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①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TV show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电视节目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666" y="3753042"/>
            <a:ext cx="5759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Show me your books.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同义句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666" y="4395984"/>
            <a:ext cx="4693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Show your books to me.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43042" y="1571612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doesn’t   like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8662" y="4572008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57422" y="4572008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286248" y="4572008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think    of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00100" y="6000768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     does          like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-142908" y="357166"/>
            <a:ext cx="10001320" cy="6494085"/>
            <a:chOff x="-142908" y="357166"/>
            <a:chExt cx="10001320" cy="6494085"/>
          </a:xfrm>
        </p:grpSpPr>
        <p:grpSp>
          <p:nvGrpSpPr>
            <p:cNvPr id="3" name="组合 14"/>
            <p:cNvGrpSpPr/>
            <p:nvPr/>
          </p:nvGrpSpPr>
          <p:grpSpPr>
            <a:xfrm>
              <a:off x="-142908" y="357166"/>
              <a:ext cx="10001320" cy="6494085"/>
              <a:chOff x="-142908" y="357166"/>
              <a:chExt cx="10001320" cy="649408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-142908" y="357166"/>
                <a:ext cx="10001320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zh-CN" altLang="en-US" sz="3200" dirty="0" smtClean="0">
                    <a:solidFill>
                      <a:srgbClr val="C00000"/>
                    </a:solidFill>
                    <a:latin typeface="Georgia" pitchFamily="18" charset="0"/>
                    <a:ea typeface="华文新魏" pitchFamily="2" charset="-122"/>
                  </a:rPr>
                  <a:t>      句型转换</a:t>
                </a:r>
                <a:endParaRPr lang="en-US" altLang="zh-CN" sz="3200" dirty="0" smtClean="0">
                  <a:solidFill>
                    <a:srgbClr val="C00000"/>
                  </a:solidFill>
                  <a:latin typeface="Georgia" pitchFamily="18" charset="0"/>
                  <a:ea typeface="华文新魏" pitchFamily="2" charset="-122"/>
                </a:endParaRPr>
              </a:p>
              <a:p>
                <a:pPr marL="971550" lvl="1" indent="-514350">
                  <a:lnSpc>
                    <a:spcPct val="150000"/>
                  </a:lnSpc>
                  <a:buAutoNum type="arabicPeriod"/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She likes talk show.(</a:t>
                </a:r>
                <a:r>
                  <a:rPr lang="zh-CN" altLang="en-US" sz="3200" i="1" dirty="0" smtClean="0">
                    <a:latin typeface="Georgia" pitchFamily="18" charset="0"/>
                    <a:ea typeface="华文新魏" pitchFamily="2" charset="-122"/>
                  </a:rPr>
                  <a:t>否定句</a:t>
                </a: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)</a:t>
                </a:r>
              </a:p>
              <a:p>
                <a:pPr marL="971550" lvl="1" indent="-514350">
                  <a:lnSpc>
                    <a:spcPct val="150000"/>
                  </a:lnSpc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      She _____ _____ talk shows.</a:t>
                </a:r>
              </a:p>
              <a:p>
                <a:pPr marL="971550" lvl="1" indent="-514350">
                  <a:lnSpc>
                    <a:spcPct val="150000"/>
                  </a:lnSpc>
                  <a:buAutoNum type="arabicPeriod" startAt="3"/>
                </a:pPr>
                <a:endParaRPr lang="en-US" altLang="zh-CN" sz="3200" i="1" dirty="0" smtClean="0">
                  <a:latin typeface="Georgia" pitchFamily="18" charset="0"/>
                  <a:ea typeface="华文新魏" pitchFamily="2" charset="-122"/>
                </a:endParaRPr>
              </a:p>
              <a:p>
                <a:pPr marL="971550" lvl="1" indent="-514350">
                  <a:lnSpc>
                    <a:spcPct val="150000"/>
                  </a:lnSpc>
                  <a:buAutoNum type="arabicPeriod" startAt="3"/>
                </a:pPr>
                <a:endParaRPr lang="en-US" altLang="zh-CN" sz="3200" i="1" dirty="0" smtClean="0">
                  <a:latin typeface="Georgia" pitchFamily="18" charset="0"/>
                  <a:ea typeface="华文新魏" pitchFamily="2" charset="-122"/>
                </a:endParaRPr>
              </a:p>
              <a:p>
                <a:pPr marL="971550" lvl="1" indent="-514350">
                  <a:lnSpc>
                    <a:spcPct val="150000"/>
                  </a:lnSpc>
                  <a:buAutoNum type="arabicPeriod" startAt="3"/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I  </a:t>
                </a:r>
                <a:r>
                  <a:rPr lang="en-US" altLang="zh-CN" sz="3200" i="1" u="sng" dirty="0" smtClean="0">
                    <a:latin typeface="Georgia" pitchFamily="18" charset="0"/>
                    <a:ea typeface="华文新魏" pitchFamily="2" charset="-122"/>
                  </a:rPr>
                  <a:t>don’t mind </a:t>
                </a: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cooking .(</a:t>
                </a:r>
                <a:r>
                  <a:rPr lang="zh-CN" altLang="en-US" sz="3200" i="1" dirty="0" smtClean="0">
                    <a:latin typeface="Georgia" pitchFamily="18" charset="0"/>
                    <a:ea typeface="华文新魏" pitchFamily="2" charset="-122"/>
                  </a:rPr>
                  <a:t>划线提问</a:t>
                </a: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)</a:t>
                </a:r>
              </a:p>
              <a:p>
                <a:pPr marL="971550" lvl="1" indent="-514350">
                  <a:lnSpc>
                    <a:spcPct val="150000"/>
                  </a:lnSpc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      _____ ____you _____ ____ cooking?</a:t>
                </a:r>
              </a:p>
              <a:p>
                <a:pPr marL="971550" lvl="1" indent="-514350">
                  <a:lnSpc>
                    <a:spcPct val="150000"/>
                  </a:lnSpc>
                  <a:buAutoNum type="arabicPeriod" startAt="4"/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What does he think of his teacher ?(</a:t>
                </a:r>
                <a:r>
                  <a:rPr lang="zh-CN" altLang="en-US" sz="3200" i="1" dirty="0" smtClean="0">
                    <a:latin typeface="Georgia" pitchFamily="18" charset="0"/>
                    <a:ea typeface="华文新魏" pitchFamily="2" charset="-122"/>
                  </a:rPr>
                  <a:t>同义句</a:t>
                </a: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)</a:t>
                </a:r>
              </a:p>
              <a:p>
                <a:pPr marL="971550" lvl="1" indent="-514350">
                  <a:lnSpc>
                    <a:spcPct val="150000"/>
                  </a:lnSpc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      _____ ____he _____ his teacher ?</a:t>
                </a:r>
                <a:endParaRPr lang="zh-CN" altLang="en-US" sz="3200" i="1" dirty="0">
                  <a:latin typeface="Georgia" pitchFamily="18" charset="0"/>
                  <a:ea typeface="华文新魏" pitchFamily="2" charset="-122"/>
                </a:endParaRPr>
              </a:p>
            </p:txBody>
          </p:sp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-72602" y="2751329"/>
                <a:ext cx="484748" cy="739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29686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206086" y="2336376"/>
              <a:ext cx="793037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2.What do you think of the town ?(</a:t>
              </a:r>
              <a:r>
                <a:rPr kumimoji="0" lang="zh-CN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同义句</a:t>
              </a:r>
              <a:r>
                <a:rPr kumimoji="0" lang="en-US" altLang="zh-CN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___ ____ you ____ the town ?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83496" y="3214725"/>
            <a:ext cx="4625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   do             like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-178306" y="543498"/>
            <a:ext cx="95029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)1. --What does he think of English Today?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--____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A. He loves it.                  B. He can see it 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C. He doesn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see it.        D. That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s all right.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)2. In my family everyone ____ sitcoms.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A. like     B. likes     C. is like    D. are like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)3. --I think this show is very interesting. </a:t>
            </a: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      I agree ___you 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A. to     B. about    C. of      D. with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)4. My brother likes playing ping-pong. And I ____. 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A. like it    B. likes playing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C. do, too   D. like, too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)5. Her father ___Sports World, but her mother ___.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A .like ; don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         B. like; doesn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C. likes ; doesn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      D. likes ; don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8910" y="-200221"/>
            <a:ext cx="2651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6857" y="34539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9456" y="159276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8842" y="250567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9875" y="375304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40" y="466595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20933" y="836664"/>
            <a:ext cx="909566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Do you mind ______(take)care of my dog ?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Do you want to change your______(mind)?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Jim likes science and ___________(education) films.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He doesn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plan ______(go) to Beijing on vacation 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hope ______(see) your father as soon as possible.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wish you _____(get) good grades.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can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stand _______(dance) 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8910" y="-40791"/>
            <a:ext cx="2651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676322" y="836664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taking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160644" y="1484748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mind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080504" y="2240846"/>
            <a:ext cx="297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educational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324406" y="3430753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go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704196" y="4078837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to see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195692" y="4726921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get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627748" y="5373252"/>
            <a:ext cx="216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dancing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 descr="www_tuweimei_comComp_12559620_0a2P9xhs2UZGoNaZbOcRkdvv8nlcqneg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224" y="0"/>
            <a:ext cx="2843776" cy="248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1440" y="2228671"/>
            <a:ext cx="93972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7200" b="1" i="1" dirty="0" smtClean="0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The second day</a:t>
            </a:r>
            <a:endParaRPr lang="zh-CN" altLang="en-US" sz="7200" b="1" i="1" dirty="0">
              <a:solidFill>
                <a:srgbClr val="00B05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90345" y="654959"/>
            <a:ext cx="9358313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latin typeface="Georgia" pitchFamily="18" charset="0"/>
              </a:rPr>
              <a:t>A  : Hi, I’m Greg. I’m new in town.</a:t>
            </a:r>
            <a:endParaRPr lang="zh-CN" altLang="zh-CN" sz="2800" i="1" dirty="0">
              <a:latin typeface="Georgia" pitchFamily="18" charset="0"/>
            </a:endParaRPr>
          </a:p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B  : Hi, I’m Helen . Welcome to the neighborhood! How do you like it so far?</a:t>
            </a:r>
            <a:endParaRPr lang="zh-CN" altLang="zh-CN" sz="2800" i="1" dirty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>
                <a:latin typeface="Georgia" pitchFamily="18" charset="0"/>
              </a:rPr>
              <a:t>A  : It’s fantastic, but I still don’t really know my way around.</a:t>
            </a:r>
            <a:endParaRPr lang="zh-CN" altLang="zh-CN" sz="2800" i="1" dirty="0">
              <a:latin typeface="Georgia" pitchFamily="18" charset="0"/>
            </a:endParaRPr>
          </a:p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B : Well, the best supermarket is on Center Street. You can buy the freshest food there.</a:t>
            </a:r>
            <a:endParaRPr lang="zh-CN" altLang="zh-CN" sz="2800" i="1" dirty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>
                <a:latin typeface="Georgia" pitchFamily="18" charset="0"/>
              </a:rPr>
              <a:t>A : Oh, great. Is there a cinema around here? I love watching movies.</a:t>
            </a:r>
            <a:endParaRPr lang="zh-CN" altLang="zh-CN" sz="2800" i="1" dirty="0">
              <a:latin typeface="Georgia" pitchFamily="18" charset="0"/>
            </a:endParaRPr>
          </a:p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B: Yes , Sun Cinema is the newest one. You can sit the most comfortably because they have the biggest seats.</a:t>
            </a:r>
            <a:endParaRPr lang="zh-CN" altLang="zh-CN" sz="2800" i="1" dirty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>
                <a:latin typeface="Georgia" pitchFamily="18" charset="0"/>
              </a:rPr>
              <a:t>A: Thanks for telling me.</a:t>
            </a:r>
          </a:p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B: No problem.</a:t>
            </a:r>
            <a:endParaRPr lang="zh-CN" altLang="zh-CN" sz="2800" i="1" dirty="0">
              <a:solidFill>
                <a:srgbClr val="FF0000"/>
              </a:solidFill>
              <a:latin typeface="Georgia" pitchFamily="18" charset="0"/>
            </a:endParaRPr>
          </a:p>
          <a:p>
            <a:endParaRPr lang="zh-CN" altLang="en-US" sz="2800" i="1" dirty="0">
              <a:latin typeface="Georgia" pitchFamily="18" charset="0"/>
            </a:endParaRPr>
          </a:p>
          <a:p>
            <a:endParaRPr lang="zh-CN" altLang="en-US" sz="2800" i="1" dirty="0">
              <a:latin typeface="Georgia" pitchFamily="18" charset="0"/>
            </a:endParaRPr>
          </a:p>
          <a:p>
            <a:endParaRPr lang="zh-CN" altLang="en-US" sz="28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3396" y="1160706"/>
            <a:ext cx="888916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Warm up</a:t>
            </a:r>
            <a:endParaRPr kumimoji="0" lang="zh-CN" altLang="en-US" sz="8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大桥教学\教材图片\GFI7B素材\unit 11\背景资料\课本图片\01.JPG"/>
          <p:cNvPicPr>
            <a:picLocks noChangeAspect="1" noChangeArrowheads="1"/>
          </p:cNvPicPr>
          <p:nvPr/>
        </p:nvPicPr>
        <p:blipFill>
          <a:blip r:embed="rId3" cstate="print"/>
          <a:srcRect l="70457" t="28359" b="43069"/>
          <a:stretch>
            <a:fillRect/>
          </a:stretch>
        </p:blipFill>
        <p:spPr bwMode="auto">
          <a:xfrm>
            <a:off x="2195692" y="512622"/>
            <a:ext cx="5400700" cy="28083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496" y="4509140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talk shows?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046" y="3754795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want to watch?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pic>
        <p:nvPicPr>
          <p:cNvPr id="11" name="图片 10" descr="t01f07641b267e583e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75160" b="66761"/>
          <a:stretch>
            <a:fillRect/>
          </a:stretch>
        </p:blipFill>
        <p:spPr>
          <a:xfrm>
            <a:off x="359454" y="1268720"/>
            <a:ext cx="1055698" cy="9959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496" y="5375005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I like them.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大桥教学\教材图片\GFI7B素材\unit 11\背景资料\课本图片\01.JPG"/>
          <p:cNvPicPr>
            <a:picLocks noChangeAspect="1" noChangeArrowheads="1"/>
          </p:cNvPicPr>
          <p:nvPr/>
        </p:nvPicPr>
        <p:blipFill>
          <a:blip r:embed="rId3" cstate="print"/>
          <a:srcRect l="5882" t="31746" r="70588" b="46032"/>
          <a:stretch>
            <a:fillRect/>
          </a:stretch>
        </p:blipFill>
        <p:spPr bwMode="auto">
          <a:xfrm>
            <a:off x="2087678" y="296594"/>
            <a:ext cx="5940770" cy="29163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496" y="4725168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does he think of game shows?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046" y="3754795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does he want to watch?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268720"/>
            <a:ext cx="1944252" cy="995942"/>
            <a:chOff x="4139944" y="1244904"/>
            <a:chExt cx="1944252" cy="995942"/>
          </a:xfrm>
        </p:grpSpPr>
        <p:pic>
          <p:nvPicPr>
            <p:cNvPr id="9" name="图片 8" descr="t01f07641b267e583e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5004056" y="1268720"/>
              <a:ext cx="1080140" cy="972126"/>
            </a:xfrm>
            <a:prstGeom prst="rect">
              <a:avLst/>
            </a:prstGeom>
          </p:spPr>
        </p:pic>
        <p:pic>
          <p:nvPicPr>
            <p:cNvPr id="10" name="图片 9" descr="t01f07641b267e583e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 l="75160" b="66761"/>
            <a:stretch>
              <a:fillRect/>
            </a:stretch>
          </p:blipFill>
          <p:spPr>
            <a:xfrm>
              <a:off x="4139944" y="1244904"/>
              <a:ext cx="1055698" cy="99594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83496" y="548301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He loves them.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f07641b267e583e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 l="75160" t="31761" r="1717" b="37557"/>
          <a:stretch>
            <a:fillRect/>
          </a:stretch>
        </p:blipFill>
        <p:spPr>
          <a:xfrm>
            <a:off x="467468" y="1592762"/>
            <a:ext cx="864087" cy="745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496" y="4725168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How does she like news?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046" y="3754795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does she want to watch?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496" y="548301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She doesn’t mind it.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pic>
        <p:nvPicPr>
          <p:cNvPr id="9" name="Picture 2" descr="C:\Users\Z\Desktop\课件\八上库\新版标八上图片\新版标八上U5图片\课本图片\A-1a.png"/>
          <p:cNvPicPr>
            <a:picLocks noChangeAspect="1" noChangeArrowheads="1"/>
          </p:cNvPicPr>
          <p:nvPr/>
        </p:nvPicPr>
        <p:blipFill>
          <a:blip r:embed="rId4" cstate="print"/>
          <a:srcRect l="72535" t="3226" b="70633"/>
          <a:stretch>
            <a:fillRect/>
          </a:stretch>
        </p:blipFill>
        <p:spPr bwMode="auto">
          <a:xfrm>
            <a:off x="1763636" y="296594"/>
            <a:ext cx="5616728" cy="3024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07538" y="1808790"/>
            <a:ext cx="73717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9600" b="1" i="1" dirty="0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Phonetics </a:t>
            </a:r>
            <a:endParaRPr lang="zh-CN" altLang="en-US" sz="9600" b="1" i="1" dirty="0">
              <a:solidFill>
                <a:srgbClr val="00B05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4214810" y="2357430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627122" y="335756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8" name="椭圆 7"/>
          <p:cNvSpPr/>
          <p:nvPr/>
        </p:nvSpPr>
        <p:spPr>
          <a:xfrm>
            <a:off x="4913006" y="335756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9" name="内容占位符 3"/>
          <p:cNvSpPr txBox="1">
            <a:spLocks/>
          </p:cNvSpPr>
          <p:nvPr/>
        </p:nvSpPr>
        <p:spPr>
          <a:xfrm>
            <a:off x="2214546" y="1714488"/>
            <a:ext cx="4643470" cy="209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WIPA"/>
              </a:rPr>
              <a:t></a:t>
            </a: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endParaRPr kumimoji="0" lang="en-US" altLang="zh-CN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572000" y="2143116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86050" y="2135136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2500298" y="307181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椭圆 6"/>
          <p:cNvSpPr/>
          <p:nvPr/>
        </p:nvSpPr>
        <p:spPr>
          <a:xfrm>
            <a:off x="4071934" y="307067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8" name="椭圆 7"/>
          <p:cNvSpPr/>
          <p:nvPr/>
        </p:nvSpPr>
        <p:spPr>
          <a:xfrm>
            <a:off x="5572132" y="307181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9" name="内容占位符 3"/>
          <p:cNvSpPr txBox="1">
            <a:spLocks/>
          </p:cNvSpPr>
          <p:nvPr/>
        </p:nvSpPr>
        <p:spPr>
          <a:xfrm>
            <a:off x="1533532" y="1428736"/>
            <a:ext cx="6896120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WIPA"/>
              </a:rPr>
              <a:t>u</a:t>
            </a: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endParaRPr kumimoji="0" lang="en-US" altLang="zh-CN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72198" y="2143116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929454" y="2143116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500826" y="307067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3" name="椭圆 12"/>
          <p:cNvSpPr/>
          <p:nvPr/>
        </p:nvSpPr>
        <p:spPr>
          <a:xfrm>
            <a:off x="7413336" y="3071810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uild="p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500562" y="2500306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984312" y="350043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5198758" y="350043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2428860" y="1785926"/>
            <a:ext cx="4857784" cy="178595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WIPA"/>
              </a:rPr>
              <a:t>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786182" y="228599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2984180" y="335756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5143504" y="335756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2357422" y="1643050"/>
            <a:ext cx="5643602" cy="1928826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WIPA"/>
              </a:rPr>
              <a:t>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357818" y="2357430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071934" y="2357430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698560" y="328498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椭圆 6"/>
          <p:cNvSpPr/>
          <p:nvPr/>
        </p:nvSpPr>
        <p:spPr>
          <a:xfrm>
            <a:off x="5000628" y="328612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8" name="椭圆 7"/>
          <p:cNvSpPr/>
          <p:nvPr/>
        </p:nvSpPr>
        <p:spPr>
          <a:xfrm>
            <a:off x="5929322" y="328612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9" name="内容占位符 3"/>
          <p:cNvSpPr txBox="1">
            <a:spLocks/>
          </p:cNvSpPr>
          <p:nvPr/>
        </p:nvSpPr>
        <p:spPr>
          <a:xfrm>
            <a:off x="2180346" y="1643050"/>
            <a:ext cx="5749240" cy="1876768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  <a:sym typeface="GWIPA"/>
              </a:rPr>
              <a:t>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2411413" y="549275"/>
            <a:ext cx="56435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i="1" dirty="0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Phonetics </a:t>
            </a:r>
            <a:endParaRPr lang="zh-CN" altLang="en-US" sz="4400" b="1" i="1" dirty="0">
              <a:solidFill>
                <a:srgbClr val="00B05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pic>
        <p:nvPicPr>
          <p:cNvPr id="9219" name="Picture 2" descr="C:\Users\DELL\Desktop\u 9\get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" y="1268413"/>
            <a:ext cx="74676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514850" y="3097213"/>
            <a:ext cx="22558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8800">
                <a:latin typeface="GWIPA" pitchFamily="2" charset="2"/>
                <a:sym typeface="GWIPA" pitchFamily="2" charset="2"/>
              </a:rPr>
              <a:t>t</a:t>
            </a:r>
            <a:endParaRPr lang="zh-CN" altLang="en-US" sz="8800">
              <a:latin typeface="GWIPA" pitchFamily="2" charset="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995738" y="3284538"/>
            <a:ext cx="35067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8800">
                <a:latin typeface="GWIPA" pitchFamily="2" charset="2"/>
                <a:sym typeface="GWIPA" pitchFamily="2" charset="2"/>
              </a:rPr>
              <a:t>skri:n</a:t>
            </a:r>
            <a:endParaRPr lang="zh-CN" altLang="en-US" sz="8800">
              <a:latin typeface="GWIPA" pitchFamily="2" charset="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084638" y="3278188"/>
            <a:ext cx="33448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8800">
                <a:latin typeface="GWIPA" pitchFamily="2" charset="2"/>
                <a:sym typeface="GWIPA" pitchFamily="2" charset="2"/>
              </a:rPr>
              <a:t>klE</a:t>
            </a:r>
            <a:r>
              <a:rPr lang="en-US" altLang="zh-CN" sz="8800">
                <a:latin typeface="Times New Roman" pitchFamily="18" charset="0"/>
                <a:cs typeface="Times New Roman" pitchFamily="18" charset="0"/>
                <a:sym typeface="GWIPA" pitchFamily="2" charset="2"/>
              </a:rPr>
              <a:t>ʊ</a:t>
            </a:r>
            <a:r>
              <a:rPr lang="en-US" altLang="zh-CN" sz="8800">
                <a:latin typeface="GWIPA" pitchFamily="2" charset="2"/>
                <a:sym typeface="GWIPA" pitchFamily="2" charset="2"/>
              </a:rPr>
              <a:t>s</a:t>
            </a:r>
            <a:endParaRPr lang="zh-CN" altLang="en-US" sz="8800">
              <a:latin typeface="GWIPA" pitchFamily="2" charset="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384103" y="3140968"/>
            <a:ext cx="287610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8800" dirty="0">
                <a:latin typeface="GWIPA" pitchFamily="2" charset="2"/>
                <a:sym typeface="GWIPA" pitchFamily="2" charset="2"/>
              </a:rPr>
              <a:t>w</a:t>
            </a:r>
            <a:r>
              <a:rPr lang="en-US" altLang="zh-CN" sz="6600" dirty="0">
                <a:latin typeface="GWIPA" pitchFamily="2" charset="2"/>
                <a:sym typeface="GWIPA" pitchFamily="2" charset="2"/>
              </a:rPr>
              <a:t>3</a:t>
            </a:r>
            <a:r>
              <a:rPr lang="en-US" altLang="zh-CN" sz="8800" dirty="0">
                <a:latin typeface="GWIPA" pitchFamily="2" charset="2"/>
                <a:sym typeface="GWIPA" pitchFamily="2" charset="2"/>
              </a:rPr>
              <a:t>:s</a:t>
            </a:r>
            <a:endParaRPr lang="zh-CN" altLang="en-US" sz="8800" dirty="0">
              <a:latin typeface="GWIPA" pitchFamily="2" charset="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975100" y="3206924"/>
            <a:ext cx="3683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8800" dirty="0">
                <a:latin typeface="GWIPA" pitchFamily="2" charset="2"/>
                <a:sym typeface="GWIPA" pitchFamily="2" charset="2"/>
              </a:rPr>
              <a:t></a:t>
            </a:r>
            <a:r>
              <a:rPr lang="en-US" altLang="zh-CN" sz="8800" dirty="0" err="1">
                <a:latin typeface="GWIPA" pitchFamily="2" charset="2"/>
                <a:sym typeface="GWIPA" pitchFamily="2" charset="2"/>
              </a:rPr>
              <a:t>tSi:pli</a:t>
            </a:r>
            <a:r>
              <a:rPr lang="en-US" altLang="zh-CN" sz="8800" dirty="0">
                <a:latin typeface="GWIPA" pitchFamily="2" charset="2"/>
                <a:sym typeface="GWIPA" pitchFamily="2" charset="2"/>
              </a:rPr>
              <a:t></a:t>
            </a:r>
            <a:endParaRPr lang="zh-CN" altLang="en-US" sz="8800" dirty="0">
              <a:latin typeface="GWIPA" pitchFamily="2" charset="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608512" y="2205038"/>
            <a:ext cx="4572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8800" i="1" dirty="0">
                <a:latin typeface="Georgia" pitchFamily="18" charset="0"/>
              </a:rPr>
              <a:t>hope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28628" y="3219351"/>
            <a:ext cx="3887788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800" i="1" dirty="0">
                <a:latin typeface="Georgia" pitchFamily="18" charset="0"/>
              </a:rPr>
              <a:t>plan</a:t>
            </a:r>
          </a:p>
          <a:p>
            <a:endParaRPr lang="zh-CN" altLang="en-US" sz="8800" dirty="0"/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772372" y="2205038"/>
            <a:ext cx="22479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8800" i="1" dirty="0">
                <a:latin typeface="Georgia" pitchFamily="18" charset="0"/>
              </a:rPr>
              <a:t>joke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157663" y="2204864"/>
            <a:ext cx="33393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8800" i="1" dirty="0">
                <a:latin typeface="Georgia" pitchFamily="18" charset="0"/>
              </a:rPr>
              <a:t>action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924300" y="2284834"/>
            <a:ext cx="4130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8800" i="1" dirty="0">
                <a:latin typeface="Georgia" pitchFamily="18" charset="0"/>
              </a:rPr>
              <a:t>cartoon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929058" y="2071678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3428992" y="300037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4" name="椭圆 3"/>
          <p:cNvSpPr/>
          <p:nvPr/>
        </p:nvSpPr>
        <p:spPr>
          <a:xfrm>
            <a:off x="5484510" y="300037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464422" y="1357299"/>
            <a:ext cx="5107974" cy="178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8000" b="1" i="1" dirty="0" smtClean="0">
                <a:latin typeface="Georgia" pitchFamily="18" charset="0"/>
              </a:rPr>
              <a:t>happen </a:t>
            </a:r>
            <a:r>
              <a:rPr kumimoji="0" lang="en-US" altLang="zh-CN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lang="en-US" altLang="zh-CN" sz="8000" b="1" i="1" dirty="0" smtClean="0">
                <a:latin typeface="Georgia" pitchFamily="18" charset="0"/>
              </a:rPr>
              <a:t> </a:t>
            </a:r>
            <a:r>
              <a:rPr kumimoji="0" lang="en-US" altLang="zh-CN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428992" y="228599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2857488" y="328612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4643438" y="328498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122588" y="1624240"/>
            <a:ext cx="4592552" cy="1804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8000" b="1" i="1" dirty="0" smtClean="0">
                <a:latin typeface="Georgia" pitchFamily="18" charset="0"/>
              </a:rPr>
              <a:t>comedy </a:t>
            </a:r>
          </a:p>
        </p:txBody>
      </p:sp>
      <p:sp>
        <p:nvSpPr>
          <p:cNvPr id="8" name="椭圆 7"/>
          <p:cNvSpPr/>
          <p:nvPr/>
        </p:nvSpPr>
        <p:spPr>
          <a:xfrm>
            <a:off x="5770262" y="328612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9" name="直接连接符 8"/>
          <p:cNvCxnSpPr/>
          <p:nvPr/>
        </p:nvCxnSpPr>
        <p:spPr>
          <a:xfrm>
            <a:off x="5000628" y="228599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4071934" y="2071678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3357554" y="300037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4" name="椭圆 3"/>
          <p:cNvSpPr/>
          <p:nvPr/>
        </p:nvSpPr>
        <p:spPr>
          <a:xfrm>
            <a:off x="5072066" y="300037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214546" y="1767116"/>
            <a:ext cx="5164056" cy="1447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cartoon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143240" y="2214554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2698428" y="321468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4" name="椭圆 3"/>
          <p:cNvSpPr/>
          <p:nvPr/>
        </p:nvSpPr>
        <p:spPr>
          <a:xfrm>
            <a:off x="5341634" y="321468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428860" y="1928802"/>
            <a:ext cx="4038600" cy="1090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appear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8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571868" y="2214554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2769866" y="321468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4" name="椭圆 3"/>
          <p:cNvSpPr/>
          <p:nvPr/>
        </p:nvSpPr>
        <p:spPr>
          <a:xfrm>
            <a:off x="4429124" y="328498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928794" y="1071546"/>
            <a:ext cx="6500858" cy="2019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discussion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椭圆 5"/>
          <p:cNvSpPr/>
          <p:nvPr/>
        </p:nvSpPr>
        <p:spPr>
          <a:xfrm>
            <a:off x="6198890" y="328498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7" name="直接连接符 6"/>
          <p:cNvCxnSpPr/>
          <p:nvPr/>
        </p:nvCxnSpPr>
        <p:spPr>
          <a:xfrm>
            <a:off x="4857752" y="2206574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43042" y="1571612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doesn’t   like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8662" y="4572008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57422" y="4572008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286248" y="4572008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think    of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00100" y="6000768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     does          like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-142908" y="357166"/>
            <a:ext cx="10001320" cy="6494085"/>
            <a:chOff x="-142908" y="357166"/>
            <a:chExt cx="10001320" cy="6494085"/>
          </a:xfrm>
        </p:grpSpPr>
        <p:grpSp>
          <p:nvGrpSpPr>
            <p:cNvPr id="3" name="组合 14"/>
            <p:cNvGrpSpPr/>
            <p:nvPr/>
          </p:nvGrpSpPr>
          <p:grpSpPr>
            <a:xfrm>
              <a:off x="-142908" y="357166"/>
              <a:ext cx="10001320" cy="6494085"/>
              <a:chOff x="-142908" y="357166"/>
              <a:chExt cx="10001320" cy="649408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-142908" y="357166"/>
                <a:ext cx="10001320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zh-CN" altLang="en-US" sz="3200" dirty="0" smtClean="0">
                    <a:solidFill>
                      <a:srgbClr val="C00000"/>
                    </a:solidFill>
                    <a:latin typeface="Georgia" pitchFamily="18" charset="0"/>
                    <a:ea typeface="华文新魏" pitchFamily="2" charset="-122"/>
                  </a:rPr>
                  <a:t>      句型转换</a:t>
                </a:r>
                <a:endParaRPr lang="en-US" altLang="zh-CN" sz="3200" dirty="0" smtClean="0">
                  <a:solidFill>
                    <a:srgbClr val="C00000"/>
                  </a:solidFill>
                  <a:latin typeface="Georgia" pitchFamily="18" charset="0"/>
                  <a:ea typeface="华文新魏" pitchFamily="2" charset="-122"/>
                </a:endParaRPr>
              </a:p>
              <a:p>
                <a:pPr marL="971550" lvl="1" indent="-514350">
                  <a:lnSpc>
                    <a:spcPct val="150000"/>
                  </a:lnSpc>
                  <a:buAutoNum type="arabicPeriod"/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She likes talk show.(</a:t>
                </a:r>
                <a:r>
                  <a:rPr lang="zh-CN" altLang="en-US" sz="3200" i="1" dirty="0" smtClean="0">
                    <a:latin typeface="Georgia" pitchFamily="18" charset="0"/>
                    <a:ea typeface="华文新魏" pitchFamily="2" charset="-122"/>
                  </a:rPr>
                  <a:t>否定句</a:t>
                </a: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)</a:t>
                </a:r>
              </a:p>
              <a:p>
                <a:pPr marL="971550" lvl="1" indent="-514350">
                  <a:lnSpc>
                    <a:spcPct val="150000"/>
                  </a:lnSpc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      She _____ _____ talk shows.</a:t>
                </a:r>
              </a:p>
              <a:p>
                <a:pPr marL="971550" lvl="1" indent="-514350">
                  <a:lnSpc>
                    <a:spcPct val="150000"/>
                  </a:lnSpc>
                  <a:buAutoNum type="arabicPeriod" startAt="3"/>
                </a:pPr>
                <a:endParaRPr lang="en-US" altLang="zh-CN" sz="3200" i="1" dirty="0" smtClean="0">
                  <a:latin typeface="Georgia" pitchFamily="18" charset="0"/>
                  <a:ea typeface="华文新魏" pitchFamily="2" charset="-122"/>
                </a:endParaRPr>
              </a:p>
              <a:p>
                <a:pPr marL="971550" lvl="1" indent="-514350">
                  <a:lnSpc>
                    <a:spcPct val="150000"/>
                  </a:lnSpc>
                  <a:buAutoNum type="arabicPeriod" startAt="3"/>
                </a:pPr>
                <a:endParaRPr lang="en-US" altLang="zh-CN" sz="3200" i="1" dirty="0" smtClean="0">
                  <a:latin typeface="Georgia" pitchFamily="18" charset="0"/>
                  <a:ea typeface="华文新魏" pitchFamily="2" charset="-122"/>
                </a:endParaRPr>
              </a:p>
              <a:p>
                <a:pPr marL="971550" lvl="1" indent="-514350">
                  <a:lnSpc>
                    <a:spcPct val="150000"/>
                  </a:lnSpc>
                  <a:buAutoNum type="arabicPeriod" startAt="3"/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I  </a:t>
                </a:r>
                <a:r>
                  <a:rPr lang="en-US" altLang="zh-CN" sz="3200" i="1" u="sng" dirty="0" smtClean="0">
                    <a:latin typeface="Georgia" pitchFamily="18" charset="0"/>
                    <a:ea typeface="华文新魏" pitchFamily="2" charset="-122"/>
                  </a:rPr>
                  <a:t>don’t mind </a:t>
                </a: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cooking .(</a:t>
                </a:r>
                <a:r>
                  <a:rPr lang="zh-CN" altLang="en-US" sz="3200" i="1" dirty="0" smtClean="0">
                    <a:latin typeface="Georgia" pitchFamily="18" charset="0"/>
                    <a:ea typeface="华文新魏" pitchFamily="2" charset="-122"/>
                  </a:rPr>
                  <a:t>划线提问</a:t>
                </a: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)</a:t>
                </a:r>
              </a:p>
              <a:p>
                <a:pPr marL="971550" lvl="1" indent="-514350">
                  <a:lnSpc>
                    <a:spcPct val="150000"/>
                  </a:lnSpc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      _____ ____you _____ ____ cooking?</a:t>
                </a:r>
              </a:p>
              <a:p>
                <a:pPr marL="971550" lvl="1" indent="-514350">
                  <a:lnSpc>
                    <a:spcPct val="150000"/>
                  </a:lnSpc>
                  <a:buAutoNum type="arabicPeriod" startAt="4"/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What does he think of his teacher ?(</a:t>
                </a:r>
                <a:r>
                  <a:rPr lang="zh-CN" altLang="en-US" sz="3200" i="1" dirty="0" smtClean="0">
                    <a:latin typeface="Georgia" pitchFamily="18" charset="0"/>
                    <a:ea typeface="华文新魏" pitchFamily="2" charset="-122"/>
                  </a:rPr>
                  <a:t>同义句</a:t>
                </a: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)</a:t>
                </a:r>
              </a:p>
              <a:p>
                <a:pPr marL="971550" lvl="1" indent="-514350">
                  <a:lnSpc>
                    <a:spcPct val="150000"/>
                  </a:lnSpc>
                </a:pPr>
                <a:r>
                  <a:rPr lang="en-US" altLang="zh-CN" sz="3200" i="1" dirty="0" smtClean="0">
                    <a:latin typeface="Georgia" pitchFamily="18" charset="0"/>
                    <a:ea typeface="华文新魏" pitchFamily="2" charset="-122"/>
                  </a:rPr>
                  <a:t>      _____ ____he _____ his teacher ?</a:t>
                </a:r>
                <a:endParaRPr lang="zh-CN" altLang="en-US" sz="3200" i="1" dirty="0">
                  <a:latin typeface="Georgia" pitchFamily="18" charset="0"/>
                  <a:ea typeface="华文新魏" pitchFamily="2" charset="-122"/>
                </a:endParaRPr>
              </a:p>
            </p:txBody>
          </p:sp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-72602" y="2751329"/>
                <a:ext cx="484748" cy="739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29686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206086" y="2336376"/>
              <a:ext cx="793037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2.What do you think of the town ?(</a:t>
              </a:r>
              <a:r>
                <a:rPr kumimoji="0" lang="zh-CN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同义句</a:t>
              </a:r>
              <a:r>
                <a:rPr kumimoji="0" lang="en-US" altLang="zh-CN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)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___ ____ you ____ the town ?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83496" y="3214725"/>
            <a:ext cx="4625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   do             like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-178306" y="543498"/>
            <a:ext cx="95029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)1. --What does he think of English Today?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--____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A. He loves it.                  B. He can see it 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C. He doesn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see it.        D. That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s all right.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)2. In my family everyone ____ sitcoms.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A. like     B. likes     C. is like    D. are like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)3. --I think this show is very interesting. </a:t>
            </a: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      I agree ___you 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A. to     B. about    C. of      D. with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)4. My brother likes playing ping-pong. And I ____. 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A. like it    B. likes playing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C. do, too   D. like, too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)5. Her father ___Sports World, but her mother ___.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A .like ; don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         B. like; doesn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C. likes ; doesn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      D. likes ; don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8910" y="-200221"/>
            <a:ext cx="2651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6857" y="34539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9456" y="159276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8842" y="250567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9875" y="375304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40" y="466595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20933" y="836664"/>
            <a:ext cx="909566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Do you mind ______(take)care of my dog ?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Do you want to change your______(mind)?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Jim likes science and ___________(education) films.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He doesn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plan ______(go) to Beijing on vacation 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hope ______(see) your father as soon as possible.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wish you _____(get) good grades.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can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 stand _______(dance) 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8910" y="-40791"/>
            <a:ext cx="2651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676322" y="836664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taking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160644" y="1484748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mind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080504" y="2240846"/>
            <a:ext cx="297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educational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324406" y="3430753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go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704196" y="4078837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to see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195692" y="4726921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get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627748" y="5373252"/>
            <a:ext cx="216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dancing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3396" y="1285860"/>
            <a:ext cx="888916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New lesson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9684" y="7143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2a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28733" y="97673"/>
            <a:ext cx="91582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Listen to Lin </a:t>
            </a:r>
            <a:r>
              <a:rPr lang="en-GB" altLang="zh-CN" sz="2400" b="1" i="1" dirty="0" err="1" smtClean="0">
                <a:latin typeface="Georgia" pitchFamily="18" charset="0"/>
              </a:rPr>
              <a:t>Hui</a:t>
            </a:r>
            <a:r>
              <a:rPr lang="en-GB" altLang="zh-CN" sz="2400" b="1" i="1" dirty="0" smtClean="0">
                <a:latin typeface="Georgia" pitchFamily="18" charset="0"/>
              </a:rPr>
              <a:t> and Sally’s conversation .Number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the TV shows [1—5] in the order you hear them. </a:t>
            </a:r>
            <a:endParaRPr lang="en-US" altLang="zh-CN" sz="2400" b="1" i="1" dirty="0">
              <a:latin typeface="Georgia" pitchFamily="18" charset="0"/>
            </a:endParaRPr>
          </a:p>
        </p:txBody>
      </p:sp>
      <p:pic>
        <p:nvPicPr>
          <p:cNvPr id="6" name="Picture 1" descr="F:\大桥教学\教材图片\GFI7B素材\unit 11\背景资料\课本图片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3500462" cy="35719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071934" y="1285860"/>
            <a:ext cx="4572032" cy="478634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43372" y="1428736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latin typeface="Georgia" pitchFamily="18" charset="0"/>
              </a:rPr>
              <a:t> ______ </a:t>
            </a:r>
            <a:r>
              <a:rPr lang="en-US" altLang="zh-CN" sz="3200" i="1" dirty="0" smtClean="0">
                <a:latin typeface="Georgia" pitchFamily="18" charset="0"/>
              </a:rPr>
              <a:t>sitcoms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______ game shows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______  soap operas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______  news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______  talk shows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43438" y="1357298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0" y="4139991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0" y="5140123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572000" y="221455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572000" y="307181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5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Unit_05_SectionA 2a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1000108"/>
            <a:ext cx="938218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04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38363" y="500063"/>
            <a:ext cx="5643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i="1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Revision </a:t>
            </a:r>
            <a:endParaRPr lang="zh-CN" altLang="en-US" sz="4400" b="1" i="1">
              <a:solidFill>
                <a:srgbClr val="00B05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468313" y="1039813"/>
            <a:ext cx="75596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52400" eaLnBrk="0" hangingPunct="0">
              <a:lnSpc>
                <a:spcPct val="200000"/>
              </a:lnSpc>
            </a:pPr>
            <a:r>
              <a:rPr lang="en-US" altLang="zh-CN" sz="28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I. </a:t>
            </a:r>
            <a:r>
              <a:rPr lang="zh-CN" altLang="en-US" sz="28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写出下列形容词和副词的比较级和最高级</a:t>
            </a:r>
            <a:r>
              <a:rPr lang="en-US" altLang="zh-CN" sz="28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en-US" altLang="zh-CN" sz="2800"/>
          </a:p>
          <a:p>
            <a:pPr indent="152400" eaLnBrk="0" hangingPunct="0">
              <a:lnSpc>
                <a:spcPct val="200000"/>
              </a:lnSpc>
            </a:pPr>
            <a:r>
              <a:rPr lang="en-US" altLang="zh-CN" sz="2800" i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1.tall _______                      2.hot______</a:t>
            </a:r>
          </a:p>
          <a:p>
            <a:pPr indent="152400" eaLnBrk="0" hangingPunct="0">
              <a:lnSpc>
                <a:spcPct val="200000"/>
              </a:lnSpc>
            </a:pPr>
            <a:r>
              <a:rPr lang="en-US" altLang="zh-CN" sz="2800" i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3.short ______                      4.late_____</a:t>
            </a:r>
            <a:endParaRPr lang="en-US" altLang="zh-CN" sz="2800"/>
          </a:p>
          <a:p>
            <a:pPr indent="152400" eaLnBrk="0" hangingPunct="0">
              <a:lnSpc>
                <a:spcPct val="200000"/>
              </a:lnSpc>
            </a:pPr>
            <a:r>
              <a:rPr lang="en-US" altLang="zh-CN" sz="2800" i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5.little_______                     6.wet_______</a:t>
            </a:r>
          </a:p>
          <a:p>
            <a:pPr indent="152400" eaLnBrk="0" hangingPunct="0">
              <a:lnSpc>
                <a:spcPct val="200000"/>
              </a:lnSpc>
            </a:pPr>
            <a:r>
              <a:rPr lang="en-US" altLang="zh-CN" sz="2800" i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7.beautiful______               8.often_____</a:t>
            </a:r>
          </a:p>
          <a:p>
            <a:pPr indent="152400" eaLnBrk="0" hangingPunct="0">
              <a:lnSpc>
                <a:spcPct val="200000"/>
              </a:lnSpc>
            </a:pPr>
            <a:r>
              <a:rPr lang="en-US" altLang="zh-CN" sz="2800" i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9.wild_____                  10.funny_______</a:t>
            </a:r>
            <a:r>
              <a:rPr lang="en-US" altLang="zh-CN" sz="2800"/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68450" y="2100263"/>
            <a:ext cx="24987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taller/tallest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89625" y="2100263"/>
            <a:ext cx="24987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hotter/hottest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57375" y="2974975"/>
            <a:ext cx="3001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shorter/shortest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05525" y="2997200"/>
            <a:ext cx="30035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later/latest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35150" y="3829050"/>
            <a:ext cx="30035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less/least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11863" y="3789363"/>
            <a:ext cx="300355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wetter/wettest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33638" y="4437063"/>
            <a:ext cx="559435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more beautiful</a:t>
            </a:r>
          </a:p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/most beautiful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94450" y="4589463"/>
            <a:ext cx="55943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more often</a:t>
            </a:r>
          </a:p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/most often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85938" y="5556250"/>
            <a:ext cx="55943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wilder/wildest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45163" y="5589588"/>
            <a:ext cx="559593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funnier/funniest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28572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2b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3385" y="334012"/>
            <a:ext cx="7196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Listen again. Complete the sentences.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00034" y="1500174"/>
            <a:ext cx="8143932" cy="4572032"/>
          </a:xfrm>
          <a:prstGeom prst="roundRect">
            <a:avLst/>
          </a:prstGeom>
          <a:noFill/>
          <a:ln w="76200">
            <a:solidFill>
              <a:srgbClr val="CC66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2910" y="1500174"/>
            <a:ext cx="79296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800" i="1" dirty="0" smtClean="0">
                <a:latin typeface="Georgia" pitchFamily="18" charset="0"/>
              </a:rPr>
              <a:t>Sally likes to watch _____________.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800" i="1" dirty="0" smtClean="0">
                <a:latin typeface="Georgia" pitchFamily="18" charset="0"/>
              </a:rPr>
              <a:t>Lin </a:t>
            </a:r>
            <a:r>
              <a:rPr lang="en-US" altLang="zh-CN" sz="2800" i="1" dirty="0" err="1" smtClean="0">
                <a:latin typeface="Georgia" pitchFamily="18" charset="0"/>
              </a:rPr>
              <a:t>Hui</a:t>
            </a:r>
            <a:r>
              <a:rPr lang="en-US" altLang="zh-CN" sz="2800" i="1" dirty="0" smtClean="0">
                <a:latin typeface="Georgia" pitchFamily="18" charset="0"/>
              </a:rPr>
              <a:t> thinks she can learn 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from  sitcoms.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altLang="zh-CN" sz="2800" i="1" dirty="0" smtClean="0">
                <a:latin typeface="Georgia" pitchFamily="18" charset="0"/>
              </a:rPr>
              <a:t>Sally thinks ______________ are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more educational </a:t>
            </a:r>
            <a:r>
              <a:rPr lang="en-US" altLang="zh-CN" sz="2800" i="1" dirty="0" smtClean="0">
                <a:latin typeface="Georgia" pitchFamily="18" charset="0"/>
              </a:rPr>
              <a:t> than sitcoms.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800" i="1" dirty="0" smtClean="0">
                <a:latin typeface="Georgia" pitchFamily="18" charset="0"/>
              </a:rPr>
              <a:t>Sally loves ________ . She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plans to </a:t>
            </a:r>
            <a:r>
              <a:rPr lang="en-US" altLang="zh-CN" sz="2800" i="1" dirty="0" smtClean="0">
                <a:latin typeface="Georgia" pitchFamily="18" charset="0"/>
              </a:rPr>
              <a:t>watch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 Days of  Our Past __________.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161989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news or talk shows</a:t>
            </a:r>
            <a:endParaRPr lang="en-US" altLang="zh-CN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976" y="228599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some great  jokes</a:t>
            </a:r>
            <a:endParaRPr lang="en-US" altLang="zh-CN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350043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game shows</a:t>
            </a:r>
            <a:endParaRPr lang="en-US" altLang="zh-CN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483460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soap operas</a:t>
            </a:r>
            <a:endParaRPr lang="en-US" altLang="zh-CN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542926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tonight </a:t>
            </a:r>
            <a:endParaRPr lang="en-US" altLang="zh-CN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3" name="Unit_05_SectionA 2b 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29586" y="357166"/>
            <a:ext cx="866780" cy="86678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4786314" y="2285992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2976" y="2928934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34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1.plan 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</a:rPr>
              <a:t>plQn</a:t>
            </a:r>
            <a:r>
              <a:rPr lang="en-US" altLang="zh-CN" sz="3200" dirty="0" smtClean="0">
                <a:latin typeface="GWIPA" pitchFamily="2" charset="2"/>
              </a:rPr>
              <a:t>/  </a:t>
            </a:r>
            <a:r>
              <a:rPr lang="en-US" altLang="zh-CN" sz="3200" i="1" dirty="0" smtClean="0">
                <a:latin typeface="Georgia" pitchFamily="18" charset="0"/>
              </a:rPr>
              <a:t>v. &amp;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打算，计划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143116"/>
            <a:ext cx="5626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plan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 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计划做某事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857760"/>
            <a:ext cx="4998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plan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计划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可数名词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714620"/>
            <a:ext cx="867096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He doesn’t plan ______(go) to Beijing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 on vacation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I’m planning _______(buy) a new piano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for my son.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14810" y="2711231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go 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651" y="1428736"/>
            <a:ext cx="6244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plan-plans-planning-planned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7189" y="5500702"/>
            <a:ext cx="5019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make a plan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制定一个计划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57620" y="371475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buy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57422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57422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994460"/>
            <a:ext cx="864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2.learn from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向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学习， 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获得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4961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earn from sb.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向某人学习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779" y="2143116"/>
            <a:ext cx="7390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eg.We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should learn f_____ Lei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Feng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143372" y="214311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rom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4045" y="3104958"/>
            <a:ext cx="8906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education-educational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比较级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more educational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307" y="4185098"/>
            <a:ext cx="7576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Jim likes science and __________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(education)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films.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112070" y="3694409"/>
            <a:ext cx="235745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educational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3. hope 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</a:rPr>
              <a:t>hE</a:t>
            </a:r>
            <a:r>
              <a:rPr lang="zh-CN" altLang="en-US" sz="3200" dirty="0" smtClean="0">
                <a:latin typeface="MS PGothic" pitchFamily="34" charset="-128"/>
                <a:sym typeface="MS PGothic" pitchFamily="34" charset="-128"/>
              </a:rPr>
              <a:t>ʊ</a:t>
            </a:r>
            <a:r>
              <a:rPr lang="en-US" altLang="zh-CN" sz="3200" dirty="0" smtClean="0">
                <a:latin typeface="GWIPA" pitchFamily="2" charset="2"/>
              </a:rPr>
              <a:t>p/  </a:t>
            </a:r>
            <a:r>
              <a:rPr lang="en-US" altLang="zh-CN" sz="3200" i="1" dirty="0" smtClean="0">
                <a:latin typeface="Georgia" pitchFamily="18" charset="0"/>
              </a:rPr>
              <a:t>v. &amp;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希望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435494"/>
            <a:ext cx="5570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hope that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从句   希望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037" y="2143116"/>
            <a:ext cx="83215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hope ______(see) your father as soon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 as possible.</a:t>
            </a:r>
            <a:endParaRPr lang="en-US" altLang="zh-CN" sz="3200" i="1" dirty="0" smtClean="0">
              <a:solidFill>
                <a:srgbClr val="00206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651" y="1428736"/>
            <a:ext cx="5578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hope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希望做某事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00298" y="2214554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see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736625"/>
            <a:ext cx="749115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hope ____ you have a good time.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A. what    B. that     C. to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714612" y="4782933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034" y="4201547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指能实现的愿望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从句用一般现在时或将来时。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2357422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5412" y="25710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40" y="441067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hope</a:t>
            </a:r>
            <a:r>
              <a:rPr lang="zh-CN" altLang="en-US" sz="3200" i="1" dirty="0" smtClean="0">
                <a:latin typeface="Georgia" pitchFamily="18" charset="0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wish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区别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2800" y="1525908"/>
            <a:ext cx="5570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hope that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从句   希望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57" y="882966"/>
            <a:ext cx="7008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solidFill>
                  <a:srgbClr val="FF0000"/>
                </a:solidFill>
                <a:latin typeface="Georgia" pitchFamily="18" charset="0"/>
                <a:sym typeface="Wingdings"/>
              </a:rPr>
              <a:t>hope:</a:t>
            </a: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hope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希望做某事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354" y="2454602"/>
            <a:ext cx="6843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solidFill>
                  <a:srgbClr val="FF0000"/>
                </a:solidFill>
                <a:latin typeface="Georgia" pitchFamily="18" charset="0"/>
                <a:sym typeface="Wingdings"/>
              </a:rPr>
              <a:t>wish:</a:t>
            </a: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wish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希望做某事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094" y="3168982"/>
            <a:ext cx="6846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They wish ____(go) to a movie. </a:t>
            </a:r>
            <a:endParaRPr lang="zh-CN" altLang="en-US" sz="3200" i="1" dirty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21560" y="3097544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go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8225" y="3818418"/>
            <a:ext cx="4087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wish sb.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792" y="4513033"/>
            <a:ext cx="7528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I wish you _____(get) good grades.</a:t>
            </a:r>
            <a:endParaRPr lang="zh-CN" altLang="en-US" sz="3200" i="1" dirty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321560" y="445486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get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5646" y="5104302"/>
            <a:ext cx="5607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wish that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从句   希望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35742" y="581218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指难以实现或无法实现的愿望。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80490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71406" y="781808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574516"/>
            <a:ext cx="4592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.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happens +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地点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/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时间 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某地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/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某时发生了某事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717524"/>
            <a:ext cx="688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An accident happened on Park Street.</a:t>
            </a:r>
            <a:endParaRPr lang="zh-CN" altLang="en-US" sz="28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496320"/>
            <a:ext cx="5886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sth</a:t>
            </a:r>
            <a:r>
              <a:rPr lang="zh-CN" altLang="en-US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happens to sb.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某人发生某事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197165"/>
            <a:ext cx="900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happen </a:t>
            </a:r>
            <a:r>
              <a:rPr lang="en-US" altLang="zh-CN" sz="2800" dirty="0" smtClean="0">
                <a:latin typeface="GWIPA" pitchFamily="2" charset="2"/>
              </a:rPr>
              <a:t>/</a:t>
            </a:r>
            <a:r>
              <a:rPr lang="en-US" altLang="zh-CN" sz="2800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latin typeface="GWIPA" pitchFamily="2" charset="2"/>
                <a:sym typeface="GWIPA"/>
              </a:rPr>
              <a:t>hQpEn</a:t>
            </a:r>
            <a:r>
              <a:rPr lang="en-US" altLang="zh-CN" sz="2800" dirty="0" smtClean="0">
                <a:latin typeface="GWIPA" pitchFamily="2" charset="2"/>
                <a:sym typeface="GWIPA"/>
              </a:rPr>
              <a:t>/  </a:t>
            </a:r>
            <a:r>
              <a:rPr lang="en-US" altLang="zh-CN" sz="2800" i="1" dirty="0" smtClean="0">
                <a:latin typeface="Georgia" pitchFamily="18" charset="0"/>
                <a:sym typeface="GWIPA"/>
              </a:rPr>
              <a:t>v</a:t>
            </a:r>
            <a:r>
              <a:rPr lang="en-US" altLang="zh-CN" sz="2800" i="1" dirty="0" smtClean="0">
                <a:latin typeface="Georgia" pitchFamily="18" charset="0"/>
              </a:rPr>
              <a:t>.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发生， 出现 ，碰巧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745" y="3353576"/>
            <a:ext cx="7351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 traffic accident happened ____ 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介词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)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the girl  yesterday.</a:t>
            </a:r>
            <a:endParaRPr lang="zh-CN" altLang="en-US" sz="28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544126" y="3337836"/>
            <a:ext cx="1777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to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651" y="1911545"/>
            <a:ext cx="6466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happen-happens-happening-happened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468" y="530641"/>
            <a:ext cx="9001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4. </a:t>
            </a:r>
            <a:r>
              <a:rPr lang="en-US" altLang="zh-CN" sz="2800" i="1" dirty="0" smtClean="0">
                <a:latin typeface="Georgia" pitchFamily="18" charset="0"/>
              </a:rPr>
              <a:t>happen:</a:t>
            </a:r>
            <a:endParaRPr lang="en-US" altLang="zh-CN" sz="2800" i="1" dirty="0" smtClean="0">
              <a:latin typeface="Georgia" pitchFamily="18" charset="0"/>
            </a:endParaRPr>
          </a:p>
          <a:p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80490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180552" y="565780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66" y="708656"/>
            <a:ext cx="4044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sb.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happens to do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某人碰巧做某事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83846" y="1808790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to see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54" y="1825640"/>
            <a:ext cx="6686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 happened  ______(see) my uncle.</a:t>
            </a:r>
            <a:endParaRPr lang="zh-CN" altLang="en-US" sz="28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428" y="2423168"/>
            <a:ext cx="900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  </a:t>
            </a:r>
            <a:r>
              <a:rPr lang="en-US" altLang="zh-CN" sz="2800" i="1" dirty="0" smtClean="0">
                <a:latin typeface="Georgia" pitchFamily="18" charset="0"/>
              </a:rPr>
              <a:t>happen</a:t>
            </a:r>
            <a:r>
              <a:rPr lang="zh-CN" altLang="en-US" sz="2800" i="1" dirty="0" smtClean="0">
                <a:latin typeface="Georgia" pitchFamily="18" charset="0"/>
              </a:rPr>
              <a:t>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与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take place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742" y="3060462"/>
            <a:ext cx="6615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happen :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发生，碰巧，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               一般用于偶然或突发性事件。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742" y="3996780"/>
            <a:ext cx="8084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take place :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发生，举办，举行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               一般指非偶然性事件的“发生”，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即这种事件的发生一定有某种原因或事先的安排。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822" y="5437681"/>
            <a:ext cx="6574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The meeting will ____ next Friday.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A. happen    B. take place</a:t>
            </a:r>
            <a:endParaRPr lang="zh-CN" altLang="en-US" sz="28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95910" y="5373252"/>
            <a:ext cx="1000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B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80490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03706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502" y="1241449"/>
            <a:ext cx="61237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5.around the world </a:t>
            </a:r>
          </a:p>
          <a:p>
            <a:r>
              <a:rPr lang="en-US" altLang="zh-CN" sz="40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=all over the world</a:t>
            </a:r>
            <a:r>
              <a:rPr lang="zh-CN" altLang="en-US" sz="40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全世界</a:t>
            </a:r>
            <a:endParaRPr lang="zh-CN" altLang="en-US" sz="40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1406" y="1500174"/>
            <a:ext cx="4643470" cy="5072098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2d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71577" y="191136"/>
            <a:ext cx="8129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Listen to the conversation and answer the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questions.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6" y="1500174"/>
            <a:ext cx="47323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1.What are they talking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about ?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2.What does Grace think of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soap operas ?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3.What does Sarah think of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soap operas ?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0030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TV shows .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139991"/>
            <a:ext cx="335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She loves them.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2" y="5854503"/>
            <a:ext cx="4958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She doesn’t mind them.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1" name="Unit_05_SectionA 2d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86512" y="5357826"/>
            <a:ext cx="1223970" cy="1223970"/>
          </a:xfrm>
          <a:prstGeom prst="rect">
            <a:avLst/>
          </a:prstGeom>
        </p:spPr>
      </p:pic>
      <p:pic>
        <p:nvPicPr>
          <p:cNvPr id="12" name="Picture 2" descr="C:\Users\Z\Desktop\课件\八上库\新版标八上图片\新版标八上U5图片\课本图片\A-2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836664"/>
            <a:ext cx="4371975" cy="43624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52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  <p:bldP spid="16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303706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222" y="745500"/>
            <a:ext cx="782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sym typeface="Wingdings"/>
              </a:rPr>
              <a:t>1.in class</a:t>
            </a:r>
            <a:r>
              <a:rPr lang="zh-CN" altLang="en-US" sz="3200" dirty="0" smtClean="0">
                <a:latin typeface="Georgia" pitchFamily="18" charset="0"/>
                <a:sym typeface="Wingdings"/>
              </a:rPr>
              <a:t>在课上</a:t>
            </a:r>
            <a:r>
              <a:rPr lang="en-US" altLang="zh-CN" sz="3200" dirty="0" smtClean="0">
                <a:latin typeface="Georgia" pitchFamily="18" charset="0"/>
                <a:sym typeface="Wingdings"/>
              </a:rPr>
              <a:t>,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the classroom</a:t>
            </a:r>
            <a:r>
              <a:rPr lang="zh-CN" altLang="en-US" sz="3200" dirty="0" smtClean="0">
                <a:latin typeface="Georgia" pitchFamily="18" charset="0"/>
                <a:sym typeface="Wingdings"/>
              </a:rPr>
              <a:t>在教室里</a:t>
            </a:r>
            <a:endParaRPr lang="zh-CN" altLang="en-US" sz="3200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3083772"/>
            <a:ext cx="5567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have a discussion about …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就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讨论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4583970"/>
            <a:ext cx="8563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We had a _________(discuss) about TV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shows.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651" y="2290331"/>
            <a:ext cx="399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discuss   v.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讨论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484748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2.discussion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</a:rPr>
              <a:t>dI</a:t>
            </a:r>
            <a:r>
              <a:rPr lang="en-US" altLang="zh-CN" sz="3200" dirty="0" err="1" smtClean="0">
                <a:latin typeface="GWIPA" pitchFamily="2" charset="2"/>
                <a:sym typeface="GWIPA"/>
              </a:rPr>
              <a:t>skVSn</a:t>
            </a:r>
            <a:r>
              <a:rPr lang="en-US" altLang="zh-CN" sz="3200" dirty="0" smtClean="0">
                <a:latin typeface="GWIPA" pitchFamily="2" charset="2"/>
                <a:sym typeface="GWIPA"/>
              </a:rPr>
              <a:t>/  </a:t>
            </a:r>
            <a:r>
              <a:rPr lang="en-US" altLang="zh-CN" sz="3200" i="1" dirty="0" smtClean="0">
                <a:latin typeface="Georgia" pitchFamily="18" charset="0"/>
                <a:sym typeface="GWIPA"/>
              </a:rPr>
              <a:t>n</a:t>
            </a:r>
            <a:r>
              <a:rPr lang="en-US" altLang="zh-CN" sz="3200" i="1" dirty="0" smtClean="0">
                <a:latin typeface="Georgia" pitchFamily="18" charset="0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讨论，商量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857488" y="4680463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discussion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958975" y="500063"/>
            <a:ext cx="5643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i="1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Revision </a:t>
            </a:r>
            <a:endParaRPr lang="zh-CN" altLang="en-US" sz="4400" b="1" i="1">
              <a:solidFill>
                <a:srgbClr val="00B05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50825" y="1039813"/>
            <a:ext cx="89947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152400" eaLnBrk="0" hangingPunct="0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II. </a:t>
            </a:r>
            <a:r>
              <a:rPr lang="zh-CN" altLang="en-US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用所给词的适当形式填空</a:t>
            </a:r>
            <a:r>
              <a:rPr lang="en-US" altLang="zh-CN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en-US" altLang="zh-CN" sz="2800" dirty="0">
              <a:latin typeface="Georgia" pitchFamily="18" charset="0"/>
            </a:endParaRPr>
          </a:p>
          <a:p>
            <a:pPr indent="3175" eaLnBrk="0" hangingPunct="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What’s the ____(good) movie theater ?</a:t>
            </a:r>
            <a:endParaRPr lang="en-US" altLang="zh-CN" sz="2800" i="1" dirty="0">
              <a:latin typeface="Georgia" pitchFamily="18" charset="0"/>
            </a:endParaRPr>
          </a:p>
          <a:p>
            <a:pPr indent="3175" eaLnBrk="0" hangingPunct="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You can buy clothes the most ______( cheap ) there.</a:t>
            </a:r>
            <a:endParaRPr lang="en-US" altLang="zh-CN" sz="2800" i="1" dirty="0">
              <a:latin typeface="Georgia" pitchFamily="18" charset="0"/>
            </a:endParaRPr>
          </a:p>
          <a:p>
            <a:pPr indent="3175" eaLnBrk="0" hangingPunct="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The DJs choose songs the most _______(careful)</a:t>
            </a:r>
            <a:endParaRPr lang="en-US" altLang="zh-CN" sz="2800" i="1" dirty="0">
              <a:latin typeface="Georgia" pitchFamily="18" charset="0"/>
            </a:endParaRPr>
          </a:p>
          <a:p>
            <a:pPr indent="3175" eaLnBrk="0" hangingPunct="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Thanks for ____(tell) me.</a:t>
            </a:r>
            <a:endParaRPr lang="en-US" altLang="zh-CN" sz="2800" i="1" dirty="0">
              <a:latin typeface="Georgia" pitchFamily="18" charset="0"/>
            </a:endParaRPr>
          </a:p>
          <a:p>
            <a:pPr indent="3175" eaLnBrk="0" hangingPunct="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We went to the ____(bad) restaurant last night.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25688" y="2060575"/>
            <a:ext cx="30019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best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41925" y="2997200"/>
            <a:ext cx="300196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cheaply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29263" y="3860800"/>
            <a:ext cx="30035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carefully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68538" y="4692650"/>
            <a:ext cx="30019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telling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36875" y="5556250"/>
            <a:ext cx="3003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worst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049" y="4364188"/>
            <a:ext cx="4322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stand    v.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站，站立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437" y="3506932"/>
            <a:ext cx="6986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  can’t stand _______(dance) 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651" y="2006734"/>
            <a:ext cx="482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can’t stand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不能忍受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3. stand 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  <a:sym typeface="GWIPA"/>
              </a:rPr>
              <a:t>stQnd</a:t>
            </a:r>
            <a:r>
              <a:rPr lang="en-US" altLang="zh-CN" sz="3200" dirty="0" smtClean="0">
                <a:latin typeface="GWIPA" pitchFamily="2" charset="2"/>
                <a:sym typeface="GWIPA"/>
              </a:rPr>
              <a:t>/  </a:t>
            </a:r>
            <a:r>
              <a:rPr lang="en-US" altLang="zh-CN" sz="3200" i="1" dirty="0" smtClean="0">
                <a:latin typeface="Georgia" pitchFamily="18" charset="0"/>
                <a:sym typeface="GWIPA"/>
              </a:rPr>
              <a:t>v</a:t>
            </a:r>
            <a:r>
              <a:rPr lang="en-US" altLang="zh-CN" sz="3200" i="1" dirty="0" smtClean="0">
                <a:latin typeface="Georgia" pitchFamily="18" charset="0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忍受，站立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772787"/>
            <a:ext cx="7388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can’t stand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doing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不能忍受做某事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078568"/>
            <a:ext cx="5820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_____ (stand) here.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651" y="1285860"/>
            <a:ext cx="576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stand-stands-standing-stood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29058" y="3558605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dancing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00298" y="5130241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stand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72523"/>
            <a:ext cx="9001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4.follow the story</a:t>
            </a:r>
            <a:r>
              <a:rPr lang="zh-CN" altLang="en-US" sz="3200" i="1" dirty="0" smtClean="0">
                <a:latin typeface="Georgia" pitchFamily="18" charset="0"/>
              </a:rPr>
              <a:t>跟着故事</a:t>
            </a:r>
            <a:endParaRPr lang="en-US" altLang="zh-CN" sz="3200" i="1" dirty="0" smtClean="0">
              <a:latin typeface="Georgia" pitchFamily="18" charset="0"/>
            </a:endParaRPr>
          </a:p>
          <a:p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468" y="1285860"/>
            <a:ext cx="6846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follow sb.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跟着某人做某事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437" y="1916804"/>
            <a:ext cx="5758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follow you_____(sing). 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49004" y="1980113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to sing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434" y="2891852"/>
            <a:ext cx="9001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5.happen</a:t>
            </a:r>
            <a:r>
              <a:rPr lang="en-US" altLang="zh-CN" sz="3200" i="1" dirty="0" smtClean="0">
                <a:latin typeface="Georgia" pitchFamily="18" charset="0"/>
              </a:rPr>
              <a:t>:</a:t>
            </a:r>
            <a:endParaRPr lang="en-US" altLang="zh-CN" sz="3200" i="1" dirty="0" smtClean="0">
              <a:latin typeface="Georgia" pitchFamily="18" charset="0"/>
            </a:endParaRPr>
          </a:p>
          <a:p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496" y="3320986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happen on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510" y="4017282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happen to sb.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468" y="4725168"/>
            <a:ext cx="9001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6.favorite=like …best</a:t>
            </a:r>
          </a:p>
          <a:p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54" y="5373252"/>
            <a:ext cx="8202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Eg.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My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favorite color is red=I like red best.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04608"/>
            <a:ext cx="900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7. may </a:t>
            </a:r>
            <a:r>
              <a:rPr lang="en-US" altLang="zh-CN" sz="2800" dirty="0" smtClean="0">
                <a:latin typeface="GWIPA" pitchFamily="2" charset="2"/>
              </a:rPr>
              <a:t>/</a:t>
            </a:r>
            <a:r>
              <a:rPr lang="en-US" altLang="zh-CN" sz="2800" dirty="0" err="1" smtClean="0">
                <a:latin typeface="GWIPA" pitchFamily="2" charset="2"/>
                <a:sym typeface="GWIPA"/>
              </a:rPr>
              <a:t>meI</a:t>
            </a:r>
            <a:r>
              <a:rPr lang="en-US" altLang="zh-CN" sz="2800" dirty="0" smtClean="0">
                <a:latin typeface="GWIPA" pitchFamily="2" charset="2"/>
                <a:sym typeface="GWIPA"/>
              </a:rPr>
              <a:t>/  </a:t>
            </a:r>
            <a:r>
              <a:rPr lang="en-US" altLang="zh-CN" sz="2800" i="1" dirty="0" smtClean="0">
                <a:latin typeface="Georgia" pitchFamily="18" charset="0"/>
                <a:sym typeface="GWIPA"/>
              </a:rPr>
              <a:t>modal v</a:t>
            </a:r>
            <a:r>
              <a:rPr lang="en-US" altLang="zh-CN" sz="2800" i="1" dirty="0" smtClean="0">
                <a:latin typeface="Georgia" pitchFamily="18" charset="0"/>
              </a:rPr>
              <a:t>.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也许，可能，可以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775201"/>
            <a:ext cx="7468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eg.They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may_____(be)exciting.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They______(not may)watch the movies.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651" y="1118988"/>
            <a:ext cx="521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may+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动原，否定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may not+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动原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9734" y="1717626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be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47608" y="2132832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may not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510" y="441797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expect to do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预计做某事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7658396"/>
            <a:ext cx="768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Lily expects _____(come) back next week.</a:t>
            </a:r>
            <a:endParaRPr lang="zh-CN" altLang="en-US" sz="28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3013794"/>
            <a:ext cx="900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8. expect </a:t>
            </a:r>
            <a:r>
              <a:rPr lang="en-US" altLang="zh-CN" sz="2800" dirty="0" smtClean="0">
                <a:latin typeface="GWIPA" pitchFamily="2" charset="2"/>
              </a:rPr>
              <a:t>/</a:t>
            </a:r>
            <a:r>
              <a:rPr lang="en-US" altLang="zh-CN" sz="2800" dirty="0" err="1" smtClean="0">
                <a:latin typeface="GWIPA" pitchFamily="2" charset="2"/>
                <a:sym typeface="GWIPA"/>
              </a:rPr>
              <a:t>IksPekt</a:t>
            </a:r>
            <a:r>
              <a:rPr lang="en-US" altLang="zh-CN" sz="2800" dirty="0" smtClean="0">
                <a:latin typeface="GWIPA" pitchFamily="2" charset="2"/>
                <a:sym typeface="GWIPA"/>
              </a:rPr>
              <a:t>/  </a:t>
            </a:r>
            <a:r>
              <a:rPr lang="en-US" altLang="zh-CN" sz="2800" i="1" dirty="0" smtClean="0">
                <a:latin typeface="Georgia" pitchFamily="18" charset="0"/>
                <a:sym typeface="GWIPA"/>
              </a:rPr>
              <a:t>v</a:t>
            </a:r>
            <a:r>
              <a:rPr lang="en-US" altLang="zh-CN" sz="2800" i="1" dirty="0" smtClean="0">
                <a:latin typeface="Georgia" pitchFamily="18" charset="0"/>
              </a:rPr>
              <a:t>.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预料，期待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7820" y="3877906"/>
            <a:ext cx="571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expect-expects-expecting-expected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399" y="4989408"/>
            <a:ext cx="791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Lily expects ______(come) back next week.</a:t>
            </a:r>
            <a:endParaRPr lang="zh-CN" altLang="en-US" sz="28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843776" y="4941196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to come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57158" y="285728"/>
            <a:ext cx="2928958" cy="10715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57158" y="142852"/>
            <a:ext cx="2928958" cy="1143008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208642"/>
            <a:ext cx="2425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Grammar </a:t>
            </a:r>
          </a:p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  Focus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1714489"/>
          <a:ext cx="9144000" cy="464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3"/>
                <a:gridCol w="4643437"/>
              </a:tblGrid>
              <a:tr h="846179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875737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796125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1090466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103496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71470" y="1714488"/>
            <a:ext cx="4690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Do you want ________(watch)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the news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6" y="1857364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Yes, I ____./No, I 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1470" y="2455127"/>
            <a:ext cx="4094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What do you plan 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(watch) tonight??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7370" y="2538707"/>
            <a:ext cx="4666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I  plan ________(watch) Days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of  Our  Past.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0471" y="3383821"/>
            <a:ext cx="4496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What can you expect 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(learn) from sitcoms?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5318" y="3383821"/>
            <a:ext cx="4567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You can learn some great 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(joke).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1470" y="4312515"/>
            <a:ext cx="4240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Why do you like 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(watch) the news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5908" y="4157497"/>
            <a:ext cx="4487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Because I hope _______(find)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out what’s going on around the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world.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384085"/>
            <a:ext cx="485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What do you ______ ___ talk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shows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9124" y="5229067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I don’t  mind them! / I can’t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 them! / I love 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(watch) them !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857356" y="1568223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 watch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572132" y="1711099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428860" y="228599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 watch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572132" y="235743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 watch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857488" y="3211297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 learn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011432" y="3211297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jokes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725548" y="4181781"/>
            <a:ext cx="1846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  find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429124" y="5429264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stand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297020" y="1714488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don’t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357422" y="4139991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watching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009756" y="521495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think       of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7297020" y="5429264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watching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8" name="云形标注 27"/>
          <p:cNvSpPr/>
          <p:nvPr/>
        </p:nvSpPr>
        <p:spPr>
          <a:xfrm>
            <a:off x="4857752" y="1142984"/>
            <a:ext cx="4071966" cy="1857388"/>
          </a:xfrm>
          <a:prstGeom prst="cloudCallout">
            <a:avLst>
              <a:gd name="adj1" fmla="val -48435"/>
              <a:gd name="adj2" fmla="val 8758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572000" y="3714752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286380" y="2137468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tell jokes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讲笑话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3094" y="1214422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joke </a:t>
            </a:r>
            <a:r>
              <a:rPr lang="en-US" altLang="zh-CN" sz="2800" dirty="0" smtClean="0">
                <a:latin typeface="GWIPA" pitchFamily="2" charset="2"/>
                <a:ea typeface="华文新魏" pitchFamily="2" charset="-122"/>
              </a:rPr>
              <a:t>/</a:t>
            </a:r>
            <a:r>
              <a:rPr lang="en-US" altLang="zh-CN" sz="2800" dirty="0" err="1" smtClean="0">
                <a:latin typeface="GWIPA" pitchFamily="2" charset="2"/>
                <a:ea typeface="华文新魏" pitchFamily="2" charset="-122"/>
              </a:rPr>
              <a:t>dZ</a:t>
            </a:r>
            <a:r>
              <a:rPr lang="en-US" altLang="zh-CN" sz="2800" dirty="0" err="1" smtClean="0">
                <a:latin typeface="GWIPA" pitchFamily="2" charset="2"/>
              </a:rPr>
              <a:t>E</a:t>
            </a:r>
            <a:r>
              <a:rPr lang="zh-CN" altLang="en-US" sz="2800" dirty="0" smtClean="0">
                <a:latin typeface="MS PGothic" pitchFamily="34" charset="-128"/>
                <a:sym typeface="MS PGothic" pitchFamily="34" charset="-128"/>
              </a:rPr>
              <a:t>ʊ</a:t>
            </a:r>
            <a:r>
              <a:rPr lang="en-US" altLang="zh-CN" sz="2800" dirty="0" smtClean="0">
                <a:latin typeface="GWIPA" pitchFamily="2" charset="2"/>
                <a:ea typeface="华文新魏" pitchFamily="2" charset="-122"/>
              </a:rPr>
              <a:t>K/</a:t>
            </a:r>
            <a:endParaRPr lang="en-US" altLang="zh-CN" sz="3200" dirty="0" smtClean="0"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笑话，玩笑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  <p:bldP spid="26" grpId="0"/>
      <p:bldP spid="30" grpId="0"/>
      <p:bldP spid="31" grpId="0"/>
      <p:bldP spid="33" grpId="0"/>
      <p:bldP spid="34" grpId="0"/>
      <p:bldP spid="35" grpId="0"/>
      <p:bldP spid="36" grpId="0"/>
      <p:bldP spid="28" grpId="0" animBg="1"/>
      <p:bldP spid="29" grpId="0" animBg="1"/>
      <p:bldP spid="32" grpId="0"/>
      <p:bldP spid="3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142852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3a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50054" y="71414"/>
            <a:ext cx="79367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Make a conversation and then practice it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with a partner.</a:t>
            </a:r>
            <a:endParaRPr lang="en-US" altLang="zh-CN" sz="2800" b="1" i="1" dirty="0">
              <a:latin typeface="Georgia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3566" y="1428736"/>
            <a:ext cx="7128924" cy="4143404"/>
            <a:chOff x="2998100" y="1428736"/>
            <a:chExt cx="5786446" cy="4143404"/>
          </a:xfrm>
        </p:grpSpPr>
        <p:sp>
          <p:nvSpPr>
            <p:cNvPr id="16" name="矩形 15"/>
            <p:cNvSpPr/>
            <p:nvPr/>
          </p:nvSpPr>
          <p:spPr>
            <a:xfrm>
              <a:off x="3000364" y="1428736"/>
              <a:ext cx="5572164" cy="414340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8100" y="1643050"/>
              <a:ext cx="578644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A:  What do you plan to watch on</a:t>
              </a:r>
            </a:p>
            <a:p>
              <a:r>
                <a:rPr lang="en-US" altLang="zh-CN" sz="2800" i="1" dirty="0" smtClean="0">
                  <a:latin typeface="Georgia" pitchFamily="18" charset="0"/>
                </a:rPr>
                <a:t>       TV tonight ?</a:t>
              </a:r>
            </a:p>
            <a:p>
              <a:r>
                <a:rPr lang="en-US" altLang="zh-CN" sz="2800" i="1" dirty="0" smtClean="0">
                  <a:latin typeface="Georgia" pitchFamily="18" charset="0"/>
                  <a:ea typeface="华文新魏" pitchFamily="2" charset="-122"/>
                </a:rPr>
                <a:t>B:   I hope to ____________, </a:t>
              </a:r>
            </a:p>
            <a:p>
              <a:r>
                <a:rPr lang="en-US" altLang="zh-CN" sz="2800" i="1" dirty="0" smtClean="0">
                  <a:latin typeface="Georgia" pitchFamily="18" charset="0"/>
                  <a:ea typeface="华文新魏" pitchFamily="2" charset="-122"/>
                </a:rPr>
                <a:t>       but I also want  to_______________.</a:t>
              </a:r>
            </a:p>
            <a:p>
              <a:r>
                <a:rPr lang="en-US" altLang="zh-CN" sz="2800" i="1" dirty="0" smtClean="0">
                  <a:latin typeface="Georgia" pitchFamily="18" charset="0"/>
                  <a:ea typeface="华文新魏" pitchFamily="2" charset="-122"/>
                </a:rPr>
                <a:t>       How about you ? </a:t>
              </a:r>
            </a:p>
            <a:p>
              <a:r>
                <a:rPr lang="en-US" altLang="zh-CN" sz="2800" i="1" dirty="0" smtClean="0">
                  <a:latin typeface="Georgia" pitchFamily="18" charset="0"/>
                  <a:ea typeface="华文新魏" pitchFamily="2" charset="-122"/>
                </a:rPr>
                <a:t>       Do you_______ a talk show</a:t>
              </a:r>
            </a:p>
            <a:p>
              <a:r>
                <a:rPr lang="en-US" altLang="zh-CN" sz="2800" i="1" dirty="0" smtClean="0">
                  <a:latin typeface="Georgia" pitchFamily="18" charset="0"/>
                  <a:ea typeface="华文新魏" pitchFamily="2" charset="-122"/>
                </a:rPr>
                <a:t>       or____________?</a:t>
              </a:r>
            </a:p>
            <a:p>
              <a:r>
                <a:rPr lang="en-US" altLang="zh-CN" sz="2800" i="1" dirty="0" smtClean="0">
                  <a:latin typeface="Georgia" pitchFamily="18" charset="0"/>
                  <a:ea typeface="华文新魏" pitchFamily="2" charset="-122"/>
                </a:rPr>
                <a:t>A:   Oh,  I want to __________.</a:t>
              </a:r>
              <a:endParaRPr lang="zh-CN" altLang="en-US" sz="2800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61002" y="2473724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watch talk shows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04056" y="288893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watch game shows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61002" y="376989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411720" y="4201948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 game show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101072" y="4617154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watch a game show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7143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3b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42910" y="117439"/>
            <a:ext cx="8929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Answer these questions . Give answers that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are true for you 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1389768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1.What do you think of game shows 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2.What comedy shows do you like to watch 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3.Do you plan to watch a sports show tonight 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4.What can you expect to learn from the news?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2976" y="176277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  don’t mind them.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2976" y="2571744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 like to watch sitcoms.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42976" y="3477284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Yes, I do.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42976" y="4357694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 can learn what’s going on around the world.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2643174" y="285728"/>
            <a:ext cx="4357718" cy="1571660"/>
          </a:xfrm>
          <a:prstGeom prst="cloudCallout">
            <a:avLst>
              <a:gd name="adj1" fmla="val -48435"/>
              <a:gd name="adj2" fmla="val 8758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00232" y="2214554"/>
            <a:ext cx="135732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714612" y="500042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comedy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dirty="0" smtClean="0">
                <a:latin typeface="GWIPA" pitchFamily="2" charset="2"/>
                <a:ea typeface="华文新魏" pitchFamily="2" charset="-122"/>
              </a:rPr>
              <a:t>/</a:t>
            </a:r>
            <a:r>
              <a:rPr lang="en-US" altLang="zh-CN" sz="2800" dirty="0" smtClean="0">
                <a:latin typeface="GWIPA" pitchFamily="2" charset="2"/>
                <a:ea typeface="华文新魏" pitchFamily="2" charset="-122"/>
                <a:sym typeface="GWIPA"/>
              </a:rPr>
              <a:t></a:t>
            </a:r>
            <a:r>
              <a:rPr lang="en-US" altLang="zh-CN" sz="2800" dirty="0" err="1" smtClean="0">
                <a:latin typeface="GWIPA" pitchFamily="2" charset="2"/>
                <a:ea typeface="华文新魏" pitchFamily="2" charset="-122"/>
              </a:rPr>
              <a:t>kXmEdi</a:t>
            </a:r>
            <a:r>
              <a:rPr lang="en-US" altLang="zh-CN" sz="2800" dirty="0" smtClean="0">
                <a:latin typeface="GWIPA" pitchFamily="2" charset="2"/>
                <a:ea typeface="华文新魏" pitchFamily="2" charset="-122"/>
              </a:rPr>
              <a:t>/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喜剧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comedy-comedies</a:t>
            </a:r>
            <a:endParaRPr lang="zh-CN" altLang="en-US" sz="28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39594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6108" y="1320354"/>
            <a:ext cx="9068508" cy="426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hope ______(see) your father as soon as possible.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wish you _____(get) good grades.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can’t stand _______(dance) 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happened  ______(see) my uncle. </a:t>
            </a:r>
          </a:p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Lily expects _____(come) back next week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40792" y="1484748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see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88876" y="2473724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get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59804" y="322982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dancing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04904" y="4201948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see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9734" y="504921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come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594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4408" y="440660"/>
            <a:ext cx="8230138" cy="5580676"/>
            <a:chOff x="338380" y="8604"/>
            <a:chExt cx="8230138" cy="3907483"/>
          </a:xfrm>
        </p:grpSpPr>
        <p:sp>
          <p:nvSpPr>
            <p:cNvPr id="57345" name="Rectangle 1"/>
            <p:cNvSpPr>
              <a:spLocks noChangeArrowheads="1"/>
            </p:cNvSpPr>
            <p:nvPr/>
          </p:nvSpPr>
          <p:spPr bwMode="auto">
            <a:xfrm>
              <a:off x="359454" y="8604"/>
              <a:ext cx="7901522" cy="254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What did you do ____ class today ?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The soccer game starts ____ 5:00 p.m.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What can you expect ____learn ____them?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7346" name="Rectangle 2"/>
            <p:cNvSpPr>
              <a:spLocks noChangeArrowheads="1"/>
            </p:cNvSpPr>
            <p:nvPr/>
          </p:nvSpPr>
          <p:spPr bwMode="auto">
            <a:xfrm>
              <a:off x="338380" y="1509683"/>
              <a:ext cx="8230138" cy="127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endParaRPr>
            </a:p>
            <a:p>
              <a:pPr marL="514350" marR="0" lvl="0" indent="-51435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4.I plan ____watch Days ____Our Past tonight. 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345595" y="2644641"/>
              <a:ext cx="6386685" cy="127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5.We had a discussion ____TV shows.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6.I expect ____learn a lot ____them.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77030" y="1160706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in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49156" y="2024818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25114" y="290578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61352" y="288893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from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63636" y="375304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749156" y="375304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of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93058" y="452599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about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48806" y="539010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41142" y="537325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from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39594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1440" y="689313"/>
            <a:ext cx="9249648" cy="5371361"/>
            <a:chOff x="0" y="689313"/>
            <a:chExt cx="9249648" cy="5371361"/>
          </a:xfrm>
        </p:grpSpPr>
        <p:sp>
          <p:nvSpPr>
            <p:cNvPr id="56321" name="Rectangle 1"/>
            <p:cNvSpPr>
              <a:spLocks noChangeArrowheads="1"/>
            </p:cNvSpPr>
            <p:nvPr/>
          </p:nvSpPr>
          <p:spPr bwMode="auto">
            <a:xfrm>
              <a:off x="0" y="689313"/>
              <a:ext cx="9249648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(   )1.The movie is too scary. I can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宋体" pitchFamily="2" charset="-122"/>
                  <a:cs typeface="Times New Roman" pitchFamily="18" charset="0"/>
                </a:rPr>
                <a:t>’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t___ it.</a:t>
              </a:r>
              <a:endParaRPr lang="en-US" altLang="zh-CN" sz="2800" dirty="0" smtClean="0">
                <a:latin typeface="Arial" pitchFamily="34" charset="0"/>
                <a:ea typeface="宋体" pitchFamily="2" charset="-122"/>
                <a:cs typeface="Times New Roman" pitchFamily="18" charset="0"/>
              </a:endParaRPr>
            </a:p>
            <a:p>
              <a:pPr marL="514350" marR="0" lvl="0" indent="-5143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  A. stand     B. see    C. have      D. play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(   )2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. They plan ____ </a:t>
              </a:r>
              <a:r>
                <a:rPr kumimoji="0" lang="en-US" altLang="zh-CN" sz="28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Lijiang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on National Day of 2013.  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 A. go to    B. to go to    C. to go    D. going to  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0" y="3383018"/>
              <a:ext cx="919194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(   )3. --What do you think of the new book? --___.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A. I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宋体" pitchFamily="2" charset="-122"/>
                  <a:cs typeface="Times New Roman" pitchFamily="18" charset="0"/>
                </a:rPr>
                <a:t>’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d love to  B. I think so C. I love it  D. That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宋体" pitchFamily="2" charset="-122"/>
                  <a:cs typeface="Times New Roman" pitchFamily="18" charset="0"/>
                </a:rPr>
                <a:t>’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s right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(   )4.Would you mind ____the door?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A. open   B. opens   C. opening   D. opened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51440" y="66943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7470" y="185758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903" y="332098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903" y="455793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 descr="www_tuweimei_comComp_12559620_0a2P9xhs2UZGoNaZbOcRkdvv8nlcqneg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224" y="0"/>
            <a:ext cx="2843776" cy="248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1440" y="2228671"/>
            <a:ext cx="93972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7200" b="1" i="1" dirty="0" smtClean="0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The third day</a:t>
            </a:r>
            <a:endParaRPr lang="zh-CN" altLang="en-US" sz="7200" b="1" i="1" dirty="0">
              <a:solidFill>
                <a:srgbClr val="00B05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2571750" y="500063"/>
            <a:ext cx="5643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i="1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Revision </a:t>
            </a:r>
            <a:endParaRPr lang="zh-CN" altLang="en-US" sz="4400" b="1" i="1">
              <a:solidFill>
                <a:srgbClr val="00B05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-180975" y="1341438"/>
            <a:ext cx="9720263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6700" eaLnBrk="0" hangingPunct="0"/>
            <a:r>
              <a:rPr lang="en-US" altLang="zh-CN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III.</a:t>
            </a:r>
            <a:r>
              <a:rPr lang="zh-CN" altLang="en-US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句型转换</a:t>
            </a:r>
            <a:r>
              <a:rPr lang="en-US" altLang="zh-CN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:</a:t>
            </a:r>
            <a:endParaRPr lang="en-US" altLang="zh-CN" sz="2800" dirty="0">
              <a:latin typeface="Georgia" pitchFamily="18" charset="0"/>
            </a:endParaRPr>
          </a:p>
          <a:p>
            <a:pPr indent="266700" eaLnBrk="0" hangingPunct="0"/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1.Funky Fashions has the worst clothes in town. (?)</a:t>
            </a:r>
            <a:endParaRPr lang="en-US" altLang="zh-CN" sz="2800" dirty="0">
              <a:latin typeface="Georgia" pitchFamily="18" charset="0"/>
            </a:endParaRPr>
          </a:p>
          <a:p>
            <a:pPr indent="266700" eaLnBrk="0" hangingPunct="0"/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_____ Funky Fashions ____ the worst clothes in town ?</a:t>
            </a:r>
            <a:endParaRPr lang="en-US" altLang="zh-CN" sz="2800" dirty="0">
              <a:latin typeface="Georgia" pitchFamily="18" charset="0"/>
            </a:endParaRPr>
          </a:p>
          <a:p>
            <a:pPr indent="266700" eaLnBrk="0" hangingPunct="0"/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2.Mike’s hair is 5 cm long. Jack’s hair is 6 cm long</a:t>
            </a:r>
            <a:r>
              <a:rPr lang="en-US" altLang="zh-CN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. (</a:t>
            </a:r>
            <a:r>
              <a:rPr lang="zh-CN" altLang="en-US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合并</a:t>
            </a:r>
            <a:r>
              <a:rPr lang="en-US" altLang="zh-CN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)</a:t>
            </a:r>
          </a:p>
          <a:p>
            <a:pPr indent="266700" eaLnBrk="0" hangingPunct="0"/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Mike’s hair is _____ _____ _____.</a:t>
            </a:r>
            <a:endParaRPr lang="en-US" altLang="zh-CN" sz="2800" dirty="0">
              <a:latin typeface="Georgia" pitchFamily="18" charset="0"/>
            </a:endParaRPr>
          </a:p>
          <a:p>
            <a:pPr indent="266700" eaLnBrk="0" hangingPunct="0"/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3.This jacket is cheaper than that one. </a:t>
            </a:r>
            <a:r>
              <a:rPr lang="en-US" altLang="zh-CN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改为同义句</a:t>
            </a:r>
            <a:r>
              <a:rPr lang="en-US" altLang="zh-CN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)</a:t>
            </a:r>
            <a:endParaRPr lang="en-US" altLang="zh-CN" sz="2800" dirty="0">
              <a:latin typeface="Georgia" pitchFamily="18" charset="0"/>
            </a:endParaRPr>
          </a:p>
          <a:p>
            <a:pPr indent="266700" eaLnBrk="0" hangingPunct="0"/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That jacket is _____ __________ than this one.</a:t>
            </a:r>
            <a:endParaRPr lang="en-US" altLang="zh-CN" sz="2800" dirty="0">
              <a:latin typeface="Georgia" pitchFamily="18" charset="0"/>
            </a:endParaRPr>
          </a:p>
          <a:p>
            <a:pPr indent="266700" eaLnBrk="0" hangingPunct="0"/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4.This shirt is cheaper than that one. (</a:t>
            </a:r>
            <a:r>
              <a:rPr lang="zh-CN" altLang="en-US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改为同义句</a:t>
            </a:r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)</a:t>
            </a:r>
            <a:endParaRPr lang="en-US" altLang="zh-CN" sz="2800" dirty="0">
              <a:latin typeface="Georgia" pitchFamily="18" charset="0"/>
            </a:endParaRPr>
          </a:p>
          <a:p>
            <a:pPr indent="266700" eaLnBrk="0" hangingPunct="0"/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That shirt is _____ ________ than this one.</a:t>
            </a:r>
            <a:endParaRPr lang="en-US" altLang="zh-CN" sz="2800" dirty="0">
              <a:latin typeface="Georgia" pitchFamily="18" charset="0"/>
            </a:endParaRPr>
          </a:p>
          <a:p>
            <a:pPr indent="266700" eaLnBrk="0" hangingPunct="0"/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5.The seats in this cinema are </a:t>
            </a:r>
            <a:r>
              <a:rPr lang="en-US" altLang="zh-CN" sz="2800" i="1" u="sng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comfortable</a:t>
            </a:r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. (</a:t>
            </a:r>
            <a:r>
              <a:rPr lang="zh-CN" altLang="en-US" sz="2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划线提问</a:t>
            </a:r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)</a:t>
            </a:r>
            <a:endParaRPr lang="en-US" altLang="zh-CN" sz="2800" dirty="0">
              <a:latin typeface="Georgia" pitchFamily="18" charset="0"/>
            </a:endParaRPr>
          </a:p>
          <a:p>
            <a:pPr indent="266700" eaLnBrk="0" hangingPunct="0"/>
            <a:r>
              <a:rPr lang="en-US" altLang="zh-CN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_____ _____ seats in this cinema ?</a:t>
            </a:r>
            <a:endParaRPr lang="en-US" altLang="zh-CN" sz="2800" dirty="0">
              <a:latin typeface="Georgi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2060575"/>
            <a:ext cx="300196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Does 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17963" y="2133600"/>
            <a:ext cx="30019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have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33638" y="2965450"/>
            <a:ext cx="30019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shorter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2997200"/>
            <a:ext cx="300196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than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7900" y="2965450"/>
            <a:ext cx="30035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Jack’s</a:t>
            </a:r>
            <a:endParaRPr lang="zh-CN" altLang="en-US" sz="2800" i="1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84438" y="3829050"/>
            <a:ext cx="49672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more       expensive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97001" y="4703291"/>
            <a:ext cx="49672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more       expensive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520" y="5517232"/>
            <a:ext cx="4967287" cy="6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琥珀" pitchFamily="2" charset="-122"/>
              </a:rPr>
              <a:t>How     was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3396" y="1285860"/>
            <a:ext cx="888916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Warm up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43426" y="-130091"/>
            <a:ext cx="9144000" cy="712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Grace</a:t>
            </a:r>
            <a:r>
              <a:rPr lang="en-GB" altLang="zh-CN" sz="2800" i="1" dirty="0" smtClean="0">
                <a:latin typeface="Georgia" pitchFamily="18" charset="0"/>
              </a:rPr>
              <a:t>: What did you do in class  today , Sarah ?</a:t>
            </a:r>
          </a:p>
          <a:p>
            <a:pPr>
              <a:lnSpc>
                <a:spcPct val="150000"/>
              </a:lnSpc>
            </a:pPr>
            <a:r>
              <a:rPr lang="en-GB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Sarah</a:t>
            </a:r>
            <a:r>
              <a:rPr lang="en-GB" altLang="zh-CN" sz="2800" i="1" dirty="0" smtClean="0">
                <a:latin typeface="Georgia" pitchFamily="18" charset="0"/>
              </a:rPr>
              <a:t>: We had a discussion about  TV shows. My classmates like game shows and sports shows.</a:t>
            </a:r>
          </a:p>
          <a:p>
            <a:pPr>
              <a:lnSpc>
                <a:spcPct val="150000"/>
              </a:lnSpc>
            </a:pPr>
            <a:r>
              <a:rPr lang="en-GB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Grace </a:t>
            </a:r>
            <a:r>
              <a:rPr lang="en-GB" altLang="zh-CN" sz="2800" i="1" dirty="0" smtClean="0">
                <a:latin typeface="Georgia" pitchFamily="18" charset="0"/>
              </a:rPr>
              <a:t>: Oh, I can’t stand them. I love soap operas. I like to  follow  the story and see what happens next.</a:t>
            </a:r>
          </a:p>
          <a:p>
            <a:pPr>
              <a:lnSpc>
                <a:spcPct val="150000"/>
              </a:lnSpc>
            </a:pPr>
            <a:r>
              <a:rPr lang="en-GB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Sarah</a:t>
            </a:r>
            <a:r>
              <a:rPr lang="en-GB" altLang="zh-CN" sz="2800" i="1" dirty="0" smtClean="0">
                <a:latin typeface="Georgia" pitchFamily="18" charset="0"/>
              </a:rPr>
              <a:t>: Well, I don’t mind  soap operas .But my  </a:t>
            </a:r>
            <a:r>
              <a:rPr lang="en-GB" altLang="zh-CN" sz="2800" i="1" dirty="0" err="1" smtClean="0">
                <a:latin typeface="Georgia" pitchFamily="18" charset="0"/>
              </a:rPr>
              <a:t>favorite</a:t>
            </a:r>
            <a:r>
              <a:rPr lang="en-GB" altLang="zh-CN" sz="2800" i="1" dirty="0" smtClean="0">
                <a:latin typeface="Georg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altLang="zh-CN" sz="2800" i="1" dirty="0" smtClean="0">
                <a:latin typeface="Georgia" pitchFamily="18" charset="0"/>
              </a:rPr>
              <a:t>TV shows are the news and talk shows .</a:t>
            </a:r>
          </a:p>
          <a:p>
            <a:pPr>
              <a:lnSpc>
                <a:spcPct val="150000"/>
              </a:lnSpc>
            </a:pPr>
            <a:r>
              <a:rPr lang="en-GB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Grace </a:t>
            </a:r>
            <a:r>
              <a:rPr lang="en-GB" altLang="zh-CN" sz="2800" i="1" dirty="0" smtClean="0">
                <a:latin typeface="Georgia" pitchFamily="18" charset="0"/>
              </a:rPr>
              <a:t>: </a:t>
            </a:r>
            <a:r>
              <a:rPr lang="en-US" altLang="zh-CN" sz="2800" i="1" dirty="0" smtClean="0">
                <a:latin typeface="Georgia" pitchFamily="18" charset="0"/>
              </a:rPr>
              <a:t>They’re boring !</a:t>
            </a:r>
            <a:endParaRPr lang="en-GB" altLang="zh-CN" sz="28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Sarah</a:t>
            </a:r>
            <a:r>
              <a:rPr lang="en-GB" altLang="zh-CN" sz="2800" i="1" dirty="0" smtClean="0">
                <a:latin typeface="Georgia" pitchFamily="18" charset="0"/>
              </a:rPr>
              <a:t>: Well, they may not be very exciting, but you can </a:t>
            </a:r>
          </a:p>
          <a:p>
            <a:pPr>
              <a:lnSpc>
                <a:spcPct val="150000"/>
              </a:lnSpc>
            </a:pPr>
            <a:r>
              <a:rPr lang="en-GB" altLang="zh-CN" sz="2800" i="1" dirty="0" smtClean="0">
                <a:latin typeface="Georgia" pitchFamily="18" charset="0"/>
              </a:rPr>
              <a:t>expect to learn a lot from them. I hope to be a  TV reporter one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3396" y="1285860"/>
            <a:ext cx="888916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Phonetics 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2411413" y="549275"/>
            <a:ext cx="56435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i="1" dirty="0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Phonetics </a:t>
            </a:r>
            <a:endParaRPr lang="zh-CN" altLang="en-US" sz="4400" b="1" i="1" dirty="0">
              <a:solidFill>
                <a:srgbClr val="00B05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pic>
        <p:nvPicPr>
          <p:cNvPr id="9219" name="Picture 2" descr="C:\Users\DELL\Desktop\u 9\get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" y="1268413"/>
            <a:ext cx="74676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491860" y="3429000"/>
            <a:ext cx="507665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8800" dirty="0" smtClean="0">
                <a:latin typeface="Georgia" pitchFamily="18" charset="0"/>
              </a:rPr>
              <a:t>/</a:t>
            </a:r>
            <a:r>
              <a:rPr lang="en-US" altLang="zh-CN" sz="8800" dirty="0" smtClean="0">
                <a:latin typeface="Georgia" pitchFamily="18" charset="0"/>
                <a:sym typeface="GWIPA"/>
              </a:rPr>
              <a:t></a:t>
            </a:r>
            <a:r>
              <a:rPr lang="en-US" altLang="zh-CN" sz="8800" dirty="0" smtClean="0">
                <a:latin typeface="Georgia" pitchFamily="18" charset="0"/>
              </a:rPr>
              <a:t>/</a:t>
            </a:r>
          </a:p>
          <a:p>
            <a:pPr algn="ctr"/>
            <a:endParaRPr lang="zh-CN" altLang="en-US" sz="8800" dirty="0">
              <a:latin typeface="GWIPA" pitchFamily="2" charset="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608512" y="2448170"/>
            <a:ext cx="4572000" cy="23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8800" i="1" dirty="0" smtClean="0">
                <a:latin typeface="Georgia" pitchFamily="18" charset="0"/>
              </a:rPr>
              <a:t>joke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96518" y="2556184"/>
            <a:ext cx="4572000" cy="23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8800" i="1" dirty="0" smtClean="0">
                <a:latin typeface="Georgia" pitchFamily="18" charset="0"/>
              </a:rPr>
              <a:t>simple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148918" y="2448170"/>
            <a:ext cx="4572000" cy="23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8800" i="1" dirty="0" smtClean="0">
                <a:latin typeface="Georgia" pitchFamily="18" charset="0"/>
              </a:rPr>
              <a:t>army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139944" y="2456874"/>
            <a:ext cx="4572000" cy="23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8800" i="1" dirty="0" smtClean="0">
                <a:latin typeface="Georgia" pitchFamily="18" charset="0"/>
              </a:rPr>
              <a:t>ready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320560" y="2448170"/>
            <a:ext cx="4572000" cy="23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8800" i="1" dirty="0" smtClean="0">
                <a:latin typeface="Georgia" pitchFamily="18" charset="0"/>
              </a:rPr>
              <a:t>film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355972" y="2514436"/>
            <a:ext cx="50766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8800" dirty="0" smtClean="0">
                <a:latin typeface="Georgia" pitchFamily="18" charset="0"/>
              </a:rPr>
              <a:t>/</a:t>
            </a:r>
            <a:r>
              <a:rPr lang="en-US" altLang="zh-CN" sz="8800" dirty="0" smtClean="0">
                <a:latin typeface="Georgia" pitchFamily="18" charset="0"/>
                <a:sym typeface="GWIPA"/>
              </a:rPr>
              <a:t></a:t>
            </a:r>
            <a:r>
              <a:rPr lang="en-US" altLang="zh-CN" sz="8800" dirty="0" smtClean="0">
                <a:latin typeface="Georgia" pitchFamily="18" charset="0"/>
              </a:rPr>
              <a:t>/</a:t>
            </a:r>
            <a:endParaRPr lang="zh-CN" altLang="en-US" sz="8800" dirty="0" smtClean="0">
              <a:latin typeface="Georgia" pitchFamily="18" charset="0"/>
            </a:endParaRPr>
          </a:p>
          <a:p>
            <a:pPr algn="ctr"/>
            <a:endParaRPr lang="zh-CN" altLang="en-US" sz="8800" dirty="0">
              <a:latin typeface="GWIPA" pitchFamily="2" charset="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031930" y="2456874"/>
            <a:ext cx="50766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8800" dirty="0" smtClean="0">
                <a:latin typeface="Georgia" pitchFamily="18" charset="0"/>
              </a:rPr>
              <a:t>/</a:t>
            </a:r>
            <a:r>
              <a:rPr lang="en-US" altLang="zh-CN" sz="8800" dirty="0" smtClean="0">
                <a:latin typeface="Georgia" pitchFamily="18" charset="0"/>
                <a:sym typeface="GWIPA"/>
              </a:rPr>
              <a:t></a:t>
            </a:r>
            <a:r>
              <a:rPr lang="en-US" altLang="zh-CN" sz="8800" dirty="0" smtClean="0">
                <a:latin typeface="Georgia" pitchFamily="18" charset="0"/>
              </a:rPr>
              <a:t>/</a:t>
            </a:r>
          </a:p>
          <a:p>
            <a:pPr algn="ctr"/>
            <a:endParaRPr lang="zh-CN" altLang="en-US" sz="8800" dirty="0">
              <a:latin typeface="GWIPA" pitchFamily="2" charset="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491860" y="2456874"/>
            <a:ext cx="5076658" cy="42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210000"/>
              </a:lnSpc>
              <a:buNone/>
            </a:pPr>
            <a:r>
              <a:rPr lang="en-US" altLang="zh-CN" sz="8800" dirty="0" smtClean="0">
                <a:latin typeface="Georgia" pitchFamily="18" charset="0"/>
              </a:rPr>
              <a:t>/</a:t>
            </a:r>
            <a:r>
              <a:rPr lang="en-US" altLang="zh-CN" sz="8800" dirty="0" smtClean="0">
                <a:latin typeface="Georgia" pitchFamily="18" charset="0"/>
                <a:sym typeface="GWIPA"/>
              </a:rPr>
              <a:t></a:t>
            </a:r>
            <a:r>
              <a:rPr lang="en-US" altLang="zh-CN" sz="8800" dirty="0" smtClean="0">
                <a:latin typeface="Georgia" pitchFamily="18" charset="0"/>
              </a:rPr>
              <a:t>/</a:t>
            </a:r>
          </a:p>
          <a:p>
            <a:pPr algn="ctr"/>
            <a:endParaRPr lang="zh-CN" altLang="en-US" sz="8800" dirty="0">
              <a:latin typeface="GWIPA" pitchFamily="2" charset="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815902" y="2348860"/>
            <a:ext cx="50766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8800" dirty="0" smtClean="0">
                <a:latin typeface="Georgia" pitchFamily="18" charset="0"/>
              </a:rPr>
              <a:t>/</a:t>
            </a:r>
            <a:r>
              <a:rPr lang="en-US" altLang="zh-CN" sz="8800" dirty="0" smtClean="0">
                <a:latin typeface="Georgia" pitchFamily="18" charset="0"/>
                <a:sym typeface="GWIPA"/>
              </a:rPr>
              <a:t></a:t>
            </a:r>
            <a:r>
              <a:rPr lang="en-US" altLang="zh-CN" sz="8800" dirty="0" smtClean="0">
                <a:latin typeface="Georgia" pitchFamily="18" charset="0"/>
              </a:rPr>
              <a:t>/</a:t>
            </a:r>
          </a:p>
          <a:p>
            <a:pPr algn="ctr"/>
            <a:endParaRPr lang="zh-CN" altLang="en-US" sz="8800" dirty="0">
              <a:latin typeface="GWIP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39594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6108" y="1320354"/>
            <a:ext cx="9068508" cy="426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hope ______(see) your father as soon as possible.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wish you _____(get) good grades.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can’t stand _______(dance) 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I happened  ______(see) my uncle. </a:t>
            </a:r>
          </a:p>
          <a:p>
            <a:pPr marL="514350" marR="0" lvl="0" indent="-5143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Lily expects _____(come) back next week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40792" y="1484748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see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88876" y="2473724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get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59804" y="322982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dancing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04904" y="4201948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see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9734" y="504921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come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594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554408" y="440660"/>
            <a:ext cx="8230138" cy="5580676"/>
            <a:chOff x="338380" y="8604"/>
            <a:chExt cx="8230138" cy="3907483"/>
          </a:xfrm>
        </p:grpSpPr>
        <p:sp>
          <p:nvSpPr>
            <p:cNvPr id="57345" name="Rectangle 1"/>
            <p:cNvSpPr>
              <a:spLocks noChangeArrowheads="1"/>
            </p:cNvSpPr>
            <p:nvPr/>
          </p:nvSpPr>
          <p:spPr bwMode="auto">
            <a:xfrm>
              <a:off x="359454" y="8604"/>
              <a:ext cx="7901522" cy="254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What did you do ____ class today ?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The soccer game starts ____ 5:00 p.m.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What can you expect ____learn ____them?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7346" name="Rectangle 2"/>
            <p:cNvSpPr>
              <a:spLocks noChangeArrowheads="1"/>
            </p:cNvSpPr>
            <p:nvPr/>
          </p:nvSpPr>
          <p:spPr bwMode="auto">
            <a:xfrm>
              <a:off x="338380" y="1509683"/>
              <a:ext cx="8230138" cy="127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endParaRPr>
            </a:p>
            <a:p>
              <a:pPr marL="514350" marR="0" lvl="0" indent="-51435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4.I plan ____watch Days ____Our Past tonight. 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345595" y="2644641"/>
              <a:ext cx="6386685" cy="127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5.We had a discussion ____TV shows.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6.I expect ____learn a lot ____them.</a:t>
              </a:r>
              <a:endPara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77030" y="1160706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in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49156" y="2024818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25114" y="290578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61352" y="288893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from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63636" y="375304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749156" y="375304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of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93058" y="452599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about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48806" y="539010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41142" y="537325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from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39594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 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51440" y="689313"/>
            <a:ext cx="9249648" cy="5371361"/>
            <a:chOff x="0" y="689313"/>
            <a:chExt cx="9249648" cy="5371361"/>
          </a:xfrm>
        </p:grpSpPr>
        <p:sp>
          <p:nvSpPr>
            <p:cNvPr id="56321" name="Rectangle 1"/>
            <p:cNvSpPr>
              <a:spLocks noChangeArrowheads="1"/>
            </p:cNvSpPr>
            <p:nvPr/>
          </p:nvSpPr>
          <p:spPr bwMode="auto">
            <a:xfrm>
              <a:off x="0" y="689313"/>
              <a:ext cx="9249648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514350" marR="0" lvl="0" indent="-5143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(   )1.The movie is too scary. I can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宋体" pitchFamily="2" charset="-122"/>
                  <a:cs typeface="Times New Roman" pitchFamily="18" charset="0"/>
                </a:rPr>
                <a:t>’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t___ it.</a:t>
              </a:r>
              <a:endParaRPr lang="en-US" altLang="zh-CN" sz="2800" dirty="0" smtClean="0">
                <a:latin typeface="Arial" pitchFamily="34" charset="0"/>
                <a:ea typeface="宋体" pitchFamily="2" charset="-122"/>
                <a:cs typeface="Times New Roman" pitchFamily="18" charset="0"/>
              </a:endParaRPr>
            </a:p>
            <a:p>
              <a:pPr marL="514350" marR="0" lvl="0" indent="-5143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  A. stand     B. see    C. have      D. play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(   )2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. They plan ____ </a:t>
              </a:r>
              <a:r>
                <a:rPr kumimoji="0" lang="en-US" altLang="zh-CN" sz="28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Lijiang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on National Day of 2013.  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514350" marR="0" lvl="0" indent="-51435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 A. go to    B. to go to    C. to go    D. going to  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0" y="3383018"/>
              <a:ext cx="919194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(   )3. --What do you think of the new book? --___.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A. I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宋体" pitchFamily="2" charset="-122"/>
                  <a:cs typeface="Times New Roman" pitchFamily="18" charset="0"/>
                </a:rPr>
                <a:t>’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d love to  B. I think so C. I love it  D. That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宋体" pitchFamily="2" charset="-122"/>
                  <a:cs typeface="Times New Roman" pitchFamily="18" charset="0"/>
                </a:rPr>
                <a:t>’</a:t>
              </a: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s right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(   )4.Would you mind ____the door?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宋体" pitchFamily="2" charset="-122"/>
                  <a:cs typeface="Times New Roman" pitchFamily="18" charset="0"/>
                </a:rPr>
                <a:t>     A. open   B. opens   C. opening   D. opened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51440" y="66943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7470" y="185758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903" y="332098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903" y="455793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3396" y="1285860"/>
            <a:ext cx="888916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New</a:t>
            </a:r>
            <a:r>
              <a:rPr kumimoji="0" lang="en-US" altLang="zh-CN" sz="13000" b="1" i="0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 lesson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-1669980" y="1327578"/>
            <a:ext cx="11858708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Section </a:t>
            </a:r>
            <a:r>
              <a:rPr lang="en-US" altLang="zh-CN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  <a:ea typeface="+mj-ea"/>
                <a:cs typeface="+mj-cs"/>
              </a:rPr>
              <a:t>B</a:t>
            </a:r>
            <a:endParaRPr kumimoji="0" lang="zh-CN" altLang="en-US" sz="12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5144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8211" y="201019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0993" y="71414"/>
            <a:ext cx="854447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What do you think of these TV shows and movies ? Choose words from the box and write them under the pictures .Each picture can have more than one word.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57158" y="1643050"/>
            <a:ext cx="8501122" cy="12144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428596" y="1698957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</a:rPr>
              <a:t>educational     serious        wonderful        relaxing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meaningless    enjoyable    exciting            boring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450057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 talent show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 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450057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comedy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32" y="5955589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     cartoon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5174" y="4572008"/>
            <a:ext cx="228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action movie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132" y="6027003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  scary movie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42844" y="4640057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wonderful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929058" y="4640057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relaxing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297020" y="478632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exciting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143108" y="6253483"/>
            <a:ext cx="2632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enjoyable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572132" y="6211669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meaningless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F:\大桥教学\教材图片\GFI7A素材\unit9素材\课本图片\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572008"/>
            <a:ext cx="1643074" cy="1443037"/>
          </a:xfrm>
          <a:prstGeom prst="rect">
            <a:avLst/>
          </a:prstGeom>
          <a:noFill/>
        </p:spPr>
      </p:pic>
      <p:pic>
        <p:nvPicPr>
          <p:cNvPr id="1027" name="Picture 3" descr="F:\大桥教学\教材图片\GFI7A素材\unit9素材\课本图片\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928934"/>
            <a:ext cx="1963737" cy="1443037"/>
          </a:xfrm>
          <a:prstGeom prst="rect">
            <a:avLst/>
          </a:prstGeom>
          <a:noFill/>
        </p:spPr>
      </p:pic>
      <p:pic>
        <p:nvPicPr>
          <p:cNvPr id="1028" name="Picture 4" descr="F:\大桥教学\教材图片\GFI7A素材\unit9素材\课本图片\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000372"/>
            <a:ext cx="1935163" cy="1454150"/>
          </a:xfrm>
          <a:prstGeom prst="rect">
            <a:avLst/>
          </a:prstGeom>
          <a:noFill/>
        </p:spPr>
      </p:pic>
      <p:pic>
        <p:nvPicPr>
          <p:cNvPr id="28" name="图片 27" descr="t011eca3805b1fdfc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4572008"/>
            <a:ext cx="1785950" cy="1471610"/>
          </a:xfrm>
          <a:prstGeom prst="rect">
            <a:avLst/>
          </a:prstGeom>
        </p:spPr>
      </p:pic>
      <p:pic>
        <p:nvPicPr>
          <p:cNvPr id="29" name="图片 28" descr="185337_4c5b691f14232.jpg"/>
          <p:cNvPicPr>
            <a:picLocks noChangeAspect="1"/>
          </p:cNvPicPr>
          <p:nvPr/>
        </p:nvPicPr>
        <p:blipFill>
          <a:blip r:embed="rId9" cstate="print"/>
          <a:srcRect l="17740" t="53125" r="63197" b="38542"/>
          <a:stretch>
            <a:fillRect/>
          </a:stretch>
        </p:blipFill>
        <p:spPr>
          <a:xfrm>
            <a:off x="285720" y="2928934"/>
            <a:ext cx="2143140" cy="1500198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643188" y="433388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 i="1">
                <a:solidFill>
                  <a:srgbClr val="00B050"/>
                </a:solidFill>
                <a:latin typeface="华康海报体W12(P)" pitchFamily="82" charset="-122"/>
                <a:ea typeface="华康海报体W12(P)" pitchFamily="82" charset="-122"/>
              </a:rPr>
              <a:t>Lead in</a:t>
            </a:r>
            <a:endParaRPr lang="zh-CN" altLang="en-US" sz="5400" b="1" i="1">
              <a:solidFill>
                <a:srgbClr val="00B05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pic>
        <p:nvPicPr>
          <p:cNvPr id="13315" name="Picture 3" descr="C:\Users\Z\Desktop\u=1090198576,1706309924&amp;fm=21&amp;gp=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-315416"/>
            <a:ext cx="9972600" cy="7173416"/>
          </a:xfrm>
          <a:prstGeom prst="rect">
            <a:avLst/>
          </a:prstGeom>
          <a:noFill/>
        </p:spPr>
      </p:pic>
      <p:pic>
        <p:nvPicPr>
          <p:cNvPr id="3" name="Game sho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99792" y="2132856"/>
            <a:ext cx="3156982" cy="3672408"/>
          </a:xfrm>
          <a:prstGeom prst="rect">
            <a:avLst/>
          </a:prstGeom>
          <a:ln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71406" y="673794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89151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1. serious   adj.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严肃的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认真的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680552"/>
            <a:ext cx="8180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serious about doing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对做某事认真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430947"/>
            <a:ext cx="84385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Peter is serious _____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介词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)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Jenny.</a:t>
            </a:r>
          </a:p>
          <a:p>
            <a:pPr>
              <a:lnSpc>
                <a:spcPct val="20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He’s serious about ______(sell) his house.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651" y="1745364"/>
            <a:ext cx="843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serious about sb./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对某人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某事认真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071934" y="381706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about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7422" y="24516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57686" y="488863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selling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2. meaningless   adj.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毫无意义的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670" y="2458232"/>
            <a:ext cx="787266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Lots of people think scary movies are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 meaningless.</a:t>
            </a:r>
          </a:p>
          <a:p>
            <a:pPr>
              <a:lnSpc>
                <a:spcPct val="20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651" y="1428736"/>
            <a:ext cx="8170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meaningless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meaning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加否定意义的后缀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--less 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构成的派生词</a:t>
            </a:r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28662" y="3639925"/>
            <a:ext cx="7358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许多人认为恐怖片毫无意义</a:t>
            </a:r>
            <a:r>
              <a:rPr lang="en-US" altLang="zh-CN" sz="36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en-US" altLang="zh-CN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357694"/>
            <a:ext cx="838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40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常见的加</a:t>
            </a:r>
            <a:r>
              <a:rPr lang="en-US" altLang="zh-CN" sz="40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—less</a:t>
            </a:r>
            <a:r>
              <a:rPr lang="zh-CN" altLang="en-US" sz="40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后缀构成的词汇有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: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000636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homeless</a:t>
            </a:r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14612" y="4929198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无家可归的</a:t>
            </a:r>
            <a:endParaRPr lang="en-US" altLang="zh-CN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5487431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careless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714612" y="5429264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粗心的</a:t>
            </a:r>
            <a:endParaRPr lang="en-US" altLang="zh-CN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5500702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hopeless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429388" y="5429264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无希望的</a:t>
            </a:r>
            <a:endParaRPr lang="en-US" altLang="zh-CN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72523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3. relaxing   adj.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轻松的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363924"/>
            <a:ext cx="4596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relaxed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放松的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指人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153849"/>
            <a:ext cx="8238153" cy="2418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want to have a _______  vacation.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Tom looks very _____ after a ______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vacation.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651" y="1428736"/>
            <a:ext cx="5388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relaxing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令人轻松的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指物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00562" y="335756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relaxing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71934" y="414338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relaxed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58016" y="414338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relaxing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772523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relax   v.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放松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5144" y="138094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8211" y="129581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1b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0993" y="142852"/>
            <a:ext cx="85444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Listen and circle the description words you </a:t>
            </a:r>
          </a:p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hear in the box in 1a.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14612" y="142852"/>
            <a:ext cx="1143008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57158" y="1428736"/>
            <a:ext cx="8501122" cy="12144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28596" y="1500174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</a:rPr>
              <a:t>educational     serious        wonderful        relaxing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meaningless    enjoyable    exciting            boring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1438" y="2786058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1438" y="2786058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1c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42910" y="2714620"/>
            <a:ext cx="85444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Listen again. Write down the words John and Mary use to describe the TV shows or movies.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71406" y="4000504"/>
            <a:ext cx="8929718" cy="2714644"/>
          </a:xfrm>
          <a:prstGeom prst="round2DiagRect">
            <a:avLst>
              <a:gd name="adj1" fmla="val 143"/>
              <a:gd name="adj2" fmla="val 0"/>
            </a:avLst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71438" y="4713296"/>
            <a:ext cx="88582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1406" y="5572140"/>
            <a:ext cx="88582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5400000">
            <a:off x="-250462" y="5321710"/>
            <a:ext cx="2643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1464050" y="5393148"/>
            <a:ext cx="2643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3107124" y="5321710"/>
            <a:ext cx="2643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5400000">
            <a:off x="4607322" y="5321710"/>
            <a:ext cx="2643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5400000">
            <a:off x="6179752" y="5321710"/>
            <a:ext cx="2643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0" y="4270725"/>
            <a:ext cx="1000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John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-71438" y="5640189"/>
            <a:ext cx="15001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Mary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1071538" y="3770659"/>
            <a:ext cx="1857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Action movies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714612" y="3770659"/>
            <a:ext cx="1857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Scary </a:t>
            </a:r>
          </a:p>
          <a:p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 movies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4429124" y="3786190"/>
            <a:ext cx="1857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Game   shows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5929322" y="4000504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Sitcoms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7643834" y="3786190"/>
            <a:ext cx="1857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Talk shows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000100" y="4786322"/>
            <a:ext cx="17859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exciting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4857752" y="2071678"/>
            <a:ext cx="1500198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42910" y="2071678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715140" y="1571612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6643702" y="2071678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2714612" y="2000240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4500562" y="1571612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786082" y="4786322"/>
            <a:ext cx="17859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exciting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857224" y="5786454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meaningless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2571736" y="5786454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meaningless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4429124" y="5786454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relaxing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5929322" y="5786454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relaxing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4429124" y="4786322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boring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5929322" y="4786322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boring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358082" y="4786322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enjoyable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358082" y="5786454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wonderful</a:t>
            </a:r>
            <a:endParaRPr lang="en-US" altLang="zh-CN" sz="2400" i="1" dirty="0">
              <a:latin typeface="Georgia" pitchFamily="18" charset="0"/>
            </a:endParaRPr>
          </a:p>
        </p:txBody>
      </p:sp>
      <p:pic>
        <p:nvPicPr>
          <p:cNvPr id="42" name="Unit_05_SectionB 1b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286380" y="714356"/>
            <a:ext cx="723904" cy="723904"/>
          </a:xfrm>
          <a:prstGeom prst="rect">
            <a:avLst/>
          </a:prstGeom>
        </p:spPr>
      </p:pic>
      <p:pic>
        <p:nvPicPr>
          <p:cNvPr id="43" name="Unit_05_SectionB 1c- 铃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348658" y="3143248"/>
            <a:ext cx="795342" cy="795342"/>
          </a:xfrm>
          <a:prstGeom prst="rect">
            <a:avLst/>
          </a:prstGeom>
        </p:spPr>
      </p:pic>
      <p:sp>
        <p:nvSpPr>
          <p:cNvPr id="45" name="椭圆 44"/>
          <p:cNvSpPr/>
          <p:nvPr/>
        </p:nvSpPr>
        <p:spPr>
          <a:xfrm>
            <a:off x="785786" y="4000504"/>
            <a:ext cx="2143140" cy="785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5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6919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725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8" grpId="0"/>
      <p:bldP spid="90" grpId="0"/>
      <p:bldP spid="4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08523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4. action movie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动作影片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079248"/>
            <a:ext cx="3695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act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行动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动作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722322"/>
            <a:ext cx="5713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eg.Jackie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is an_______(act)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936240"/>
            <a:ext cx="6163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action  n.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行动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动作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指抽象的行为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持续而复杂的行动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57422" y="56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7224" y="1221860"/>
            <a:ext cx="1654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6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QKSn</a:t>
            </a:r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780357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actor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演员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423299"/>
            <a:ext cx="3831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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actress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女演员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22936" y="4942949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actor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-1669980" y="1327578"/>
            <a:ext cx="11858708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Lead in</a:t>
            </a:r>
            <a:endParaRPr kumimoji="0" lang="zh-CN" altLang="en-US" sz="12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71406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-32" y="214290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2b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1538" y="1428736"/>
            <a:ext cx="2840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</a:p>
          <a:p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642910" y="142852"/>
            <a:ext cx="85444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Listen to the passage and complete the time line 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142844" y="1357298"/>
            <a:ext cx="2857520" cy="2071702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圆角矩形 70"/>
          <p:cNvSpPr/>
          <p:nvPr/>
        </p:nvSpPr>
        <p:spPr>
          <a:xfrm>
            <a:off x="3214678" y="1357298"/>
            <a:ext cx="2500330" cy="2071702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圆角矩形 71"/>
          <p:cNvSpPr/>
          <p:nvPr/>
        </p:nvSpPr>
        <p:spPr>
          <a:xfrm>
            <a:off x="5857884" y="1357298"/>
            <a:ext cx="3143272" cy="2071702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1406" y="1643050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Steamboat Willie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came out in New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York.</a:t>
            </a:r>
            <a:endParaRPr lang="zh-CN" altLang="en-US" sz="2800" i="1" dirty="0">
              <a:latin typeface="Georgia" pitchFamily="18" charset="0"/>
            </a:endParaRPr>
          </a:p>
        </p:txBody>
      </p:sp>
      <p:cxnSp>
        <p:nvCxnSpPr>
          <p:cNvPr id="76" name="直接箭头连接符 75"/>
          <p:cNvCxnSpPr/>
          <p:nvPr/>
        </p:nvCxnSpPr>
        <p:spPr>
          <a:xfrm>
            <a:off x="357190" y="4429132"/>
            <a:ext cx="8358214" cy="1588"/>
          </a:xfrm>
          <a:prstGeom prst="straightConnector1">
            <a:avLst/>
          </a:prstGeom>
          <a:ln w="76200">
            <a:solidFill>
              <a:srgbClr val="66330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rot="5400000">
            <a:off x="1143373" y="4428735"/>
            <a:ext cx="857256" cy="794"/>
          </a:xfrm>
          <a:prstGeom prst="line">
            <a:avLst/>
          </a:prstGeom>
          <a:ln w="76200">
            <a:solidFill>
              <a:srgbClr val="6633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rot="5400000">
            <a:off x="4215207" y="4428735"/>
            <a:ext cx="857256" cy="794"/>
          </a:xfrm>
          <a:prstGeom prst="line">
            <a:avLst/>
          </a:prstGeom>
          <a:ln w="76200">
            <a:solidFill>
              <a:srgbClr val="6633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rot="5400000">
            <a:off x="7001289" y="4428735"/>
            <a:ext cx="857256" cy="794"/>
          </a:xfrm>
          <a:prstGeom prst="line">
            <a:avLst/>
          </a:prstGeom>
          <a:ln w="76200">
            <a:solidFill>
              <a:srgbClr val="6633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圆角矩形 85"/>
          <p:cNvSpPr/>
          <p:nvPr/>
        </p:nvSpPr>
        <p:spPr>
          <a:xfrm>
            <a:off x="214282" y="5214950"/>
            <a:ext cx="2857520" cy="121444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圆角矩形 86"/>
          <p:cNvSpPr/>
          <p:nvPr/>
        </p:nvSpPr>
        <p:spPr>
          <a:xfrm>
            <a:off x="3214678" y="5214950"/>
            <a:ext cx="2857520" cy="121444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圆角矩形 87"/>
          <p:cNvSpPr/>
          <p:nvPr/>
        </p:nvSpPr>
        <p:spPr>
          <a:xfrm>
            <a:off x="6143636" y="5214950"/>
            <a:ext cx="2857520" cy="121444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3929058" y="554898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1930s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00826" y="535782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November 18,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1978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5720" y="535782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November 18,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1928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14678" y="1643050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He made 87 cartoons with Mickey.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86446" y="1418570"/>
            <a:ext cx="3357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Mickey became the first cartoon character to have a star on the Hollywood Walk  of Fame.</a:t>
            </a:r>
            <a:endParaRPr lang="zh-CN" altLang="en-US" sz="2400" i="1" dirty="0">
              <a:latin typeface="Georgia" pitchFamily="18" charset="0"/>
            </a:endParaRPr>
          </a:p>
        </p:txBody>
      </p:sp>
      <p:pic>
        <p:nvPicPr>
          <p:cNvPr id="23" name="Unit_05_SectionB 2b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071670" y="642918"/>
            <a:ext cx="866780" cy="866780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692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92" grpId="0"/>
      <p:bldP spid="93" grpId="0"/>
      <p:bldP spid="9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406" y="-55085"/>
            <a:ext cx="3842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 pitchFamily="18" charset="0"/>
              </a:rPr>
              <a:t>Paragraph 1</a:t>
            </a:r>
            <a:endParaRPr lang="zh-CN" alt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40012" y="3027323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famous as+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职位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名称的词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作为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而闻名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904" y="4314053"/>
            <a:ext cx="78919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This place is famous ____ its cotton.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棉花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Jet Li is famous ___ a great actor in the world.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This singer is famous ____ lots of old people.</a:t>
            </a:r>
            <a:endParaRPr lang="zh-CN" altLang="en-US" sz="28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012" y="2241505"/>
            <a:ext cx="760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famous for +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闻名的原因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因为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而出名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1714" y="-510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012" y="3813141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famous to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+sb.  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所熟知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50" y="591937"/>
            <a:ext cx="10001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1.But one very famous symbol in American </a:t>
            </a:r>
          </a:p>
          <a:p>
            <a:r>
              <a:rPr lang="zh-CN" altLang="en-US" sz="2800" i="1" dirty="0" smtClean="0">
                <a:latin typeface="Georgia" pitchFamily="18" charset="0"/>
              </a:rPr>
              <a:t>   </a:t>
            </a:r>
            <a:r>
              <a:rPr lang="en-US" altLang="zh-CN" sz="2800" i="1" dirty="0" smtClean="0">
                <a:latin typeface="Georgia" pitchFamily="18" charset="0"/>
              </a:rPr>
              <a:t>culture is a cartoon.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en-US" altLang="zh-CN" sz="2800" i="1" dirty="0" smtClean="0">
              <a:latin typeface="Georgia" pitchFamily="18" charset="0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但是美国文化的一个非常著名的标志是卡通片。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307398" y="429311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for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970644" y="494119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as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42770" y="5591033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122137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appear  v.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出现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露面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231" y="3615709"/>
            <a:ext cx="83022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My friends didn’t  a _____ until seven o’clock.</a:t>
            </a:r>
            <a:endParaRPr lang="zh-CN" altLang="en-US" sz="28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336319"/>
            <a:ext cx="5817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over=more than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超出，比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多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42770" y="375304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</a:rPr>
              <a:t>ppear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760165"/>
            <a:ext cx="10001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2. Over 80 years ago, he first appeared in the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cartoon Steamboat Willie.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80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多年前，他首次在卡通片威利号汽船中出现。</a:t>
            </a:r>
            <a:endParaRPr lang="en-US" altLang="zh-CN" sz="2800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4" y="460257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appear  v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出现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)---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disappear  v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消失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174074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appearance  n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出现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露面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)---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disappearance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478" y="1238559"/>
            <a:ext cx="6813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My first book came out in 2003.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我的第一本书于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2003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年出版了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916" y="809931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发行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出版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288" y="29659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3. come out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916" y="2381567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出来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出现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1560" y="2324246"/>
            <a:ext cx="5052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The sun is coming out.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太阳出来了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916" y="3024509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开花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发芽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478" y="3453137"/>
            <a:ext cx="6878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Some flowers begin to come out.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一些花开始开花了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916" y="4531201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 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透露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传出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916" y="5024773"/>
            <a:ext cx="6527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The truth has come out at last.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真相终于大白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hlinkClick r:id="rId2" action="ppaction://hlinkfile"/>
          </p:cNvPr>
          <p:cNvSpPr txBox="1">
            <a:spLocks/>
          </p:cNvSpPr>
          <p:nvPr/>
        </p:nvSpPr>
        <p:spPr>
          <a:xfrm>
            <a:off x="3396" y="1285860"/>
            <a:ext cx="8889164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New lesson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294" y="296594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4. He became very rich and successful.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他成功了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而且变得非常富有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922" y="1387929"/>
            <a:ext cx="4822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become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连系动词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+n./adj.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855" y="2095815"/>
            <a:ext cx="73003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Last year my father b_______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成为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)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 </a:t>
            </a:r>
          </a:p>
          <a:p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headmaster.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0" y="202481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</a:rPr>
              <a:t>ecame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922" y="3316755"/>
            <a:ext cx="3095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rich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adj.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富有的</a:t>
            </a:r>
            <a:endParaRPr lang="zh-CN" altLang="en-US" sz="28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922" y="3953203"/>
            <a:ext cx="405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successful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adj.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成功的</a:t>
            </a:r>
            <a:endParaRPr lang="zh-CN" altLang="en-US" sz="28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392" y="4524707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successful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(adj.)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-success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(n.)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-succeed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(v.)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--successfully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(adj.)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170" y="5381963"/>
            <a:ext cx="6452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He is a _________(success) man.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9734" y="537325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successful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0664" y="-40791"/>
            <a:ext cx="3921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 pitchFamily="18" charset="0"/>
              </a:rPr>
              <a:t>Paragraph 2</a:t>
            </a:r>
            <a:endParaRPr lang="zh-CN" alt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701085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5. might  modal  v.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可能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67553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情态动词</a:t>
            </a:r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没有人称和数的变化</a:t>
            </a:r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后面直接加动原</a:t>
            </a:r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表示可能性很小。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2500306"/>
            <a:ext cx="918713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Your uncle might ____(is)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having a meeting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but I’m not sure.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143372" y="2568355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be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4344423"/>
            <a:ext cx="6598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be popular with sb.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深受某人的欢迎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6" y="4929198"/>
            <a:ext cx="743985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Yao Ming is popular _____people.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A. to       B. in      C. with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596" y="4987365"/>
            <a:ext cx="785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C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701085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7. …but he always tried to face any danger.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但他面对危险时总是全力以赴。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84" y="2728737"/>
            <a:ext cx="7029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Everyone must f_____ the facts.</a:t>
            </a:r>
            <a:endParaRPr lang="en-US" altLang="zh-CN" sz="3200" i="1" dirty="0" smtClean="0">
              <a:solidFill>
                <a:srgbClr val="00206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57686" y="2782669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ace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92420"/>
            <a:ext cx="4097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face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v.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面对，面向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155" y="3792684"/>
            <a:ext cx="782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try (one’s best)to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尽力去做某事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4721378"/>
            <a:ext cx="9148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He always tried _______(face)any danger.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786182" y="478632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face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296594"/>
            <a:ext cx="9429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8. …Mickey was unlucky and had many problems such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as losing his house or girl-friend , Minnie.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38559"/>
            <a:ext cx="6288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米奇是不幸的，他经常遇到许多问题，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比如失去房子和女朋友明妮。</a:t>
            </a:r>
            <a:endParaRPr lang="zh-CN" altLang="en-US" sz="28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310129"/>
            <a:ext cx="5174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unlucky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adj.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不幸的，倒霉的</a:t>
            </a:r>
            <a:endParaRPr lang="zh-CN" altLang="en-US" sz="28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095947"/>
            <a:ext cx="9787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unlucky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(adj.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不幸的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)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-lucky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(adj.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幸运的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)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-luckily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(adv.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幸运地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)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-luck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(n.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运气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4310393"/>
            <a:ext cx="73276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lose(lost , lost)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v.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丢失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指因事故或过失失去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原有的东西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也可指人陷入沉思中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be lost 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丢失的，不见的</a:t>
            </a:r>
            <a:endParaRPr lang="zh-CN" altLang="en-US" sz="28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709" y="5602771"/>
            <a:ext cx="6373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 l____ my key ,but now I find it 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14480" y="560613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</a:rPr>
              <a:t>ost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701085"/>
            <a:ext cx="9429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9. …Mickey was unlucky and had many problems such as losing his house or girl-friend , Minnie.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643050"/>
            <a:ext cx="6288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米奇是不幸的，他经常遇到许多问题，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比如失去房子和女朋友明妮。</a:t>
            </a:r>
            <a:endParaRPr lang="zh-CN" altLang="en-US" sz="28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714620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辨析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such as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和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for example </a:t>
            </a:r>
            <a:endParaRPr lang="zh-CN" altLang="en-US" sz="28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357826"/>
            <a:ext cx="7627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like balls, _____football and ping-pong.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He, ________ is a good student.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286124"/>
            <a:ext cx="777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such as: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用来列举同类人或事物中的几个例子。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929066"/>
            <a:ext cx="80682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for example: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一般只以同类事物或人中的“一个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”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为例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做插入语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用逗号隔开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可置于句首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句中或句末。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54616" y="526523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such as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55622" y="5697294"/>
            <a:ext cx="271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for example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06" y="701085"/>
            <a:ext cx="9429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10. However, he was always ready to try his best.</a:t>
            </a:r>
          </a:p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然而，他总乐于竭尽全力。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84" y="3022113"/>
            <a:ext cx="74206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In our class, Tom is ready ______(help)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other people .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 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62980" y="288893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to help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871481"/>
            <a:ext cx="485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ready to do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乐于做某事，愿意迅速做某事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57" y="5143512"/>
            <a:ext cx="7433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We are ready _______(start) our work.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83846" y="504921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to start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06" y="701085"/>
            <a:ext cx="9072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11. However, he was always ready to try his best.</a:t>
            </a:r>
          </a:p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然而，他总乐于竭尽全力。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857628"/>
            <a:ext cx="7247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Children are trying their best _______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(learn) English.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868168" y="386105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to learn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871481"/>
            <a:ext cx="44871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try one’s best to do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=do one’s best to do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尽某人的最大努力做某事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71462"/>
            <a:ext cx="3921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 pitchFamily="18" charset="0"/>
              </a:rPr>
              <a:t>Paragraph 3</a:t>
            </a:r>
            <a:endParaRPr lang="zh-CN" alt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90" y="701085"/>
            <a:ext cx="9072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12.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On November 18,1978, Mickey became the first cartoon to have a star on the Hollywood Walk of Fame.</a:t>
            </a:r>
          </a:p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00240"/>
            <a:ext cx="6683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在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1978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年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11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月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18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日，米奇成为第一位入选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好莱坞星光大道明星的卡通人物。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286124"/>
            <a:ext cx="9072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13.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not so +adj./adv.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原级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as…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不如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一样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as +adj./adv.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原级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as …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和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一样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00570"/>
            <a:ext cx="10215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This bike is as ________(cheap) as that one. 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Today’s cartoons are usually not so ______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(simple) as little Mickey Mouse.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75832" y="440112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cheap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427092" y="495804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simple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278" y="188580"/>
            <a:ext cx="907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14.Everyone still knows and loves </a:t>
            </a:r>
            <a:r>
              <a:rPr lang="en-US" altLang="zh-CN" sz="2800" i="1" dirty="0" smtClean="0">
                <a:latin typeface="Georgia" pitchFamily="18" charset="0"/>
              </a:rPr>
              <a:t>him.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78" y="881079"/>
            <a:ext cx="907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everyone</a:t>
            </a:r>
            <a:r>
              <a:rPr lang="zh-CN" altLang="en-US" sz="2800" i="1" dirty="0" smtClean="0">
                <a:latin typeface="Georgia" pitchFamily="18" charset="0"/>
              </a:rPr>
              <a:t>不定代词</a:t>
            </a:r>
            <a:r>
              <a:rPr lang="en-US" altLang="zh-CN" sz="2800" i="1" dirty="0" smtClean="0">
                <a:latin typeface="Georgia" pitchFamily="18" charset="0"/>
              </a:rPr>
              <a:t>+v.</a:t>
            </a:r>
            <a:r>
              <a:rPr lang="zh-CN" altLang="en-US" sz="2800" i="1" dirty="0" smtClean="0">
                <a:latin typeface="Georgia" pitchFamily="18" charset="0"/>
              </a:rPr>
              <a:t>单三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078" y="1529163"/>
            <a:ext cx="907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everyone ______(like)comedies.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92732" y="1512313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14" y="2285261"/>
            <a:ext cx="907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15.Who has a pair of ears more famous than Mickey’s.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138" y="2933345"/>
            <a:ext cx="907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a pair of ears</a:t>
            </a:r>
            <a:r>
              <a:rPr lang="zh-CN" altLang="en-US" sz="2800" i="1" dirty="0" smtClean="0">
                <a:latin typeface="Georgia" pitchFamily="18" charset="0"/>
              </a:rPr>
              <a:t>一双耳朵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152" y="3672593"/>
            <a:ext cx="907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famous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比较级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more famous,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最高级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most famous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110" y="4428691"/>
            <a:ext cx="9072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Which one is_________(famous)this one or that one?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65864" y="4445541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 famous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036" y="5282088"/>
            <a:ext cx="907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</a:rPr>
              <a:t>16.in the 1930</a:t>
            </a:r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</a:rPr>
              <a:t>在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</a:rPr>
              <a:t>20</a:t>
            </a:r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</a:rPr>
              <a:t>世纪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</a:rPr>
              <a:t>30</a:t>
            </a:r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</a:rPr>
              <a:t>年代</a:t>
            </a:r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54" y="5805308"/>
            <a:ext cx="907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</a:rPr>
              <a:t>17.in 1930     </a:t>
            </a:r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</a:rPr>
              <a:t>在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</a:rPr>
              <a:t>1930</a:t>
            </a:r>
            <a:r>
              <a:rPr lang="zh-CN" altLang="en-US" sz="28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</a:rPr>
              <a:t>年</a:t>
            </a:r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285752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85752" y="214290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2c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28662" y="71414"/>
            <a:ext cx="85444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Read the passage again and fill in the facts about Mickey.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1571612"/>
            <a:ext cx="8643998" cy="4929222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285720" y="3214686"/>
            <a:ext cx="864399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-820378" y="4035826"/>
            <a:ext cx="49284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607985" y="4035429"/>
            <a:ext cx="492922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1965307" y="4036223"/>
            <a:ext cx="492842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3607587" y="4036223"/>
            <a:ext cx="492922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5108579" y="4035429"/>
            <a:ext cx="492922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14480" y="1643050"/>
            <a:ext cx="15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What does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he look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like 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4202" y="1871481"/>
            <a:ext cx="141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Who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created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him 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3438" y="1643050"/>
            <a:ext cx="141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What was his first cartoon?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0" y="2097937"/>
            <a:ext cx="172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Who is his girlfriend?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00958" y="2071678"/>
            <a:ext cx="172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Why is he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popular?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4214818"/>
            <a:ext cx="172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Mickey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Mouse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3042" y="3286124"/>
            <a:ext cx="1500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He’s a black mouse with two large round ears.</a:t>
            </a:r>
            <a:endParaRPr lang="zh-CN" altLang="en-US" sz="24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3240" y="4143380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Walt Disney.</a:t>
            </a:r>
            <a:endParaRPr lang="zh-CN" altLang="en-US" sz="24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29124" y="414338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Steamboat Willie.</a:t>
            </a:r>
            <a:endParaRPr lang="zh-CN" altLang="en-US" sz="24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86512" y="4253219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Minnie.</a:t>
            </a:r>
            <a:endParaRPr lang="zh-CN" altLang="en-US" sz="24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72396" y="3143248"/>
            <a:ext cx="1714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He was like a common people , but he always tried to face any danger.</a:t>
            </a:r>
            <a:endParaRPr lang="zh-CN" altLang="en-US" sz="24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7144</Words>
  <Application>Microsoft Office PowerPoint</Application>
  <PresentationFormat>全屏显示(4:3)</PresentationFormat>
  <Paragraphs>1290</Paragraphs>
  <Slides>139</Slides>
  <Notes>15</Notes>
  <HiddenSlides>0</HiddenSlides>
  <MMClips>10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139</vt:i4>
      </vt:variant>
    </vt:vector>
  </HeadingPairs>
  <TitlesOfParts>
    <vt:vector size="141" baseType="lpstr">
      <vt:lpstr>Office 主题</vt:lpstr>
      <vt:lpstr>1_Blends</vt:lpstr>
      <vt:lpstr>Do you want to watch a game show?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幻灯片 99</vt:lpstr>
      <vt:lpstr>幻灯片 100</vt:lpstr>
      <vt:lpstr>幻灯片 101</vt:lpstr>
      <vt:lpstr>幻灯片 102</vt:lpstr>
      <vt:lpstr>幻灯片 103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  <vt:lpstr>幻灯片 115</vt:lpstr>
      <vt:lpstr>幻灯片 116</vt:lpstr>
      <vt:lpstr>幻灯片 117</vt:lpstr>
      <vt:lpstr>幻灯片 118</vt:lpstr>
      <vt:lpstr>幻灯片 119</vt:lpstr>
      <vt:lpstr>幻灯片 120</vt:lpstr>
      <vt:lpstr>幻灯片 121</vt:lpstr>
      <vt:lpstr>幻灯片 122</vt:lpstr>
      <vt:lpstr>幻灯片 123</vt:lpstr>
      <vt:lpstr>幻灯片 124</vt:lpstr>
      <vt:lpstr>幻灯片 125</vt:lpstr>
      <vt:lpstr>幻灯片 126</vt:lpstr>
      <vt:lpstr>幻灯片 127</vt:lpstr>
      <vt:lpstr>幻灯片 128</vt:lpstr>
      <vt:lpstr>幻灯片 129</vt:lpstr>
      <vt:lpstr>幻灯片 130</vt:lpstr>
      <vt:lpstr>幻灯片 131</vt:lpstr>
      <vt:lpstr>幻灯片 132</vt:lpstr>
      <vt:lpstr>幻灯片 133</vt:lpstr>
      <vt:lpstr>幻灯片 134</vt:lpstr>
      <vt:lpstr>幻灯片 135</vt:lpstr>
      <vt:lpstr>幻灯片 136</vt:lpstr>
      <vt:lpstr>幻灯片 137</vt:lpstr>
      <vt:lpstr>幻灯片 138</vt:lpstr>
      <vt:lpstr>幻灯片 139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User</cp:lastModifiedBy>
  <cp:revision>143</cp:revision>
  <dcterms:modified xsi:type="dcterms:W3CDTF">2014-05-13T04:41:55Z</dcterms:modified>
</cp:coreProperties>
</file>