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2" r:id="rId3"/>
    <p:sldId id="339" r:id="rId4"/>
    <p:sldId id="295" r:id="rId5"/>
    <p:sldId id="304" r:id="rId6"/>
    <p:sldId id="319" r:id="rId7"/>
    <p:sldId id="321" r:id="rId8"/>
    <p:sldId id="322" r:id="rId9"/>
    <p:sldId id="323" r:id="rId10"/>
    <p:sldId id="324" r:id="rId11"/>
    <p:sldId id="340" r:id="rId12"/>
    <p:sldId id="331" r:id="rId13"/>
    <p:sldId id="330" r:id="rId14"/>
    <p:sldId id="332" r:id="rId15"/>
    <p:sldId id="329" r:id="rId16"/>
    <p:sldId id="343" r:id="rId17"/>
    <p:sldId id="328" r:id="rId18"/>
    <p:sldId id="336" r:id="rId19"/>
    <p:sldId id="338" r:id="rId20"/>
    <p:sldId id="337" r:id="rId21"/>
    <p:sldId id="327" r:id="rId22"/>
    <p:sldId id="326" r:id="rId23"/>
    <p:sldId id="325" r:id="rId24"/>
    <p:sldId id="334" r:id="rId25"/>
    <p:sldId id="333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D780E-D7BE-48AD-95AF-026D2711B4DA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5960-2B57-4E35-B9DC-472669F8E9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CE97-BE3A-4C6F-A309-2935E83E20E6}" type="datetimeFigureOut">
              <a:rPr lang="zh-CN" altLang="en-US" smtClean="0"/>
              <a:pPr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C1D13-31AA-4F89-8428-C23D6AD365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2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3313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3981450"/>
            <a:ext cx="714375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b="1" dirty="0" smtClean="0">
                <a:solidFill>
                  <a:srgbClr val="0000CC"/>
                </a:solidFill>
                <a:latin typeface="Comic Sans MS" pitchFamily="66" charset="0"/>
                <a:ea typeface="华文行楷" pitchFamily="2" charset="-122"/>
              </a:rPr>
              <a:t>Can you come to my party?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8813" y="1628775"/>
            <a:ext cx="5214937" cy="700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4800" b="1" dirty="0" smtClean="0">
                <a:solidFill>
                  <a:srgbClr val="0000CC"/>
                </a:solidFill>
                <a:latin typeface="华文行楷" pitchFamily="2" charset="-122"/>
                <a:ea typeface="华文行楷" pitchFamily="2" charset="-122"/>
              </a:rPr>
              <a:t>新目标八年级上册</a:t>
            </a: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71750"/>
            <a:ext cx="7572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00034" y="1142984"/>
            <a:ext cx="8143932" cy="5429288"/>
          </a:xfrm>
          <a:prstGeom prst="rect">
            <a:avLst/>
          </a:prstGeom>
          <a:solidFill>
            <a:srgbClr val="FF0066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184358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2d  Complete the invitation with words and phrases from the messages on Page 69.</a:t>
            </a:r>
          </a:p>
        </p:txBody>
      </p:sp>
      <p:sp>
        <p:nvSpPr>
          <p:cNvPr id="6" name="矩形 5"/>
          <p:cNvSpPr/>
          <p:nvPr/>
        </p:nvSpPr>
        <p:spPr>
          <a:xfrm>
            <a:off x="642910" y="1214422"/>
            <a:ext cx="7858180" cy="550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sz="3200" i="1" dirty="0" smtClean="0">
                <a:latin typeface="Georgia" pitchFamily="18" charset="0"/>
              </a:rPr>
              <a:t>We are planning a housewarming ______at our new house this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Saturday. Can you _______________? Our house is at 2 London Road.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We are serving______ and _______from 7:30 p.m. please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__________your friends and </a:t>
            </a:r>
            <a:r>
              <a:rPr lang="en-US" altLang="zh-CN" sz="3200" i="1" dirty="0" smtClean="0">
                <a:latin typeface="Georgia" pitchFamily="18" charset="0"/>
              </a:rPr>
              <a:t>family . A</a:t>
            </a:r>
            <a:endParaRPr lang="en-US" altLang="zh-CN" sz="3200" i="1" dirty="0" smtClean="0">
              <a:latin typeface="Georgia" pitchFamily="18" charset="0"/>
            </a:endParaRPr>
          </a:p>
          <a:p>
            <a:r>
              <a:rPr lang="en-US" altLang="zh-CN" sz="3200" i="1" dirty="0" smtClean="0">
                <a:latin typeface="Georgia" pitchFamily="18" charset="0"/>
              </a:rPr>
              <a:t>Party is more ______ with more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People! Please let us ______ by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Wednesday ______ you can come to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The party. Hope you can make it!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711099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party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2143116"/>
            <a:ext cx="3919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come to the party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14324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food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3643314"/>
            <a:ext cx="162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drinks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4071942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bring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554" y="4643446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glad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072074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know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2203" y="5643578"/>
            <a:ext cx="58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if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文框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" name="图片 3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pic>
        <p:nvPicPr>
          <p:cNvPr id="6" name="图片 5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Notes 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1423088"/>
            <a:ext cx="8072494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3200" i="1" dirty="0" smtClean="0">
                <a:latin typeface="Georgia" pitchFamily="18" charset="0"/>
              </a:rPr>
              <a:t>1.Please let us know </a:t>
            </a:r>
            <a:r>
              <a:rPr lang="en-US" altLang="zh-CN" sz="3200" i="1" dirty="0" smtClean="0">
                <a:solidFill>
                  <a:srgbClr val="0000CC"/>
                </a:solidFill>
                <a:latin typeface="Georgia" pitchFamily="18" charset="0"/>
              </a:rPr>
              <a:t>by</a:t>
            </a:r>
            <a:r>
              <a:rPr lang="en-US" altLang="zh-CN" sz="3200" i="1" dirty="0" smtClean="0">
                <a:latin typeface="Georgia" pitchFamily="18" charset="0"/>
              </a:rPr>
              <a:t> Wednesday if you can come to the party. </a:t>
            </a:r>
          </a:p>
        </p:txBody>
      </p:sp>
      <p:sp>
        <p:nvSpPr>
          <p:cNvPr id="9" name="矩形 8"/>
          <p:cNvSpPr/>
          <p:nvPr/>
        </p:nvSpPr>
        <p:spPr>
          <a:xfrm>
            <a:off x="571472" y="2915663"/>
            <a:ext cx="6728124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  <a:ea typeface="华康海报体W12(P)" pitchFamily="82" charset="-122"/>
              </a:rPr>
              <a:t>I go home ___11:00 AM.(</a:t>
            </a:r>
            <a:r>
              <a:rPr lang="zh-CN" altLang="en-US" sz="3200" dirty="0" smtClean="0">
                <a:latin typeface="+mn-ea"/>
              </a:rPr>
              <a:t>到</a:t>
            </a:r>
            <a:r>
              <a:rPr lang="en-US" altLang="zh-CN" sz="3200" dirty="0" smtClean="0">
                <a:latin typeface="+mn-ea"/>
              </a:rPr>
              <a:t>……</a:t>
            </a:r>
            <a:r>
              <a:rPr lang="zh-CN" altLang="en-US" sz="3200" dirty="0" smtClean="0">
                <a:latin typeface="+mn-ea"/>
              </a:rPr>
              <a:t>时</a:t>
            </a:r>
            <a:r>
              <a:rPr lang="en-US" altLang="zh-CN" sz="3200" i="1" dirty="0" smtClean="0">
                <a:latin typeface="Georgia" pitchFamily="18" charset="0"/>
                <a:ea typeface="华康海报体W12(P)" pitchFamily="82" charset="-122"/>
              </a:rPr>
              <a:t>)</a:t>
            </a:r>
            <a:endParaRPr lang="zh-CN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844225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by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0978" y="3987233"/>
            <a:ext cx="585791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</a:rPr>
              <a:t>2.Hope you can make it! 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21638" y="3987233"/>
            <a:ext cx="2236510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+mn-ea"/>
              </a:rPr>
              <a:t>希望你能来</a:t>
            </a:r>
            <a:endParaRPr lang="zh-CN" altLang="en-US" sz="32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282" y="1571612"/>
            <a:ext cx="8858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sz="3200" i="1" dirty="0" smtClean="0">
                <a:latin typeface="Georgia" pitchFamily="18" charset="0"/>
              </a:rPr>
              <a:t>1. Why is he/she one of your favorite teachers?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2. What do you want to say to him/her?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3. When is the best time to have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4. Where can you have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5. What kind of food will there be?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6. What kind of drinks would you like to serve?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7. Who will come to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8. What activities will there be at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9. How can you make the party a surprise for   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     your teacher?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88877"/>
            <a:ext cx="89434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2e  Imagine one of your favorite teachers is leaving.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      Plan a party for him her. Answer the questions 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      with a partner.</a:t>
            </a:r>
            <a:endParaRPr lang="zh-CN" alt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2844" y="71414"/>
            <a:ext cx="9358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3a Read the invitation and answer the questions.</a:t>
            </a:r>
          </a:p>
        </p:txBody>
      </p:sp>
      <p:sp>
        <p:nvSpPr>
          <p:cNvPr id="15" name="矩形 14"/>
          <p:cNvSpPr/>
          <p:nvPr/>
        </p:nvSpPr>
        <p:spPr>
          <a:xfrm>
            <a:off x="285720" y="571480"/>
            <a:ext cx="8858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200"/>
              </a:lnSpc>
              <a:buAutoNum type="arabicPeriod"/>
            </a:pPr>
            <a:r>
              <a:rPr lang="en-US" altLang="zh-CN" sz="2800" i="1" dirty="0" smtClean="0">
                <a:latin typeface="Georgia" pitchFamily="18" charset="0"/>
              </a:rPr>
              <a:t>Who is making the invitation?</a:t>
            </a:r>
          </a:p>
          <a:p>
            <a:pPr marL="342900" indent="-342900"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2. What is the invitation for?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3. When will the event happen?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4. What will happen after this?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5. Do parents have to bring anything?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6. How should people reply to this invitation, and when?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____________________________________</a:t>
            </a:r>
          </a:p>
          <a:p>
            <a:pPr>
              <a:lnSpc>
                <a:spcPts val="3200"/>
              </a:lnSpc>
            </a:pPr>
            <a:r>
              <a:rPr lang="en-US" altLang="zh-CN" sz="2800" i="1" dirty="0" smtClean="0">
                <a:latin typeface="Georgia" pitchFamily="18" charset="0"/>
              </a:rPr>
              <a:t>_______________________________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976954"/>
            <a:ext cx="5044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Larry Smith ,the headmaster. 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1762772"/>
            <a:ext cx="8621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For the opening of their library at No.9 High School.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2620028"/>
            <a:ext cx="8648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On the morning of Wednesday ,January 8</a:t>
            </a:r>
            <a:r>
              <a:rPr lang="en-US" altLang="zh-CN" sz="2800" i="1" baseline="30000" dirty="0" smtClean="0">
                <a:solidFill>
                  <a:srgbClr val="FF0000"/>
                </a:solidFill>
                <a:latin typeface="Georgia" pitchFamily="18" charset="0"/>
              </a:rPr>
              <a:t>th</a:t>
            </a:r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 at 9:00. 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3403587"/>
            <a:ext cx="8621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The parents can enjoy their school concert and have </a:t>
            </a:r>
          </a:p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lunch in the school in the school hall at 12:00.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786" y="4620292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Yes ,they do.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5857892"/>
            <a:ext cx="72587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People /They should reply in writing to this </a:t>
            </a:r>
          </a:p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invitation by Friday , December 2oth.  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2844" y="214290"/>
            <a:ext cx="9358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3a Read the invitation and answer the questions.</a:t>
            </a:r>
          </a:p>
        </p:txBody>
      </p:sp>
      <p:sp>
        <p:nvSpPr>
          <p:cNvPr id="6" name="矩形 5"/>
          <p:cNvSpPr/>
          <p:nvPr/>
        </p:nvSpPr>
        <p:spPr>
          <a:xfrm>
            <a:off x="500034" y="3929066"/>
            <a:ext cx="7500990" cy="17695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reply</a:t>
            </a:r>
            <a:r>
              <a:rPr lang="en-US" altLang="zh-CN" sz="3200" dirty="0" smtClean="0">
                <a:latin typeface="Georgia" pitchFamily="18" charset="0"/>
              </a:rPr>
              <a:t> </a:t>
            </a:r>
            <a:r>
              <a:rPr lang="zh-CN" altLang="en-US" sz="3200" dirty="0" smtClean="0">
                <a:latin typeface="Georgia" pitchFamily="18" charset="0"/>
              </a:rPr>
              <a:t>不及物动词意为‘回答，答复’。</a:t>
            </a:r>
            <a:endParaRPr lang="en-US" altLang="zh-CN" sz="3200" dirty="0" smtClean="0">
              <a:latin typeface="Georgia" pitchFamily="18" charset="0"/>
            </a:endParaRPr>
          </a:p>
          <a:p>
            <a:pPr marL="342900" indent="-342900">
              <a:lnSpc>
                <a:spcPts val="4500"/>
              </a:lnSpc>
            </a:pPr>
            <a:r>
              <a:rPr lang="zh-CN" altLang="en-US" sz="3200" dirty="0" smtClean="0">
                <a:latin typeface="Georgia" pitchFamily="18" charset="0"/>
              </a:rPr>
              <a:t>其第三人称为</a:t>
            </a:r>
            <a:r>
              <a:rPr lang="en-US" altLang="zh-CN" sz="3200" i="1" dirty="0" smtClean="0">
                <a:latin typeface="Georgia" pitchFamily="18" charset="0"/>
              </a:rPr>
              <a:t>replies,</a:t>
            </a:r>
            <a:r>
              <a:rPr lang="zh-CN" altLang="en-US" sz="3200" dirty="0" smtClean="0">
                <a:latin typeface="Georgia" pitchFamily="18" charset="0"/>
              </a:rPr>
              <a:t>过去式为</a:t>
            </a:r>
            <a:r>
              <a:rPr lang="en-US" altLang="zh-CN" sz="3200" i="1" dirty="0" smtClean="0">
                <a:latin typeface="Georgia" pitchFamily="18" charset="0"/>
              </a:rPr>
              <a:t>replied</a:t>
            </a:r>
            <a:r>
              <a:rPr lang="zh-CN" altLang="en-US" sz="3200" dirty="0" smtClean="0">
                <a:latin typeface="Georgia" pitchFamily="18" charset="0"/>
              </a:rPr>
              <a:t>。</a:t>
            </a:r>
            <a:endParaRPr lang="en-US" altLang="zh-CN" sz="3200" dirty="0" smtClean="0">
              <a:latin typeface="Georgia" pitchFamily="18" charset="0"/>
            </a:endParaRPr>
          </a:p>
          <a:p>
            <a:pPr marL="342900" indent="-342900">
              <a:lnSpc>
                <a:spcPts val="4500"/>
              </a:lnSpc>
            </a:pPr>
            <a:r>
              <a:rPr lang="zh-CN" altLang="en-US" sz="3200" dirty="0" smtClean="0">
                <a:latin typeface="Georgia" pitchFamily="18" charset="0"/>
              </a:rPr>
              <a:t>同义词</a:t>
            </a:r>
            <a:r>
              <a:rPr lang="en-US" altLang="zh-CN" sz="3200" i="1" dirty="0" smtClean="0">
                <a:latin typeface="Georgia" pitchFamily="18" charset="0"/>
              </a:rPr>
              <a:t>answer.</a:t>
            </a:r>
          </a:p>
        </p:txBody>
      </p:sp>
      <p:sp>
        <p:nvSpPr>
          <p:cNvPr id="7" name="矩形 6"/>
          <p:cNvSpPr/>
          <p:nvPr/>
        </p:nvSpPr>
        <p:spPr>
          <a:xfrm>
            <a:off x="497882" y="2571744"/>
            <a:ext cx="807464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altLang="zh-CN" sz="3200" i="1" dirty="0" smtClean="0">
                <a:latin typeface="Georgia" pitchFamily="18" charset="0"/>
              </a:rPr>
              <a:t>Please </a:t>
            </a:r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reply</a:t>
            </a:r>
            <a:r>
              <a:rPr lang="en-US" altLang="zh-CN" sz="3200" i="1" dirty="0" smtClean="0">
                <a:latin typeface="Georgia" pitchFamily="18" charset="0"/>
              </a:rPr>
              <a:t> </a:t>
            </a:r>
            <a:r>
              <a:rPr lang="en-US" altLang="zh-CN" sz="3200" i="1" dirty="0" smtClean="0">
                <a:solidFill>
                  <a:srgbClr val="0000CC"/>
                </a:solidFill>
                <a:latin typeface="Georgia" pitchFamily="18" charset="0"/>
              </a:rPr>
              <a:t>in writing </a:t>
            </a:r>
            <a:r>
              <a:rPr lang="en-US" altLang="zh-CN" sz="3200" i="1" dirty="0" smtClean="0">
                <a:latin typeface="Georgia" pitchFamily="18" charset="0"/>
              </a:rPr>
              <a:t>to this invitation by</a:t>
            </a:r>
          </a:p>
          <a:p>
            <a:pPr marL="342900" indent="-342900"/>
            <a:r>
              <a:rPr lang="en-US" altLang="zh-CN" sz="3200" i="1" dirty="0" smtClean="0">
                <a:latin typeface="Georgia" pitchFamily="18" charset="0"/>
              </a:rPr>
              <a:t> Friday ,December 20</a:t>
            </a:r>
            <a:r>
              <a:rPr lang="en-US" altLang="zh-CN" sz="3200" i="1" baseline="30000" dirty="0" smtClean="0">
                <a:latin typeface="Georgia" pitchFamily="18" charset="0"/>
              </a:rPr>
              <a:t>th</a:t>
            </a:r>
            <a:r>
              <a:rPr lang="en-US" altLang="zh-CN" sz="3200" i="1" dirty="0" smtClean="0">
                <a:latin typeface="Georgia" pitchFamily="18" charset="0"/>
              </a:rPr>
              <a:t>.</a:t>
            </a:r>
            <a:endParaRPr lang="en-US" altLang="zh-CN" sz="3200" dirty="0" smtClean="0">
              <a:latin typeface="Georgia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0034" y="843961"/>
            <a:ext cx="1778051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en-US" altLang="zh-CN" sz="4000" i="1" dirty="0" smtClean="0">
                <a:latin typeface="Georgia" pitchFamily="18" charset="0"/>
              </a:rPr>
              <a:t>Notes </a:t>
            </a:r>
            <a:r>
              <a:rPr lang="en-US" altLang="zh-CN" sz="4000" dirty="0" smtClean="0">
                <a:latin typeface="Georgia" pitchFamily="18" charset="0"/>
              </a:rPr>
              <a:t>:</a:t>
            </a:r>
          </a:p>
        </p:txBody>
      </p:sp>
      <p:sp>
        <p:nvSpPr>
          <p:cNvPr id="12" name="矩形 11"/>
          <p:cNvSpPr/>
          <p:nvPr/>
        </p:nvSpPr>
        <p:spPr>
          <a:xfrm>
            <a:off x="571472" y="1785926"/>
            <a:ext cx="599234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</a:rPr>
              <a:t>the </a:t>
            </a:r>
            <a:r>
              <a:rPr lang="en-US" altLang="zh-CN" sz="3200" i="1" dirty="0" smtClean="0">
                <a:latin typeface="Georgia" pitchFamily="18" charset="0"/>
              </a:rPr>
              <a:t>opening of …   </a:t>
            </a:r>
            <a:r>
              <a:rPr lang="en-US" altLang="zh-CN" sz="3200" dirty="0" smtClean="0">
                <a:latin typeface="+mn-ea"/>
              </a:rPr>
              <a:t>……</a:t>
            </a:r>
            <a:r>
              <a:rPr lang="zh-CN" altLang="en-US" sz="3200" dirty="0" smtClean="0">
                <a:latin typeface="+mn-ea"/>
              </a:rPr>
              <a:t>的开幕式</a:t>
            </a:r>
            <a:endParaRPr lang="en-US" altLang="zh-CN" sz="32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0034" y="571480"/>
            <a:ext cx="392909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zh-CN" altLang="en-US" sz="3200" dirty="0" smtClean="0">
                <a:latin typeface="Georgia" pitchFamily="18" charset="0"/>
              </a:rPr>
              <a:t>辨析</a:t>
            </a:r>
            <a:r>
              <a:rPr lang="en-US" altLang="zh-CN" sz="3200" i="1" dirty="0" smtClean="0">
                <a:latin typeface="Georgia" pitchFamily="18" charset="0"/>
              </a:rPr>
              <a:t>reply </a:t>
            </a:r>
            <a:r>
              <a:rPr lang="zh-CN" altLang="en-US" sz="3200" dirty="0" smtClean="0">
                <a:latin typeface="Georgia" pitchFamily="18" charset="0"/>
              </a:rPr>
              <a:t>和</a:t>
            </a:r>
            <a:r>
              <a:rPr lang="en-US" altLang="zh-CN" sz="3200" i="1" dirty="0" smtClean="0">
                <a:latin typeface="Georgia" pitchFamily="18" charset="0"/>
              </a:rPr>
              <a:t>answer</a:t>
            </a:r>
          </a:p>
        </p:txBody>
      </p:sp>
      <p:sp>
        <p:nvSpPr>
          <p:cNvPr id="6" name="矩形 5"/>
          <p:cNvSpPr/>
          <p:nvPr/>
        </p:nvSpPr>
        <p:spPr>
          <a:xfrm>
            <a:off x="428564" y="1285860"/>
            <a:ext cx="8072526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zh-CN" altLang="en-US" sz="3200" dirty="0" smtClean="0">
                <a:latin typeface="Georgia" pitchFamily="18" charset="0"/>
              </a:rPr>
              <a:t>及物动词</a:t>
            </a:r>
            <a:r>
              <a:rPr lang="en-US" altLang="zh-CN" sz="3200" dirty="0" smtClean="0">
                <a:latin typeface="Georgia" pitchFamily="18" charset="0"/>
              </a:rPr>
              <a:t>:</a:t>
            </a:r>
            <a:r>
              <a:rPr lang="en-US" altLang="zh-CN" sz="3200" i="1" dirty="0" smtClean="0">
                <a:latin typeface="Georgia" pitchFamily="18" charset="0"/>
              </a:rPr>
              <a:t>reply to</a:t>
            </a:r>
            <a:r>
              <a:rPr lang="zh-CN" altLang="en-US" sz="3200" i="1" dirty="0" smtClean="0">
                <a:latin typeface="Georgia" pitchFamily="18" charset="0"/>
              </a:rPr>
              <a:t>（</a:t>
            </a:r>
            <a:r>
              <a:rPr lang="en-US" altLang="zh-CN" sz="3200" i="1" dirty="0" err="1" smtClean="0">
                <a:latin typeface="Georgia" pitchFamily="18" charset="0"/>
              </a:rPr>
              <a:t>sb</a:t>
            </a:r>
            <a:r>
              <a:rPr lang="en-US" altLang="zh-CN" sz="3200" i="1" dirty="0" smtClean="0">
                <a:latin typeface="Georgia" pitchFamily="18" charset="0"/>
              </a:rPr>
              <a:t>/</a:t>
            </a:r>
            <a:r>
              <a:rPr lang="en-US" altLang="zh-CN" sz="3200" i="1" dirty="0" err="1" smtClean="0">
                <a:latin typeface="Georgia" pitchFamily="18" charset="0"/>
              </a:rPr>
              <a:t>sth</a:t>
            </a:r>
            <a:r>
              <a:rPr lang="en-US" altLang="zh-CN" sz="3200" i="1" dirty="0" smtClean="0">
                <a:latin typeface="Georgia" pitchFamily="18" charset="0"/>
              </a:rPr>
              <a:t>)</a:t>
            </a:r>
            <a:r>
              <a:rPr lang="zh-CN" altLang="en-US" sz="3200" dirty="0" smtClean="0">
                <a:latin typeface="Georgia" pitchFamily="18" charset="0"/>
              </a:rPr>
              <a:t>对</a:t>
            </a:r>
            <a:r>
              <a:rPr lang="en-US" altLang="zh-CN" sz="3200" dirty="0" smtClean="0">
                <a:latin typeface="Georgia" pitchFamily="18" charset="0"/>
              </a:rPr>
              <a:t>…</a:t>
            </a:r>
            <a:r>
              <a:rPr lang="zh-CN" altLang="en-US" sz="3200" dirty="0" smtClean="0">
                <a:latin typeface="Georgia" pitchFamily="18" charset="0"/>
              </a:rPr>
              <a:t>作出回答</a:t>
            </a:r>
            <a:endParaRPr lang="en-US" altLang="zh-CN" sz="3200" dirty="0" smtClean="0">
              <a:latin typeface="Georgia" pitchFamily="18" charset="0"/>
            </a:endParaRPr>
          </a:p>
          <a:p>
            <a:pPr marL="342900" indent="-342900"/>
            <a:r>
              <a:rPr lang="zh-CN" altLang="en-US" sz="3200" dirty="0" smtClean="0">
                <a:latin typeface="Georgia" pitchFamily="18" charset="0"/>
              </a:rPr>
              <a:t>名词        </a:t>
            </a:r>
            <a:r>
              <a:rPr lang="en-US" altLang="zh-CN" sz="3200" dirty="0" smtClean="0">
                <a:latin typeface="Georgia" pitchFamily="18" charset="0"/>
              </a:rPr>
              <a:t>:  </a:t>
            </a:r>
            <a:r>
              <a:rPr lang="zh-CN" altLang="en-US" sz="3200" dirty="0" smtClean="0">
                <a:latin typeface="Georgia" pitchFamily="18" charset="0"/>
              </a:rPr>
              <a:t>意为答道；回信，后面跟介词</a:t>
            </a:r>
            <a:r>
              <a:rPr lang="en-US" altLang="zh-CN" sz="3200" i="1" dirty="0" smtClean="0">
                <a:latin typeface="Georgia" pitchFamily="18" charset="0"/>
              </a:rPr>
              <a:t>to.</a:t>
            </a:r>
            <a:endParaRPr lang="en-US" altLang="zh-CN" sz="3200" dirty="0" smtClean="0">
              <a:latin typeface="Georgia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2558473"/>
            <a:ext cx="785818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sz="3200" i="1" dirty="0" smtClean="0">
                <a:latin typeface="Georgia" pitchFamily="18" charset="0"/>
              </a:rPr>
              <a:t>I didn’t reply ____(to/at /in) him.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240" y="2500306"/>
            <a:ext cx="704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to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7158" y="3351914"/>
            <a:ext cx="8001056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sz="3200" i="1" dirty="0" smtClean="0">
                <a:latin typeface="Georgia" pitchFamily="18" charset="0"/>
              </a:rPr>
              <a:t>answer</a:t>
            </a:r>
            <a:r>
              <a:rPr lang="zh-CN" altLang="en-US" sz="3200" dirty="0" smtClean="0">
                <a:latin typeface="Georgia" pitchFamily="18" charset="0"/>
              </a:rPr>
              <a:t>是最普通的用语，包括口头，书面，或行动的回答</a:t>
            </a:r>
            <a:endParaRPr lang="en-US" altLang="zh-CN" sz="3200" dirty="0" smtClean="0">
              <a:latin typeface="Georgia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8596" y="4701613"/>
            <a:ext cx="642942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zh-CN" altLang="en-US" sz="3200" dirty="0" smtClean="0">
                <a:latin typeface="Georgia" pitchFamily="18" charset="0"/>
              </a:rPr>
              <a:t>他回答了我的问题</a:t>
            </a:r>
            <a:endParaRPr lang="en-US" altLang="zh-CN" sz="3200" dirty="0" smtClean="0">
              <a:latin typeface="Georgia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58" y="5572140"/>
            <a:ext cx="721523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sz="3200" dirty="0" smtClean="0">
                <a:latin typeface="Georgia" pitchFamily="18" charset="0"/>
              </a:rPr>
              <a:t>He _________(answer) my question.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0100" y="5568751"/>
            <a:ext cx="2537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questioned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6" name="图文框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7" name="图片 6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143932" cy="114300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altLang="zh-CN" sz="3600" i="1" dirty="0" smtClean="0">
                <a:latin typeface="Georgia" pitchFamily="18" charset="0"/>
              </a:rPr>
              <a:t>by Friday  </a:t>
            </a:r>
            <a:r>
              <a:rPr lang="zh-CN" altLang="en-US" sz="3600" dirty="0" smtClean="0">
                <a:latin typeface="+mn-ea"/>
                <a:ea typeface="+mn-ea"/>
              </a:rPr>
              <a:t>在周五之前</a:t>
            </a:r>
            <a:r>
              <a:rPr lang="en-US" altLang="zh-CN" sz="3200" dirty="0" smtClean="0">
                <a:latin typeface="+mn-ea"/>
                <a:ea typeface="+mn-ea"/>
              </a:rPr>
              <a:t/>
            </a:r>
            <a:br>
              <a:rPr lang="en-US" altLang="zh-CN" sz="3200" dirty="0" smtClean="0">
                <a:latin typeface="+mn-ea"/>
                <a:ea typeface="+mn-ea"/>
              </a:rPr>
            </a:br>
            <a:r>
              <a:rPr lang="en-US" altLang="zh-CN" sz="3600" i="1" dirty="0" smtClean="0">
                <a:latin typeface="Georgia" pitchFamily="18" charset="0"/>
              </a:rPr>
              <a:t>by</a:t>
            </a:r>
            <a:r>
              <a:rPr lang="zh-CN" altLang="en-US" sz="3600" dirty="0" smtClean="0">
                <a:latin typeface="+mn-ea"/>
                <a:ea typeface="+mn-ea"/>
              </a:rPr>
              <a:t>表示时间“不迟于，到时为止或在以前”</a:t>
            </a:r>
            <a:endParaRPr lang="zh-CN" altLang="en-US" sz="3200" dirty="0"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34" y="843961"/>
            <a:ext cx="1778051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en-US" altLang="zh-CN" sz="4000" i="1" dirty="0" smtClean="0">
                <a:latin typeface="Georgia" pitchFamily="18" charset="0"/>
              </a:rPr>
              <a:t>Notes </a:t>
            </a:r>
            <a:r>
              <a:rPr lang="en-US" altLang="zh-CN" sz="4000" dirty="0" smtClean="0">
                <a:latin typeface="Georgia" pitchFamily="18" charset="0"/>
              </a:rPr>
              <a:t>:</a:t>
            </a: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571472" y="3071810"/>
            <a:ext cx="8143932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zh-CN" altLang="en-US" sz="3200" dirty="0" smtClean="0">
                <a:latin typeface="+mn-ea"/>
              </a:rPr>
              <a:t>到明天你能完成这项工作吗？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500034" y="4000504"/>
            <a:ext cx="8143932" cy="7143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514350" indent="-514350">
              <a:buNone/>
            </a:pPr>
            <a:r>
              <a:rPr lang="en-US" altLang="zh-CN" sz="3200" i="1" dirty="0" smtClean="0">
                <a:latin typeface="Georgia" pitchFamily="18" charset="0"/>
              </a:rPr>
              <a:t>Can you finish the work ______ 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4" y="4000504"/>
            <a:ext cx="3320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by        tomorrow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4282" y="214290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3b Write an invitation to a party or any other   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     event. Reply to your partner’s invitation. If you 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     turn down the invitation, give a good reason.</a:t>
            </a:r>
          </a:p>
        </p:txBody>
      </p:sp>
      <p:sp>
        <p:nvSpPr>
          <p:cNvPr id="7" name="矩形 6"/>
          <p:cNvSpPr/>
          <p:nvPr/>
        </p:nvSpPr>
        <p:spPr>
          <a:xfrm>
            <a:off x="142844" y="1714488"/>
            <a:ext cx="49292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</a:rPr>
              <a:t>Include the following information: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kind of party or event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when and where it will be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if guests should bring anything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if guests should reply to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 the invitation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when and how guests should reply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29190" y="228599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200" b="1" i="1" dirty="0" smtClean="0">
                <a:latin typeface="Georgia" pitchFamily="18" charset="0"/>
              </a:rPr>
              <a:t>Use the following</a:t>
            </a:r>
          </a:p>
          <a:p>
            <a:r>
              <a:rPr lang="en-US" altLang="zh-CN" sz="3200" b="1" i="1" dirty="0" smtClean="0">
                <a:latin typeface="Georgia" pitchFamily="18" charset="0"/>
              </a:rPr>
              <a:t>words and phrases: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would like to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will be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after this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please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reply</a:t>
            </a:r>
            <a:endParaRPr lang="zh-CN" altLang="en-US" sz="32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85720" y="1460202"/>
          <a:ext cx="8501124" cy="4754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71571"/>
                <a:gridCol w="3286148"/>
                <a:gridCol w="4143405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步骤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构思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列纲</a:t>
                      </a:r>
                      <a:endParaRPr lang="zh-CN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开篇感谢收到对方的邀请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i="1" dirty="0" smtClean="0">
                          <a:latin typeface="Georgia" pitchFamily="18" charset="0"/>
                        </a:rPr>
                        <a:t>Thanks</a:t>
                      </a:r>
                      <a:r>
                        <a:rPr lang="en-US" altLang="zh-CN" sz="3200" i="1" baseline="0" dirty="0" smtClean="0">
                          <a:latin typeface="Georgia" pitchFamily="18" charset="0"/>
                        </a:rPr>
                        <a:t> for…</a:t>
                      </a:r>
                    </a:p>
                    <a:p>
                      <a:r>
                        <a:rPr lang="en-US" altLang="zh-CN" sz="3200" i="1" baseline="0" dirty="0" smtClean="0">
                          <a:latin typeface="Georgia" pitchFamily="18" charset="0"/>
                        </a:rPr>
                        <a:t>I ’d love to ,but…</a:t>
                      </a:r>
                      <a:endParaRPr lang="zh-CN" altLang="en-US" sz="32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表示拒绝的原因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i="1" dirty="0" smtClean="0">
                          <a:latin typeface="Georgia" pitchFamily="18" charset="0"/>
                        </a:rPr>
                        <a:t>have to ,study for a test , have</a:t>
                      </a:r>
                      <a:r>
                        <a:rPr lang="en-US" altLang="zh-CN" sz="3200" i="1" baseline="0" dirty="0" smtClean="0">
                          <a:latin typeface="Georgia" pitchFamily="18" charset="0"/>
                        </a:rPr>
                        <a:t> a piano lesson, go to the movies</a:t>
                      </a:r>
                      <a:endParaRPr lang="zh-CN" altLang="en-US" sz="32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结尾陈述，表明态度及祝福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i="1" dirty="0" smtClean="0">
                          <a:latin typeface="Georgia" pitchFamily="18" charset="0"/>
                        </a:rPr>
                        <a:t>maybe</a:t>
                      </a:r>
                      <a:r>
                        <a:rPr lang="zh-CN" altLang="en-US" sz="3200" i="1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US" altLang="zh-CN" sz="3200" i="1" baseline="0" dirty="0" smtClean="0">
                          <a:latin typeface="Georgia" pitchFamily="18" charset="0"/>
                        </a:rPr>
                        <a:t>another time, best wishes</a:t>
                      </a:r>
                      <a:endParaRPr lang="zh-CN" altLang="en-US" sz="3200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Writing 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14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Writing 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357298"/>
            <a:ext cx="87868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</a:rPr>
              <a:t>Hi Bob,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          Thanks for asking me to your home ,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I ’d love to come. But I ’m sorry I can’t visit 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y</a:t>
            </a:r>
            <a:r>
              <a:rPr lang="en-US" altLang="zh-CN" sz="3200" i="1" smtClean="0">
                <a:latin typeface="Georgia" pitchFamily="18" charset="0"/>
              </a:rPr>
              <a:t>ou </a:t>
            </a:r>
            <a:r>
              <a:rPr lang="en-US" altLang="zh-CN" sz="3200" i="1" dirty="0" smtClean="0">
                <a:latin typeface="Georgia" pitchFamily="18" charset="0"/>
              </a:rPr>
              <a:t>on Saturday .I’m not available this weekend. In the morning, I have to study for a test. In the afternoon , I have a piano lesson . In the evening , I am going to the movies with my family . Maybe another time.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Best wishes,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Eric  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      </a:t>
            </a:r>
            <a:endParaRPr lang="zh-CN" altLang="en-US" sz="32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Warm up</a:t>
            </a:r>
            <a:endParaRPr kumimoji="0" lang="zh-CN" altLang="en-US" sz="4400" b="0" i="1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71538" y="1285860"/>
            <a:ext cx="7429552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  <a:defRPr/>
            </a:pPr>
            <a:r>
              <a:rPr lang="en-US" altLang="zh-CN" sz="3600" b="1" i="1" dirty="0" smtClean="0">
                <a:latin typeface="Georgia" pitchFamily="18" charset="0"/>
              </a:rPr>
              <a:t>Can you come to my party?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FF0000"/>
                </a:solidFill>
                <a:latin typeface="Georgia" pitchFamily="18" charset="0"/>
              </a:rPr>
              <a:t>Sure, I’ d love to.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dirty="0" smtClean="0">
                <a:latin typeface="Georgia" pitchFamily="18" charset="0"/>
              </a:rPr>
              <a:t>Can you come to my party?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FF0000"/>
                </a:solidFill>
                <a:latin typeface="Georgia" pitchFamily="18" charset="0"/>
              </a:rPr>
              <a:t>Certainly, I’d love to.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dirty="0" smtClean="0">
                <a:latin typeface="Georgia" pitchFamily="18" charset="0"/>
              </a:rPr>
              <a:t>Can you come to my party?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FF0000"/>
                </a:solidFill>
                <a:latin typeface="Georgia" pitchFamily="18" charset="0"/>
              </a:rPr>
              <a:t>I’m sorry. I have to 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0000CC"/>
                </a:solidFill>
                <a:latin typeface="Georgia" pitchFamily="18" charset="0"/>
              </a:rPr>
              <a:t>prepare for an exam.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FF0000"/>
                </a:solidFill>
                <a:latin typeface="Georgia" pitchFamily="18" charset="0"/>
              </a:rPr>
              <a:t>I’m sorry. I have to </a:t>
            </a:r>
          </a:p>
          <a:p>
            <a:pPr>
              <a:lnSpc>
                <a:spcPts val="4500"/>
              </a:lnSpc>
              <a:defRPr/>
            </a:pPr>
            <a:r>
              <a:rPr lang="en-US" altLang="zh-CN" sz="3600" b="1" i="1" kern="0" dirty="0" smtClean="0">
                <a:solidFill>
                  <a:srgbClr val="0000CC"/>
                </a:solidFill>
                <a:latin typeface="Georgia" pitchFamily="18" charset="0"/>
              </a:rPr>
              <a:t>meet my friend.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42844" y="7141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4"/>
            </a:pPr>
            <a:r>
              <a:rPr lang="en-US" altLang="zh-CN" sz="2400" dirty="0" smtClean="0">
                <a:latin typeface="Comic Sans MS" pitchFamily="66" charset="0"/>
              </a:rPr>
              <a:t>Student A, look at your calendar on the right. Student B, look at yours on page 81. Find a time when you can both go shopping.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2844" y="1500174"/>
            <a:ext cx="321471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i="1" dirty="0" smtClean="0">
                <a:latin typeface="Georgia" pitchFamily="18" charset="0"/>
              </a:rPr>
              <a:t>A:Can you go 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shopping with me  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next week?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B:Sure,I’d love to.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When?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A:Well, what are you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 going to do on  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Monday evening?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B:I must study for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the English test .  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What about  </a:t>
            </a:r>
          </a:p>
          <a:p>
            <a:r>
              <a:rPr lang="en-US" altLang="zh-CN" sz="2400" i="1" dirty="0" smtClean="0">
                <a:latin typeface="Georgia" pitchFamily="18" charset="0"/>
              </a:rPr>
              <a:t>    Tuesday evening?</a:t>
            </a:r>
            <a:endParaRPr lang="zh-CN" altLang="en-US" sz="2400" i="1" dirty="0">
              <a:latin typeface="Georgia" pitchFamily="18" charset="0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571868" y="1142984"/>
          <a:ext cx="5286412" cy="532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</a:tblGrid>
              <a:tr h="601760">
                <a:tc gridSpan="2">
                  <a:txBody>
                    <a:bodyPr/>
                    <a:lstStyle/>
                    <a:p>
                      <a:r>
                        <a:rPr lang="en-US" altLang="zh-CN" i="1" dirty="0" smtClean="0">
                          <a:latin typeface="Georgia" pitchFamily="18" charset="0"/>
                        </a:rPr>
                        <a:t>                           Student A’s Calendar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  <a:p>
                      <a:r>
                        <a:rPr lang="en-US" altLang="zh-CN" i="1" dirty="0" smtClean="0">
                          <a:latin typeface="Georgia" pitchFamily="18" charset="0"/>
                        </a:rPr>
                        <a:t>MONDAY</a:t>
                      </a:r>
                      <a:r>
                        <a:rPr lang="zh-CN" altLang="en-US" i="1" baseline="0" dirty="0" smtClean="0">
                          <a:latin typeface="Georgia" pitchFamily="18" charset="0"/>
                        </a:rPr>
                        <a:t>                           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FERDAY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67550"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Daytime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school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1" dirty="0" smtClean="0">
                          <a:latin typeface="Georgia" pitchFamily="18" charset="0"/>
                        </a:rPr>
                        <a:t>Daytime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school</a:t>
                      </a:r>
                      <a:endParaRPr lang="zh-CN" altLang="en-US" i="1" dirty="0" smtClean="0">
                        <a:latin typeface="Georgia" pitchFamily="18" charset="0"/>
                      </a:endParaRPr>
                    </a:p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Evening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Susan’s party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85778"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TUESDAY</a:t>
                      </a:r>
                      <a:endParaRPr lang="zh-CN" altLang="en-US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 smtClean="0">
                          <a:latin typeface="Georgia" pitchFamily="18" charset="0"/>
                        </a:rPr>
                        <a:t> </a:t>
                      </a:r>
                      <a:r>
                        <a:rPr lang="en-US" altLang="zh-CN" b="1" i="1" dirty="0" smtClean="0">
                          <a:latin typeface="Georgia" pitchFamily="18" charset="0"/>
                        </a:rPr>
                        <a:t>SATURDA</a:t>
                      </a:r>
                      <a:endParaRPr lang="zh-CN" altLang="en-US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810786"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Daytime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school</a:t>
                      </a:r>
                    </a:p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Evening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study for math</a:t>
                      </a:r>
                    </a:p>
                    <a:p>
                      <a:r>
                        <a:rPr lang="en-US" altLang="zh-CN" i="1" dirty="0" smtClean="0">
                          <a:latin typeface="Georgia" pitchFamily="18" charset="0"/>
                        </a:rPr>
                        <a:t>                 test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Morning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play tennis with</a:t>
                      </a:r>
                    </a:p>
                    <a:p>
                      <a:r>
                        <a:rPr lang="en-US" altLang="zh-CN" i="1" dirty="0" smtClean="0">
                          <a:latin typeface="Georgia" pitchFamily="18" charset="0"/>
                        </a:rPr>
                        <a:t>                  Dad</a:t>
                      </a:r>
                    </a:p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Afternoon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: do homework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24314"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WEDNESDAY</a:t>
                      </a:r>
                      <a:endParaRPr lang="zh-CN" altLang="en-US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SUNDAY</a:t>
                      </a:r>
                      <a:endParaRPr lang="zh-CN" altLang="en-US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567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1" dirty="0" smtClean="0">
                          <a:latin typeface="Georgia" pitchFamily="18" charset="0"/>
                        </a:rPr>
                        <a:t>Daytime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 : school</a:t>
                      </a:r>
                      <a:endParaRPr lang="zh-CN" altLang="en-US" i="1" dirty="0" smtClean="0">
                        <a:latin typeface="Georgia" pitchFamily="18" charset="0"/>
                      </a:endParaRPr>
                    </a:p>
                    <a:p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Morning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:</a:t>
                      </a:r>
                      <a:r>
                        <a:rPr lang="en-US" altLang="zh-CN" i="1" baseline="0" dirty="0" smtClean="0">
                          <a:latin typeface="Georgia" pitchFamily="18" charset="0"/>
                        </a:rPr>
                        <a:t> visit</a:t>
                      </a:r>
                    </a:p>
                    <a:p>
                      <a:r>
                        <a:rPr lang="en-US" altLang="zh-CN" i="1" baseline="0" dirty="0" smtClean="0">
                          <a:latin typeface="Georgia" pitchFamily="18" charset="0"/>
                        </a:rPr>
                        <a:t>                  grandparents</a:t>
                      </a:r>
                    </a:p>
                    <a:p>
                      <a:r>
                        <a:rPr lang="en-US" altLang="zh-CN" b="1" i="1" baseline="0" dirty="0" smtClean="0">
                          <a:latin typeface="Georgia" pitchFamily="18" charset="0"/>
                        </a:rPr>
                        <a:t>Evening</a:t>
                      </a:r>
                      <a:r>
                        <a:rPr lang="en-US" altLang="zh-CN" i="1" baseline="0" dirty="0" smtClean="0">
                          <a:latin typeface="Georgia" pitchFamily="18" charset="0"/>
                        </a:rPr>
                        <a:t>: go to a concert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1" dirty="0" smtClean="0">
                          <a:latin typeface="Georgia" pitchFamily="18" charset="0"/>
                        </a:rPr>
                        <a:t>THURSDAY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1" dirty="0" smtClean="0">
                          <a:latin typeface="Georgia" pitchFamily="18" charset="0"/>
                        </a:rPr>
                        <a:t>Daytime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: school</a:t>
                      </a:r>
                    </a:p>
                    <a:p>
                      <a:r>
                        <a:rPr lang="en-US" altLang="zh-CN" b="1" i="1" dirty="0" smtClean="0">
                          <a:latin typeface="Georgia" pitchFamily="18" charset="0"/>
                        </a:rPr>
                        <a:t>Evening</a:t>
                      </a:r>
                      <a:r>
                        <a:rPr lang="en-US" altLang="zh-CN" i="1" dirty="0" smtClean="0">
                          <a:latin typeface="Georgia" pitchFamily="18" charset="0"/>
                        </a:rPr>
                        <a:t>:</a:t>
                      </a:r>
                      <a:r>
                        <a:rPr lang="en-US" altLang="zh-CN" i="1" baseline="0" dirty="0" smtClean="0">
                          <a:latin typeface="Georgia" pitchFamily="18" charset="0"/>
                        </a:rPr>
                        <a:t> help parents</a:t>
                      </a:r>
                      <a:endParaRPr lang="zh-CN" altLang="en-US" i="1" dirty="0">
                        <a:latin typeface="Georgia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9433" y="834078"/>
            <a:ext cx="648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1.Fill in the blanks in the conversation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1500174"/>
            <a:ext cx="7572428" cy="507209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A:Hi, Peter._________ you come to  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   my </a:t>
            </a:r>
            <a:r>
              <a:rPr lang="en-US" altLang="zh-CN" sz="3200" i="1" dirty="0" err="1" smtClean="0">
                <a:solidFill>
                  <a:schemeClr val="tx1"/>
                </a:solidFill>
                <a:latin typeface="Georgia" pitchFamily="18" charset="0"/>
              </a:rPr>
              <a:t>party______the</a:t>
            </a:r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weekend?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B:Sure,_________love to .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A:How about _________,Jenny?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C:I ’m afraid I ________ .I _______  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  to look after my little cousin.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A:_________ you come, Jeff?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D:I ________ be able to ,but I’m not 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en-US" altLang="zh-CN" sz="3200" i="1" dirty="0" err="1" smtClean="0">
                <a:solidFill>
                  <a:schemeClr val="tx1"/>
                </a:solidFill>
                <a:latin typeface="Georgia" pitchFamily="18" charset="0"/>
              </a:rPr>
              <a:t>sure.________let</a:t>
            </a:r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you know </a:t>
            </a:r>
          </a:p>
          <a:p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</a:rPr>
              <a:t>      tomorrow</a:t>
            </a:r>
          </a:p>
        </p:txBody>
      </p:sp>
      <p:sp>
        <p:nvSpPr>
          <p:cNvPr id="7" name="椭圆 6"/>
          <p:cNvSpPr/>
          <p:nvPr/>
        </p:nvSpPr>
        <p:spPr>
          <a:xfrm>
            <a:off x="0" y="142852"/>
            <a:ext cx="3571868" cy="7858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i="1" dirty="0" smtClean="0">
                <a:latin typeface="Georgia" pitchFamily="18" charset="0"/>
              </a:rPr>
              <a:t>Self Check</a:t>
            </a:r>
            <a:endParaRPr lang="zh-CN" altLang="en-US" sz="3600" i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2558" y="1568223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Can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2000240"/>
            <a:ext cx="926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on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2500306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I ’d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3000372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you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7620" y="3497049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can’t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7950" y="3500438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have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4429132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Can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5918" y="4929198"/>
            <a:ext cx="1776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should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5984" y="5429264"/>
            <a:ext cx="193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Maybe 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2285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2.You get these invitations but can’t go .Write a</a:t>
            </a:r>
          </a:p>
          <a:p>
            <a:r>
              <a:rPr lang="en-US" altLang="zh-CN" sz="2800" dirty="0" smtClean="0">
                <a:latin typeface="Comic Sans MS" pitchFamily="66" charset="0"/>
              </a:rPr>
              <a:t>    refusal and a reason. 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7158" y="1285860"/>
            <a:ext cx="8572560" cy="521495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1.Initation :can you come to my party on Saturday?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Reply :_____________________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2.Invitation :Let’s go to the movies tomorrow night.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Reply :____________________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3.Invitation :Let’s go to the concert on the weekend.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Reply :___________________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4.Invitation :do you want to go shopping with me  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next week ?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Reply :_____________________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5.invitation:can you play soccer with me after 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school today ?</a:t>
            </a:r>
          </a:p>
          <a:p>
            <a:r>
              <a:rPr lang="en-US" altLang="zh-CN" sz="2800" i="1" dirty="0" smtClean="0">
                <a:solidFill>
                  <a:schemeClr val="tx1"/>
                </a:solidFill>
                <a:latin typeface="Georgia" pitchFamily="18" charset="0"/>
              </a:rPr>
              <a:t>   Reply :_______________ </a:t>
            </a:r>
            <a:endParaRPr lang="en-US" altLang="zh-CN" sz="32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1643050"/>
            <a:ext cx="6606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Sorry ,I have to study for my exam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2487035"/>
            <a:ext cx="384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Sorry ,I have the flu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429000"/>
            <a:ext cx="5344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Sorry , I can’t . I have a cold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4714884"/>
            <a:ext cx="7221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Sorry , I ’m afraid not, I ’m very busy.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2151" y="5929330"/>
            <a:ext cx="6854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I ’m afraid not. I must do homework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1285860"/>
            <a:ext cx="9329798" cy="5689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1.They are going to the doctors </a:t>
            </a:r>
            <a:r>
              <a:rPr lang="en-US" altLang="zh-CN" sz="2800" i="1" u="sng" dirty="0" smtClean="0">
                <a:latin typeface="Georgia" pitchFamily="18" charset="0"/>
              </a:rPr>
              <a:t>On Saturday</a:t>
            </a:r>
            <a:r>
              <a:rPr lang="en-US" altLang="zh-CN" sz="2800" i="1" dirty="0" smtClean="0">
                <a:latin typeface="Georgia" pitchFamily="18" charset="0"/>
              </a:rPr>
              <a:t>.(</a:t>
            </a:r>
            <a:r>
              <a:rPr lang="zh-CN" altLang="en-US" sz="2800" dirty="0" smtClean="0">
                <a:latin typeface="Georgia" pitchFamily="18" charset="0"/>
              </a:rPr>
              <a:t>划线提问</a:t>
            </a:r>
            <a:r>
              <a:rPr lang="zh-CN" altLang="en-US" sz="2800" i="1" dirty="0" smtClean="0">
                <a:latin typeface="Georgia" pitchFamily="18" charset="0"/>
              </a:rPr>
              <a:t>）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_____ ______ they going to the doctors?</a:t>
            </a: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2.Do you want to play basketball with us?(</a:t>
            </a:r>
            <a:r>
              <a:rPr lang="zh-CN" altLang="en-US" sz="2800" dirty="0" smtClean="0">
                <a:latin typeface="Georgia" pitchFamily="18" charset="0"/>
              </a:rPr>
              <a:t>同义句</a:t>
            </a:r>
            <a:r>
              <a:rPr lang="zh-CN" altLang="en-US" sz="2800" i="1" dirty="0" smtClean="0">
                <a:latin typeface="Georgia" pitchFamily="18" charset="0"/>
              </a:rPr>
              <a:t>）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_____ you _____ to play the basketball with us.</a:t>
            </a: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3.Thank you for your help.(</a:t>
            </a:r>
            <a:r>
              <a:rPr lang="zh-CN" altLang="en-US" sz="2800" dirty="0" smtClean="0">
                <a:latin typeface="Georgia" pitchFamily="18" charset="0"/>
              </a:rPr>
              <a:t>同义句</a:t>
            </a:r>
            <a:r>
              <a:rPr lang="zh-CN" altLang="en-US" sz="2800" i="1" dirty="0" smtClean="0">
                <a:latin typeface="Georgia" pitchFamily="18" charset="0"/>
              </a:rPr>
              <a:t>）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Thank you for _______ _______</a:t>
            </a: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4.It is </a:t>
            </a:r>
            <a:r>
              <a:rPr lang="en-US" altLang="zh-CN" sz="2800" i="1" u="sng" dirty="0" smtClean="0">
                <a:latin typeface="Georgia" pitchFamily="18" charset="0"/>
              </a:rPr>
              <a:t>Sunday the 6th</a:t>
            </a:r>
            <a:r>
              <a:rPr lang="en-US" altLang="zh-CN" sz="2800" i="1" dirty="0" smtClean="0">
                <a:latin typeface="Georgia" pitchFamily="18" charset="0"/>
              </a:rPr>
              <a:t> today. (</a:t>
            </a:r>
            <a:r>
              <a:rPr lang="zh-CN" altLang="en-US" sz="2800" dirty="0" smtClean="0">
                <a:latin typeface="Georgia" pitchFamily="18" charset="0"/>
              </a:rPr>
              <a:t>划线提问</a:t>
            </a:r>
            <a:r>
              <a:rPr lang="zh-CN" altLang="en-US" sz="2800" i="1" dirty="0" smtClean="0">
                <a:latin typeface="Georgia" pitchFamily="18" charset="0"/>
              </a:rPr>
              <a:t>）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______ ________ ?</a:t>
            </a: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5.I have to take care of my little sister at home.(</a:t>
            </a:r>
            <a:r>
              <a:rPr lang="zh-CN" altLang="en-US" sz="2800" dirty="0" smtClean="0">
                <a:latin typeface="Georgia" pitchFamily="18" charset="0"/>
              </a:rPr>
              <a:t>同义句</a:t>
            </a:r>
            <a:r>
              <a:rPr lang="zh-CN" altLang="en-US" sz="2800" i="1" dirty="0" smtClean="0">
                <a:latin typeface="Georgia" pitchFamily="18" charset="0"/>
              </a:rPr>
              <a:t>）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I have to ____ _____ my litter sister at home.</a:t>
            </a:r>
          </a:p>
          <a:p>
            <a:pPr>
              <a:lnSpc>
                <a:spcPts val="4000"/>
              </a:lnSpc>
            </a:pPr>
            <a:r>
              <a:rPr lang="en-US" altLang="zh-CN" sz="2800" i="1" dirty="0" smtClean="0">
                <a:latin typeface="Georgia" pitchFamily="18" charset="0"/>
              </a:rPr>
              <a:t> 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772655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When   are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2786058"/>
            <a:ext cx="2938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Would         like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3786190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helping     me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4844489"/>
            <a:ext cx="3111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What ‘s     today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5739" y="5857892"/>
            <a:ext cx="2154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look   after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5720" y="928670"/>
            <a:ext cx="835824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None/>
            </a:pPr>
            <a:r>
              <a:rPr lang="en-US" altLang="zh-CN" sz="3200" i="1" dirty="0" smtClean="0">
                <a:latin typeface="Georgia" pitchFamily="18" charset="0"/>
              </a:rPr>
              <a:t>(    )1.</a:t>
            </a:r>
            <a:r>
              <a:rPr lang="en-US" altLang="zh-CN" sz="4400" i="1" dirty="0" smtClean="0">
                <a:latin typeface="Georgia" pitchFamily="18" charset="0"/>
              </a:rPr>
              <a:t>– </a:t>
            </a:r>
            <a:r>
              <a:rPr lang="en-US" altLang="zh-CN" sz="2800" i="1" dirty="0" smtClean="0">
                <a:latin typeface="Georgia" pitchFamily="18" charset="0"/>
              </a:rPr>
              <a:t>Can you come to my party ?--____.</a:t>
            </a:r>
          </a:p>
          <a:p>
            <a:pPr marL="571500" indent="-571500"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   A Of course ,I’d like to        B I can’t go there  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   C  No, I won’t go .</a:t>
            </a:r>
            <a:r>
              <a:rPr lang="zh-CN" altLang="en-US" sz="2800" i="1" dirty="0" smtClean="0">
                <a:latin typeface="Georgia" pitchFamily="18" charset="0"/>
              </a:rPr>
              <a:t> </a:t>
            </a:r>
            <a:endParaRPr lang="en-US" altLang="zh-CN" sz="28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(     )2.His father invites his friends ___with them.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A has dinner    B have dinner   C to have dinner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(     )3.Can you play tennis ___ us this Sunday ?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A  and                B in                       C with 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(     )4.Thank you for ___ to see me.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A to come        B coming             C comes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(     )5.—Would you like ___? – Sorry .I have to 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help my grandmother.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   A playing the chess         B playing chess</a:t>
            </a:r>
          </a:p>
          <a:p>
            <a:pPr>
              <a:buNone/>
            </a:pPr>
            <a:r>
              <a:rPr lang="en-US" altLang="zh-CN" sz="2800" i="1" dirty="0" smtClean="0">
                <a:latin typeface="Georgia" pitchFamily="18" charset="0"/>
              </a:rPr>
              <a:t>           C to play chess </a:t>
            </a:r>
          </a:p>
          <a:p>
            <a:pPr>
              <a:buNone/>
            </a:pPr>
            <a:endParaRPr lang="en-US" altLang="zh-CN" sz="2800" i="1" dirty="0" smtClean="0">
              <a:latin typeface="Georgia" pitchFamily="18" charset="0"/>
            </a:endParaRPr>
          </a:p>
          <a:p>
            <a:pPr marL="571500" indent="-571500">
              <a:buNone/>
            </a:pPr>
            <a:endParaRPr lang="en-US" altLang="zh-CN" sz="2800" i="1" dirty="0" smtClean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071546"/>
            <a:ext cx="46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endParaRPr lang="zh-CN" altLang="en-US" sz="3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428868"/>
            <a:ext cx="46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  <a:latin typeface="Georgia" pitchFamily="18" charset="0"/>
              </a:rPr>
              <a:t>C</a:t>
            </a:r>
            <a:endParaRPr lang="zh-CN" altLang="en-US" sz="3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286124"/>
            <a:ext cx="46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  <a:latin typeface="Georgia" pitchFamily="18" charset="0"/>
              </a:rPr>
              <a:t>C</a:t>
            </a:r>
            <a:endParaRPr lang="zh-CN" altLang="en-US" sz="3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4143380"/>
            <a:ext cx="46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  <a:latin typeface="Georgia" pitchFamily="18" charset="0"/>
              </a:rPr>
              <a:t>B</a:t>
            </a:r>
            <a:endParaRPr lang="zh-CN" altLang="en-US" sz="3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5000636"/>
            <a:ext cx="46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  <a:latin typeface="Georgia" pitchFamily="18" charset="0"/>
              </a:rPr>
              <a:t>C</a:t>
            </a:r>
            <a:endParaRPr lang="zh-CN" altLang="en-US" sz="3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1285860"/>
            <a:ext cx="9145452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1.I want to go Jenny’s birthday party, but I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didn’t receive the __________(invite)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2.The men went out without ______(say)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 goodbye.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3.They are making __________(prepare) for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the sports meeting.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4.I ‘m sad ______ (hear) that your mother is ill.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5.I was surprised _______(see)them playing</a:t>
            </a:r>
          </a:p>
          <a:p>
            <a:pPr>
              <a:lnSpc>
                <a:spcPts val="46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  in the water.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1915531"/>
            <a:ext cx="1997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invitation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2626" y="2500306"/>
            <a:ext cx="1425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saying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3643314"/>
            <a:ext cx="2606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preparations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4857760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to  hear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5429264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to  see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99592" y="285728"/>
            <a:ext cx="7468711" cy="4552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13800" dirty="0" smtClean="0">
                <a:latin typeface="Georgia" pitchFamily="18" charset="0"/>
              </a:rPr>
              <a:t>/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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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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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</a:t>
            </a:r>
            <a:r>
              <a:rPr lang="en-US" altLang="zh-CN" sz="13800" dirty="0" smtClean="0">
                <a:latin typeface="Georgia" pitchFamily="18" charset="0"/>
              </a:rPr>
              <a:t>/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1670" y="571480"/>
            <a:ext cx="468109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altLang="zh-CN" sz="13800" i="1" dirty="0" smtClean="0">
                <a:latin typeface="Georgia" pitchFamily="18" charset="0"/>
              </a:rPr>
              <a:t>nv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altLang="zh-CN" sz="13800" i="1" dirty="0" smtClean="0">
                <a:latin typeface="Georgia" pitchFamily="18" charset="0"/>
              </a:rPr>
              <a:t>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1472" y="285728"/>
            <a:ext cx="7223452" cy="4552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>
              <a:lnSpc>
                <a:spcPct val="210000"/>
              </a:lnSpc>
              <a:buNone/>
            </a:pPr>
            <a:r>
              <a:rPr lang="en-US" altLang="zh-CN" sz="13800" dirty="0" smtClean="0">
                <a:latin typeface="Georgia" pitchFamily="18" charset="0"/>
              </a:rPr>
              <a:t>/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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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cs typeface="Microsoft Sans Serif"/>
                <a:sym typeface="IpaPanADD"/>
              </a:rPr>
              <a:t>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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</a:t>
            </a:r>
            <a:r>
              <a:rPr lang="en-US" altLang="zh-CN" sz="13800" dirty="0" smtClean="0">
                <a:latin typeface="Georgia" pitchFamily="18" charset="0"/>
              </a:rPr>
              <a:t>/</a:t>
            </a:r>
            <a:endParaRPr lang="zh-CN" altLang="en-US" sz="13800" dirty="0"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596" y="714356"/>
            <a:ext cx="8558753" cy="3268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11500" dirty="0" smtClean="0">
                <a:latin typeface="Georgia" pitchFamily="18" charset="0"/>
              </a:rPr>
              <a:t>/</a:t>
            </a:r>
            <a:r>
              <a:rPr lang="en-US" altLang="zh-CN" sz="11500" dirty="0" smtClean="0">
                <a:latin typeface="Georgia" pitchFamily="18" charset="0"/>
                <a:sym typeface="GWIPA"/>
              </a:rPr>
              <a:t></a:t>
            </a:r>
            <a:r>
              <a:rPr lang="en-US" altLang="zh-CN" sz="115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</a:t>
            </a:r>
            <a:r>
              <a:rPr lang="en-US" altLang="zh-CN" sz="11500" dirty="0" smtClean="0">
                <a:latin typeface="Georgia" pitchFamily="18" charset="0"/>
                <a:sym typeface="GWIPA"/>
              </a:rPr>
              <a:t></a:t>
            </a:r>
            <a:r>
              <a:rPr lang="en-US" altLang="zh-CN" sz="115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</a:t>
            </a:r>
            <a:r>
              <a:rPr lang="en-US" altLang="zh-CN" sz="11500" dirty="0" smtClean="0">
                <a:latin typeface="Georgia" pitchFamily="18" charset="0"/>
                <a:sym typeface="GWIPA"/>
              </a:rPr>
              <a:t></a:t>
            </a:r>
            <a:r>
              <a:rPr lang="en-US" altLang="zh-CN" sz="115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</a:t>
            </a:r>
            <a:r>
              <a:rPr lang="en-US" altLang="zh-CN" sz="11500" dirty="0" smtClean="0">
                <a:latin typeface="Georgia" pitchFamily="18" charset="0"/>
                <a:sym typeface="GWIPA"/>
              </a:rPr>
              <a:t></a:t>
            </a:r>
            <a:r>
              <a:rPr lang="en-US" altLang="zh-CN" sz="11500" dirty="0" smtClean="0">
                <a:latin typeface="Georgia" pitchFamily="18" charset="0"/>
              </a:rPr>
              <a:t>/</a:t>
            </a:r>
            <a:endParaRPr lang="zh-CN" altLang="en-US" sz="11500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852" y="357166"/>
            <a:ext cx="8876148" cy="4552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13800" dirty="0" smtClean="0">
                <a:latin typeface="Georgia" pitchFamily="18" charset="0"/>
              </a:rPr>
              <a:t>/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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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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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</a:t>
            </a:r>
            <a:r>
              <a:rPr lang="en-US" altLang="zh-CN" sz="13800" dirty="0" smtClean="0">
                <a:latin typeface="Georgia" pitchFamily="18" charset="0"/>
              </a:rPr>
              <a:t>/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8662" y="357166"/>
            <a:ext cx="8065028" cy="4552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13800" dirty="0" smtClean="0">
                <a:latin typeface="Georgia" pitchFamily="18" charset="0"/>
              </a:rPr>
              <a:t>/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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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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</a:t>
            </a:r>
            <a:r>
              <a:rPr lang="en-US" altLang="zh-CN" sz="13800" dirty="0" smtClean="0">
                <a:solidFill>
                  <a:srgbClr val="FF0000"/>
                </a:solidFill>
                <a:latin typeface="Georgia" pitchFamily="18" charset="0"/>
                <a:sym typeface="GWIPA"/>
              </a:rPr>
              <a:t></a:t>
            </a:r>
            <a:r>
              <a:rPr lang="en-US" altLang="zh-CN" sz="13800" dirty="0" smtClean="0">
                <a:latin typeface="Georgia" pitchFamily="18" charset="0"/>
                <a:sym typeface="GWIPA"/>
              </a:rPr>
              <a:t></a:t>
            </a:r>
            <a:r>
              <a:rPr lang="en-US" altLang="zh-CN" sz="13800" dirty="0" smtClean="0">
                <a:latin typeface="Georgia" pitchFamily="18" charset="0"/>
              </a:rPr>
              <a:t>/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0100" y="428604"/>
            <a:ext cx="7266733" cy="3687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13800" i="1" dirty="0" smtClean="0">
                <a:latin typeface="Georgia" pitchFamily="18" charset="0"/>
              </a:rPr>
              <a:t>w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ee</a:t>
            </a:r>
            <a:r>
              <a:rPr lang="en-US" altLang="zh-CN" sz="13800" i="1" dirty="0" smtClean="0">
                <a:latin typeface="Georgia" pitchFamily="18" charset="0"/>
              </a:rPr>
              <a:t>kd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28794" y="500042"/>
            <a:ext cx="441338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13800" i="1" dirty="0" smtClean="0">
                <a:latin typeface="Georgia" pitchFamily="18" charset="0"/>
              </a:rPr>
              <a:t>c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altLang="zh-CN" sz="13800" i="1" dirty="0" smtClean="0">
                <a:latin typeface="Georgia" pitchFamily="18" charset="0"/>
              </a:rPr>
              <a:t>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926" y="571480"/>
            <a:ext cx="2289409" cy="3687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13800" i="1" dirty="0" smtClean="0">
                <a:latin typeface="Georgia" pitchFamily="18" charset="0"/>
              </a:rPr>
              <a:t>fl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85852" y="357166"/>
            <a:ext cx="6545382" cy="3687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13800" i="1" dirty="0" smtClean="0">
                <a:latin typeface="Georgia" pitchFamily="18" charset="0"/>
              </a:rPr>
              <a:t>pr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e</a:t>
            </a:r>
            <a:r>
              <a:rPr lang="en-US" altLang="zh-CN" sz="13800" i="1" dirty="0" smtClean="0">
                <a:latin typeface="Georgia" pitchFamily="18" charset="0"/>
              </a:rPr>
              <a:t>p</a:t>
            </a:r>
            <a:r>
              <a:rPr lang="en-US" altLang="zh-CN" sz="13800" i="1" dirty="0" smtClean="0">
                <a:solidFill>
                  <a:srgbClr val="FF0000"/>
                </a:solidFill>
                <a:latin typeface="Georgia" pitchFamily="18" charset="0"/>
              </a:rPr>
              <a:t>are</a:t>
            </a:r>
          </a:p>
        </p:txBody>
      </p:sp>
      <p:pic>
        <p:nvPicPr>
          <p:cNvPr id="14" name="图片 13" descr="48a43b8c31dba1e813e14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15" name="图文框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6" name="图片 15" descr="48a43b8c31dba1e813e14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17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Phonetics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24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Phonetics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6490" y="214290"/>
            <a:ext cx="5667542" cy="2301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8000" b="1" dirty="0" smtClean="0">
                <a:latin typeface="Georgia" pitchFamily="18" charset="0"/>
              </a:rPr>
              <a:t>/</a:t>
            </a:r>
            <a:r>
              <a:rPr lang="en-US" altLang="zh-CN" sz="8000" b="1" dirty="0" smtClean="0">
                <a:latin typeface="Georgia" pitchFamily="18" charset="0"/>
                <a:sym typeface="GWIPA"/>
              </a:rPr>
              <a:t></a:t>
            </a:r>
            <a:r>
              <a:rPr lang="en-US" altLang="zh-CN" sz="8000" b="1" dirty="0" smtClean="0">
                <a:latin typeface="Georgia" pitchFamily="18" charset="0"/>
              </a:rPr>
              <a:t>/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6263712" y="1363689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5111584" y="2659833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31" name="椭圆 30"/>
          <p:cNvSpPr/>
          <p:nvPr/>
        </p:nvSpPr>
        <p:spPr>
          <a:xfrm>
            <a:off x="6911784" y="2659833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36" name="TextBox 35"/>
          <p:cNvSpPr txBox="1"/>
          <p:nvPr/>
        </p:nvSpPr>
        <p:spPr>
          <a:xfrm>
            <a:off x="2357422" y="1836844"/>
            <a:ext cx="5739550" cy="2301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8000" b="1" dirty="0" smtClean="0">
                <a:latin typeface="Georgia" pitchFamily="18" charset="0"/>
              </a:rPr>
              <a:t>/</a:t>
            </a:r>
            <a:r>
              <a:rPr lang="en-US" altLang="zh-CN" sz="8000" b="1" dirty="0" smtClean="0">
                <a:latin typeface="Georgia" pitchFamily="18" charset="0"/>
                <a:sym typeface="GWIPA"/>
              </a:rPr>
              <a:t></a:t>
            </a:r>
            <a:r>
              <a:rPr lang="en-US" altLang="zh-CN" sz="8000" b="1" dirty="0" smtClean="0">
                <a:latin typeface="Georgia" pitchFamily="18" charset="0"/>
              </a:rPr>
              <a:t>/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3857620" y="2988972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3279052" y="4285116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39" name="椭圆 38"/>
          <p:cNvSpPr/>
          <p:nvPr/>
        </p:nvSpPr>
        <p:spPr>
          <a:xfrm>
            <a:off x="5007244" y="4285116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40" name="TextBox 39"/>
          <p:cNvSpPr txBox="1"/>
          <p:nvPr/>
        </p:nvSpPr>
        <p:spPr>
          <a:xfrm>
            <a:off x="857224" y="3623364"/>
            <a:ext cx="7886110" cy="2301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10000"/>
              </a:lnSpc>
              <a:buNone/>
            </a:pPr>
            <a:r>
              <a:rPr lang="en-US" altLang="zh-CN" sz="8000" b="1" dirty="0" smtClean="0">
                <a:latin typeface="Georgia" pitchFamily="18" charset="0"/>
              </a:rPr>
              <a:t>/</a:t>
            </a:r>
            <a:r>
              <a:rPr lang="en-US" altLang="zh-CN" sz="8000" b="1" dirty="0" smtClean="0">
                <a:latin typeface="Georgia" pitchFamily="18" charset="0"/>
                <a:sym typeface="GWIPA"/>
              </a:rPr>
              <a:t></a:t>
            </a:r>
            <a:r>
              <a:rPr lang="en-US" altLang="zh-CN" sz="8000" b="1" dirty="0" smtClean="0">
                <a:latin typeface="Georgia" pitchFamily="18" charset="0"/>
              </a:rPr>
              <a:t>/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3233488" y="4703484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2369392" y="5999628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43" name="椭圆 42"/>
          <p:cNvSpPr/>
          <p:nvPr/>
        </p:nvSpPr>
        <p:spPr>
          <a:xfrm>
            <a:off x="3795078" y="5999628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  <p:bldP spid="31" grpId="0" animBg="1"/>
      <p:bldP spid="36" grpId="0"/>
      <p:bldP spid="38" grpId="0" animBg="1"/>
      <p:bldP spid="39" grpId="0" animBg="1"/>
      <p:bldP spid="40" grpId="0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24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Phonetics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6190" y="357166"/>
            <a:ext cx="6888258" cy="217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8000" b="1" i="1" dirty="0" smtClean="0">
                <a:latin typeface="Georgia" pitchFamily="18" charset="0"/>
              </a:rPr>
              <a:t>weekday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4572000" y="1237580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203848" y="2677740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42" name="椭圆 41"/>
          <p:cNvSpPr/>
          <p:nvPr/>
        </p:nvSpPr>
        <p:spPr>
          <a:xfrm>
            <a:off x="5781662" y="2677740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43" name="TextBox 42"/>
          <p:cNvSpPr txBox="1"/>
          <p:nvPr/>
        </p:nvSpPr>
        <p:spPr>
          <a:xfrm>
            <a:off x="1428728" y="1821666"/>
            <a:ext cx="7534050" cy="217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8000" b="1" i="1" dirty="0" smtClean="0">
                <a:latin typeface="Georgia" pitchFamily="18" charset="0"/>
              </a:rPr>
              <a:t>invitation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2626074" y="2774088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1617962" y="4070232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cxnSp>
        <p:nvCxnSpPr>
          <p:cNvPr id="46" name="直接连接符 45"/>
          <p:cNvCxnSpPr/>
          <p:nvPr/>
        </p:nvCxnSpPr>
        <p:spPr>
          <a:xfrm>
            <a:off x="3634186" y="2702080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274146" y="4070232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48" name="椭圆 47"/>
          <p:cNvSpPr/>
          <p:nvPr/>
        </p:nvSpPr>
        <p:spPr>
          <a:xfrm>
            <a:off x="4210250" y="4070232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cxnSp>
        <p:nvCxnSpPr>
          <p:cNvPr id="49" name="直接连接符 48"/>
          <p:cNvCxnSpPr/>
          <p:nvPr/>
        </p:nvCxnSpPr>
        <p:spPr>
          <a:xfrm>
            <a:off x="4771840" y="2774088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5722418" y="4142240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51" name="TextBox 50"/>
          <p:cNvSpPr txBox="1"/>
          <p:nvPr/>
        </p:nvSpPr>
        <p:spPr>
          <a:xfrm>
            <a:off x="1142976" y="3536748"/>
            <a:ext cx="7173440" cy="217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sz="8000" b="1" i="1" dirty="0" smtClean="0">
                <a:latin typeface="Georgia" pitchFamily="18" charset="0"/>
              </a:rPr>
              <a:t>preparation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3015184" y="4489170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>
            <a:off x="2568662" y="5785314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cxnSp>
        <p:nvCxnSpPr>
          <p:cNvPr id="54" name="直接连接符 53"/>
          <p:cNvCxnSpPr/>
          <p:nvPr/>
        </p:nvCxnSpPr>
        <p:spPr>
          <a:xfrm>
            <a:off x="4383336" y="4489170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/>
          <p:cNvSpPr/>
          <p:nvPr/>
        </p:nvSpPr>
        <p:spPr>
          <a:xfrm>
            <a:off x="4095304" y="5785314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sp>
        <p:nvSpPr>
          <p:cNvPr id="56" name="椭圆 55"/>
          <p:cNvSpPr/>
          <p:nvPr/>
        </p:nvSpPr>
        <p:spPr>
          <a:xfrm>
            <a:off x="5247432" y="5785314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  <p:cxnSp>
        <p:nvCxnSpPr>
          <p:cNvPr id="57" name="直接连接符 56"/>
          <p:cNvCxnSpPr/>
          <p:nvPr/>
        </p:nvCxnSpPr>
        <p:spPr>
          <a:xfrm>
            <a:off x="5607472" y="4489170"/>
            <a:ext cx="0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6687592" y="5785314"/>
            <a:ext cx="230498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1" grpId="0" animBg="1"/>
      <p:bldP spid="42" grpId="0" animBg="1"/>
      <p:bldP spid="43" grpId="0"/>
      <p:bldP spid="45" grpId="0" animBg="1"/>
      <p:bldP spid="47" grpId="0" animBg="1"/>
      <p:bldP spid="48" grpId="0" animBg="1"/>
      <p:bldP spid="50" grpId="0" animBg="1"/>
      <p:bldP spid="51" grpId="0"/>
      <p:bldP spid="53" grpId="0" animBg="1"/>
      <p:bldP spid="55" grpId="0" animBg="1"/>
      <p:bldP spid="56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214422"/>
            <a:ext cx="8834470" cy="6848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1. I  am prepare _____ (</a:t>
            </a:r>
            <a:r>
              <a:rPr lang="zh-CN" altLang="en-US" sz="3200" dirty="0" smtClean="0">
                <a:latin typeface="Georgia" pitchFamily="18" charset="0"/>
              </a:rPr>
              <a:t>介词</a:t>
            </a:r>
            <a:r>
              <a:rPr lang="zh-CN" altLang="en-US" sz="3200" i="1" dirty="0" smtClean="0">
                <a:latin typeface="Georgia" pitchFamily="18" charset="0"/>
              </a:rPr>
              <a:t>）</a:t>
            </a:r>
            <a:r>
              <a:rPr lang="en-US" altLang="zh-CN" sz="3200" i="1" dirty="0" smtClean="0">
                <a:latin typeface="Georgia" pitchFamily="18" charset="0"/>
              </a:rPr>
              <a:t>the math test.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 2.He can come to your party, because he is not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 busy. He is a_______.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3.My family and I ___(be) looking forward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to ______(visit)my grandparents.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4.You can play tennis ____(on ;in; for)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   Saturday morning with me.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5._______ (What a; What ; How a )great </a:t>
            </a:r>
          </a:p>
          <a:p>
            <a:pPr>
              <a:lnSpc>
                <a:spcPts val="4500"/>
              </a:lnSpc>
            </a:pPr>
            <a:r>
              <a:rPr lang="en-US" altLang="zh-CN" sz="3200" i="1" dirty="0" smtClean="0">
                <a:latin typeface="Georgia" pitchFamily="18" charset="0"/>
              </a:rPr>
              <a:t>idea! That sounds great.</a:t>
            </a:r>
          </a:p>
          <a:p>
            <a:pPr>
              <a:lnSpc>
                <a:spcPts val="4500"/>
              </a:lnSpc>
            </a:pPr>
            <a:endParaRPr lang="zh-CN" altLang="en-US" sz="3200" i="1" dirty="0" smtClean="0">
              <a:latin typeface="Georgia" pitchFamily="18" charset="0"/>
            </a:endParaRPr>
          </a:p>
          <a:p>
            <a:endParaRPr lang="en-US" altLang="zh-CN" sz="3200" i="1" dirty="0" smtClean="0">
              <a:latin typeface="Georgia" pitchFamily="18" charset="0"/>
            </a:endParaRPr>
          </a:p>
          <a:p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1214422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on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2354041"/>
            <a:ext cx="1946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err="1" smtClean="0">
                <a:solidFill>
                  <a:srgbClr val="FF0000"/>
                </a:solidFill>
                <a:latin typeface="Georgia" pitchFamily="18" charset="0"/>
              </a:rPr>
              <a:t>vailable</a:t>
            </a:r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023" y="2928934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are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62" y="3500438"/>
            <a:ext cx="185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visiting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4068553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on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5214950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What a 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214422"/>
            <a:ext cx="917911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1.We have to study for the math test.(</a:t>
            </a:r>
            <a:r>
              <a:rPr lang="zh-CN" altLang="en-US" sz="3200" dirty="0" smtClean="0">
                <a:latin typeface="Georgia" pitchFamily="18" charset="0"/>
              </a:rPr>
              <a:t>否定句</a:t>
            </a:r>
            <a:r>
              <a:rPr lang="zh-CN" altLang="en-US" sz="3200" i="1" dirty="0" smtClean="0">
                <a:latin typeface="Georgia" pitchFamily="18" charset="0"/>
              </a:rPr>
              <a:t>）</a:t>
            </a:r>
            <a:endParaRPr lang="en-US" altLang="zh-CN" sz="3200" i="1" dirty="0" smtClean="0">
              <a:latin typeface="Georgia" pitchFamily="18" charset="0"/>
            </a:endParaRP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  We _____ _____ ___ study for the math test.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2.She can </a:t>
            </a:r>
            <a:r>
              <a:rPr lang="en-US" altLang="zh-CN" sz="3200" i="1" u="sng" dirty="0" smtClean="0">
                <a:latin typeface="Georgia" pitchFamily="18" charset="0"/>
              </a:rPr>
              <a:t>play the violin</a:t>
            </a:r>
            <a:r>
              <a:rPr lang="en-US" altLang="zh-CN" sz="3200" i="1" dirty="0" smtClean="0">
                <a:latin typeface="Georgia" pitchFamily="18" charset="0"/>
              </a:rPr>
              <a:t>.(</a:t>
            </a:r>
            <a:r>
              <a:rPr lang="zh-CN" altLang="en-US" sz="3200" dirty="0" smtClean="0">
                <a:latin typeface="Georgia" pitchFamily="18" charset="0"/>
              </a:rPr>
              <a:t>划线提问</a:t>
            </a:r>
            <a:r>
              <a:rPr lang="zh-CN" altLang="en-US" sz="3200" i="1" dirty="0" smtClean="0">
                <a:latin typeface="Georgia" pitchFamily="18" charset="0"/>
              </a:rPr>
              <a:t>）</a:t>
            </a:r>
            <a:endParaRPr lang="en-US" altLang="zh-CN" sz="3200" i="1" dirty="0" smtClean="0">
              <a:latin typeface="Georgia" pitchFamily="18" charset="0"/>
            </a:endParaRP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  ______ can she _____?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3.It is </a:t>
            </a:r>
            <a:r>
              <a:rPr lang="en-US" altLang="zh-CN" sz="3200" i="1" u="sng" dirty="0" smtClean="0">
                <a:latin typeface="Georgia" pitchFamily="18" charset="0"/>
              </a:rPr>
              <a:t>the first day of May </a:t>
            </a:r>
            <a:r>
              <a:rPr lang="en-US" altLang="zh-CN" sz="3200" i="1" dirty="0" smtClean="0">
                <a:latin typeface="Georgia" pitchFamily="18" charset="0"/>
              </a:rPr>
              <a:t>today .(</a:t>
            </a:r>
            <a:r>
              <a:rPr lang="zh-CN" altLang="en-US" sz="3200" dirty="0" smtClean="0">
                <a:latin typeface="Georgia" pitchFamily="18" charset="0"/>
              </a:rPr>
              <a:t>划线提问</a:t>
            </a:r>
            <a:r>
              <a:rPr lang="en-US" altLang="zh-CN" sz="3200" i="1" dirty="0" smtClean="0">
                <a:latin typeface="Georgia" pitchFamily="18" charset="0"/>
              </a:rPr>
              <a:t>)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  _____ ______ is it today ?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4.They can come to our school </a:t>
            </a:r>
            <a:r>
              <a:rPr lang="en-US" altLang="zh-CN" sz="3200" i="1" u="sng" dirty="0" smtClean="0">
                <a:latin typeface="Georgia" pitchFamily="18" charset="0"/>
              </a:rPr>
              <a:t>on Tuesday </a:t>
            </a:r>
            <a:r>
              <a:rPr lang="en-US" altLang="zh-CN" sz="3200" i="1" dirty="0" smtClean="0">
                <a:latin typeface="Georgia" pitchFamily="18" charset="0"/>
              </a:rPr>
              <a:t>.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    (</a:t>
            </a:r>
            <a:r>
              <a:rPr lang="zh-CN" altLang="en-US" sz="3200" dirty="0" smtClean="0">
                <a:latin typeface="Georgia" pitchFamily="18" charset="0"/>
              </a:rPr>
              <a:t>划线提问</a:t>
            </a:r>
            <a:r>
              <a:rPr lang="zh-CN" altLang="en-US" sz="3200" i="1" dirty="0" smtClean="0">
                <a:latin typeface="Georgia" pitchFamily="18" charset="0"/>
              </a:rPr>
              <a:t>）</a:t>
            </a:r>
            <a:endParaRPr lang="en-US" altLang="zh-CN" sz="3200" i="1" dirty="0" smtClean="0">
              <a:latin typeface="Georgia" pitchFamily="18" charset="0"/>
            </a:endParaRP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_____ _____ they come to your school ?</a:t>
            </a: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5.Thanks for your invitation.(</a:t>
            </a:r>
            <a:r>
              <a:rPr lang="zh-CN" altLang="en-US" sz="3200" dirty="0" smtClean="0">
                <a:latin typeface="Georgia" pitchFamily="18" charset="0"/>
              </a:rPr>
              <a:t>同义句</a:t>
            </a:r>
            <a:r>
              <a:rPr lang="zh-CN" altLang="en-US" sz="3200" i="1" dirty="0" smtClean="0">
                <a:latin typeface="Georgia" pitchFamily="18" charset="0"/>
              </a:rPr>
              <a:t>）</a:t>
            </a:r>
            <a:endParaRPr lang="en-US" altLang="zh-CN" sz="3200" i="1" dirty="0" smtClean="0">
              <a:latin typeface="Georgia" pitchFamily="18" charset="0"/>
            </a:endParaRPr>
          </a:p>
          <a:p>
            <a:pPr marL="514350" indent="-514350"/>
            <a:r>
              <a:rPr lang="en-US" altLang="zh-CN" sz="3200" i="1" dirty="0" smtClean="0">
                <a:latin typeface="Georgia" pitchFamily="18" charset="0"/>
              </a:rPr>
              <a:t>  Thanks for _______ ______.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643050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don’t   have    to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643182"/>
            <a:ext cx="3935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What                  do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854" y="3571876"/>
            <a:ext cx="2892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What     date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996" y="5072074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When    can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6000768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inviting   me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-134888"/>
            <a:ext cx="9577064" cy="1187624"/>
          </a:xfrm>
          <a:prstGeom prst="rect">
            <a:avLst/>
          </a:prstGeom>
          <a:ln w="101600" cmpd="thinThick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i="1" dirty="0" smtClean="0">
                <a:solidFill>
                  <a:srgbClr val="FF0066"/>
                </a:solidFill>
                <a:latin typeface="Georgia" pitchFamily="18" charset="0"/>
                <a:ea typeface="+mj-ea"/>
                <a:cs typeface="+mj-cs"/>
              </a:rPr>
              <a:t>Exercise       </a:t>
            </a:r>
            <a:r>
              <a:rPr lang="en-US" altLang="zh-CN" sz="4400" dirty="0" smtClean="0">
                <a:solidFill>
                  <a:srgbClr val="00FF00"/>
                </a:solidFill>
                <a:ea typeface="+mj-ea"/>
                <a:cs typeface="+mj-cs"/>
              </a:rPr>
              <a:t> 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071546"/>
            <a:ext cx="9270487" cy="5665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1.Can you ________(come) to my party 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    on Friday ?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2.I ’d love _______(visit) you this Sunday .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3.Do you remember we went bike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     _______(ride) last year ?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4.Thank you for ______(invite)me to 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    your birthday party .</a:t>
            </a:r>
          </a:p>
          <a:p>
            <a:pPr>
              <a:lnSpc>
                <a:spcPts val="5500"/>
              </a:lnSpc>
            </a:pPr>
            <a:r>
              <a:rPr lang="en-US" altLang="zh-CN" sz="3600" i="1" dirty="0" smtClean="0">
                <a:latin typeface="Georgia" pitchFamily="18" charset="0"/>
              </a:rPr>
              <a:t>5.let’s go to the mall to go _______(shop)</a:t>
            </a:r>
            <a:endParaRPr lang="zh-CN" altLang="en-US" sz="36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4634" y="1211033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come 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2571744"/>
            <a:ext cx="1587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to visit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929066"/>
            <a:ext cx="147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riding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4643446"/>
            <a:ext cx="1816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inviting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5997379"/>
            <a:ext cx="210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FF0000"/>
                </a:solidFill>
                <a:latin typeface="Georgia" pitchFamily="18" charset="0"/>
              </a:rPr>
              <a:t>shopping</a:t>
            </a:r>
            <a:endParaRPr lang="zh-CN" altLang="en-US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7250" cy="2286000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0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0" name="图片 9" descr="48a43b8c31dba1e813e1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286750" y="4572000"/>
            <a:ext cx="857250" cy="2286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42844" y="21429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Comic Sans MS" pitchFamily="66" charset="0"/>
              </a:rPr>
              <a:t>2c  Read the messages again and answer    </a:t>
            </a:r>
          </a:p>
          <a:p>
            <a:r>
              <a:rPr lang="en-US" altLang="zh-CN" sz="3200" dirty="0" smtClean="0">
                <a:latin typeface="Comic Sans MS" pitchFamily="66" charset="0"/>
              </a:rPr>
              <a:t>      the questions</a:t>
            </a:r>
            <a:endParaRPr lang="zh-CN" altLang="en-US" sz="3200" dirty="0">
              <a:latin typeface="Comic Sans MS" pitchFamily="66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5720" y="1456687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i="1" dirty="0" smtClean="0">
                <a:latin typeface="Georgia" pitchFamily="18" charset="0"/>
              </a:rPr>
              <a:t>1.What kind of party is it?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________________________________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2.Who is the party for?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________________________________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3.When is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________________________________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4.Who did David invite to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_______________________________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5.What can people do at the party?</a:t>
            </a:r>
          </a:p>
          <a:p>
            <a:r>
              <a:rPr lang="en-US" altLang="zh-CN" sz="3200" i="1" dirty="0" smtClean="0">
                <a:latin typeface="Georgia" pitchFamily="18" charset="0"/>
              </a:rPr>
              <a:t>________________________________</a:t>
            </a:r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1915531"/>
            <a:ext cx="9215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A surprise party to say ‘Thank you and goodbye’ 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844" y="2987101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For Ms, Steen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3857628"/>
            <a:ext cx="4110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Next Friday the 28</a:t>
            </a:r>
            <a:r>
              <a:rPr lang="en-US" altLang="zh-CN" sz="3200" i="1" baseline="30000" dirty="0" smtClean="0">
                <a:solidFill>
                  <a:srgbClr val="FF0000"/>
                </a:solidFill>
                <a:latin typeface="Georgia" pitchFamily="18" charset="0"/>
              </a:rPr>
              <a:t>th</a:t>
            </a:r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48" y="4857760"/>
            <a:ext cx="3586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His all classmates 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5844621"/>
            <a:ext cx="884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Eating and drinking ,playing games and so on </a:t>
            </a:r>
            <a:endParaRPr lang="zh-CN" altLang="en-US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1960</Words>
  <Application>Microsoft Office PowerPoint</Application>
  <PresentationFormat>全屏显示(4:3)</PresentationFormat>
  <Paragraphs>342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</vt:lpstr>
      <vt:lpstr>Can you come to my party?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by Friday  在周五之前 by表示时间“不迟于，到时为止或在以前”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Ghost</dc:creator>
  <cp:lastModifiedBy>Ghost</cp:lastModifiedBy>
  <cp:revision>62</cp:revision>
  <dcterms:created xsi:type="dcterms:W3CDTF">2014-04-26T02:26:29Z</dcterms:created>
  <dcterms:modified xsi:type="dcterms:W3CDTF">2014-05-20T01:17:51Z</dcterms:modified>
</cp:coreProperties>
</file>