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62" r:id="rId3"/>
    <p:sldId id="339" r:id="rId4"/>
    <p:sldId id="295" r:id="rId5"/>
    <p:sldId id="304" r:id="rId6"/>
    <p:sldId id="319" r:id="rId7"/>
    <p:sldId id="321" r:id="rId8"/>
    <p:sldId id="322" r:id="rId9"/>
    <p:sldId id="323" r:id="rId10"/>
    <p:sldId id="324" r:id="rId11"/>
    <p:sldId id="340" r:id="rId12"/>
    <p:sldId id="331" r:id="rId13"/>
    <p:sldId id="330" r:id="rId14"/>
    <p:sldId id="332" r:id="rId15"/>
    <p:sldId id="329" r:id="rId16"/>
    <p:sldId id="343" r:id="rId17"/>
    <p:sldId id="328" r:id="rId18"/>
    <p:sldId id="336" r:id="rId19"/>
    <p:sldId id="338" r:id="rId20"/>
    <p:sldId id="337" r:id="rId21"/>
    <p:sldId id="327" r:id="rId22"/>
    <p:sldId id="326" r:id="rId23"/>
    <p:sldId id="325" r:id="rId24"/>
    <p:sldId id="334" r:id="rId25"/>
    <p:sldId id="333" r:id="rId2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中度样式 4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59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D780E-D7BE-48AD-95AF-026D2711B4DA}" type="datetimeFigureOut">
              <a:rPr lang="zh-CN" altLang="en-US" smtClean="0"/>
              <a:pPr/>
              <a:t>2014/5/20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2C5960-2B57-4E35-B9DC-472669F8E9A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DCE97-BE3A-4C6F-A309-2935E83E20E6}" type="datetimeFigureOut">
              <a:rPr lang="zh-CN" altLang="en-US" smtClean="0"/>
              <a:pPr/>
              <a:t>2014/5/20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1D13-31AA-4F89-8428-C23D6AD365C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DCE97-BE3A-4C6F-A309-2935E83E20E6}" type="datetimeFigureOut">
              <a:rPr lang="zh-CN" altLang="en-US" smtClean="0"/>
              <a:pPr/>
              <a:t>2014/5/20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1D13-31AA-4F89-8428-C23D6AD365C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DCE97-BE3A-4C6F-A309-2935E83E20E6}" type="datetimeFigureOut">
              <a:rPr lang="zh-CN" altLang="en-US" smtClean="0"/>
              <a:pPr/>
              <a:t>2014/5/20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1D13-31AA-4F89-8428-C23D6AD365C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DCE97-BE3A-4C6F-A309-2935E83E20E6}" type="datetimeFigureOut">
              <a:rPr lang="zh-CN" altLang="en-US" smtClean="0"/>
              <a:pPr/>
              <a:t>2014/5/20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1D13-31AA-4F89-8428-C23D6AD365C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DCE97-BE3A-4C6F-A309-2935E83E20E6}" type="datetimeFigureOut">
              <a:rPr lang="zh-CN" altLang="en-US" smtClean="0"/>
              <a:pPr/>
              <a:t>2014/5/20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1D13-31AA-4F89-8428-C23D6AD365C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DCE97-BE3A-4C6F-A309-2935E83E20E6}" type="datetimeFigureOut">
              <a:rPr lang="zh-CN" altLang="en-US" smtClean="0"/>
              <a:pPr/>
              <a:t>2014/5/20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1D13-31AA-4F89-8428-C23D6AD365C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DCE97-BE3A-4C6F-A309-2935E83E20E6}" type="datetimeFigureOut">
              <a:rPr lang="zh-CN" altLang="en-US" smtClean="0"/>
              <a:pPr/>
              <a:t>2014/5/20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1D13-31AA-4F89-8428-C23D6AD365C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DCE97-BE3A-4C6F-A309-2935E83E20E6}" type="datetimeFigureOut">
              <a:rPr lang="zh-CN" altLang="en-US" smtClean="0"/>
              <a:pPr/>
              <a:t>2014/5/20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1D13-31AA-4F89-8428-C23D6AD365C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DCE97-BE3A-4C6F-A309-2935E83E20E6}" type="datetimeFigureOut">
              <a:rPr lang="zh-CN" altLang="en-US" smtClean="0"/>
              <a:pPr/>
              <a:t>2014/5/20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1D13-31AA-4F89-8428-C23D6AD365C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DCE97-BE3A-4C6F-A309-2935E83E20E6}" type="datetimeFigureOut">
              <a:rPr lang="zh-CN" altLang="en-US" smtClean="0"/>
              <a:pPr/>
              <a:t>2014/5/20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1D13-31AA-4F89-8428-C23D6AD365C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DCE97-BE3A-4C6F-A309-2935E83E20E6}" type="datetimeFigureOut">
              <a:rPr lang="zh-CN" altLang="en-US" smtClean="0"/>
              <a:pPr/>
              <a:t>2014/5/20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C1D13-31AA-4F89-8428-C23D6AD365C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DCE97-BE3A-4C6F-A309-2935E83E20E6}" type="datetimeFigureOut">
              <a:rPr lang="zh-CN" altLang="en-US" smtClean="0"/>
              <a:pPr/>
              <a:t>2014/5/20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C1D13-31AA-4F89-8428-C23D6AD365C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zh-CN" altLang="en-US" dirty="0">
              <a:solidFill>
                <a:schemeClr val="tx1"/>
              </a:solidFill>
            </a:endParaRPr>
          </a:p>
        </p:txBody>
      </p:sp>
      <p:pic>
        <p:nvPicPr>
          <p:cNvPr id="2051" name="Picture 2" descr="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60350"/>
            <a:ext cx="33131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71550" y="3981450"/>
            <a:ext cx="7143750" cy="7429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sz="4000" b="1" dirty="0" smtClean="0">
                <a:solidFill>
                  <a:srgbClr val="0000CC"/>
                </a:solidFill>
                <a:latin typeface="Comic Sans MS" pitchFamily="66" charset="0"/>
                <a:ea typeface="华文行楷" pitchFamily="2" charset="-122"/>
              </a:rPr>
              <a:t>Can you come to my party?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28813" y="1628775"/>
            <a:ext cx="5214937" cy="7000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zh-CN" altLang="en-US" sz="4800" b="1" dirty="0" smtClean="0">
                <a:solidFill>
                  <a:srgbClr val="0000CC"/>
                </a:solidFill>
                <a:latin typeface="华文行楷" pitchFamily="2" charset="-122"/>
                <a:ea typeface="华文行楷" pitchFamily="2" charset="-122"/>
              </a:rPr>
              <a:t>新目标八年级上册</a:t>
            </a:r>
          </a:p>
        </p:txBody>
      </p:sp>
      <p:pic>
        <p:nvPicPr>
          <p:cNvPr id="205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571750"/>
            <a:ext cx="75723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500034" y="1142984"/>
            <a:ext cx="8143932" cy="5429288"/>
          </a:xfrm>
          <a:prstGeom prst="rect">
            <a:avLst/>
          </a:prstGeom>
          <a:solidFill>
            <a:srgbClr val="FF0066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857250" cy="2286000"/>
          </a:xfrm>
          <a:prstGeom prst="rect">
            <a:avLst/>
          </a:prstGeom>
        </p:spPr>
      </p:pic>
      <p:sp>
        <p:nvSpPr>
          <p:cNvPr id="9" name="图文框 8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103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10" name="图片 9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>
            <a:off x="8286750" y="4572000"/>
            <a:ext cx="857250" cy="22860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14282" y="184358"/>
            <a:ext cx="89297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latin typeface="Comic Sans MS" pitchFamily="66" charset="0"/>
              </a:rPr>
              <a:t>2d  Complete the invitation with words and phrases from the messages on Page 69.</a:t>
            </a:r>
          </a:p>
        </p:txBody>
      </p:sp>
      <p:sp>
        <p:nvSpPr>
          <p:cNvPr id="6" name="矩形 5"/>
          <p:cNvSpPr/>
          <p:nvPr/>
        </p:nvSpPr>
        <p:spPr>
          <a:xfrm>
            <a:off x="642910" y="1214422"/>
            <a:ext cx="7858180" cy="5509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dirty="0" smtClean="0"/>
              <a:t> </a:t>
            </a:r>
            <a:r>
              <a:rPr lang="en-US" altLang="zh-CN" sz="3200" i="1" dirty="0" smtClean="0">
                <a:latin typeface="Georgia" pitchFamily="18" charset="0"/>
              </a:rPr>
              <a:t>We are planning a housewarming ______at our new house this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Saturday. Can you _______________? Our house is at 2 London Road.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We are serving______ and _______from 7:30 p.m. please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__________your friends and </a:t>
            </a:r>
            <a:r>
              <a:rPr lang="en-US" altLang="zh-CN" sz="3200" i="1" dirty="0" smtClean="0">
                <a:latin typeface="Georgia" pitchFamily="18" charset="0"/>
              </a:rPr>
              <a:t>family . A</a:t>
            </a:r>
            <a:endParaRPr lang="en-US" altLang="zh-CN" sz="3200" i="1" dirty="0" smtClean="0">
              <a:latin typeface="Georgia" pitchFamily="18" charset="0"/>
            </a:endParaRPr>
          </a:p>
          <a:p>
            <a:r>
              <a:rPr lang="en-US" altLang="zh-CN" sz="3200" i="1" dirty="0" smtClean="0">
                <a:latin typeface="Georgia" pitchFamily="18" charset="0"/>
              </a:rPr>
              <a:t>Party is more ______ with more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People! Please let us ______ by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Wednesday ______ you can come to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The party. Hope you can make it!</a:t>
            </a:r>
            <a:endParaRPr lang="zh-CN" altLang="en-US" sz="3200" i="1" dirty="0">
              <a:latin typeface="Georg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28662" y="1711099"/>
            <a:ext cx="14590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party 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6248" y="2143116"/>
            <a:ext cx="39196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come to the party 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00430" y="3143248"/>
            <a:ext cx="121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food 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71538" y="3643314"/>
            <a:ext cx="16273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drinks 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14414" y="4071942"/>
            <a:ext cx="1438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bring 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57554" y="4643446"/>
            <a:ext cx="1221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glad 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0" y="5072074"/>
            <a:ext cx="14398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know 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72203" y="5643578"/>
            <a:ext cx="5854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if 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图文框 4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103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4" name="图片 3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857250" cy="2286000"/>
          </a:xfrm>
          <a:prstGeom prst="rect">
            <a:avLst/>
          </a:prstGeom>
        </p:spPr>
      </p:pic>
      <p:pic>
        <p:nvPicPr>
          <p:cNvPr id="6" name="图片 5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>
            <a:off x="8286750" y="4572000"/>
            <a:ext cx="857250" cy="2286000"/>
          </a:xfrm>
          <a:prstGeom prst="rect">
            <a:avLst/>
          </a:prstGeom>
        </p:spPr>
      </p:pic>
      <p:sp>
        <p:nvSpPr>
          <p:cNvPr id="7" name="标题 1"/>
          <p:cNvSpPr txBox="1">
            <a:spLocks/>
          </p:cNvSpPr>
          <p:nvPr/>
        </p:nvSpPr>
        <p:spPr>
          <a:xfrm>
            <a:off x="-252536" y="-134888"/>
            <a:ext cx="9577064" cy="1187624"/>
          </a:xfrm>
          <a:prstGeom prst="rect">
            <a:avLst/>
          </a:prstGeom>
          <a:ln w="101600" cmpd="thinThick">
            <a:solidFill>
              <a:srgbClr val="00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400" i="1" dirty="0" smtClean="0">
                <a:solidFill>
                  <a:srgbClr val="FF0066"/>
                </a:solidFill>
                <a:latin typeface="Georgia" pitchFamily="18" charset="0"/>
                <a:ea typeface="+mj-ea"/>
                <a:cs typeface="+mj-cs"/>
              </a:rPr>
              <a:t>Notes        </a:t>
            </a:r>
            <a:r>
              <a:rPr lang="en-US" altLang="zh-CN" sz="4400" dirty="0" smtClean="0">
                <a:solidFill>
                  <a:srgbClr val="00FF00"/>
                </a:solidFill>
                <a:ea typeface="+mj-ea"/>
                <a:cs typeface="+mj-cs"/>
              </a:rPr>
              <a:t>  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00FF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71472" y="1423088"/>
            <a:ext cx="8072494" cy="10772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zh-CN" sz="3200" i="1" dirty="0" smtClean="0">
                <a:latin typeface="Georgia" pitchFamily="18" charset="0"/>
              </a:rPr>
              <a:t>1.Please let us know </a:t>
            </a:r>
            <a:r>
              <a:rPr lang="en-US" altLang="zh-CN" sz="3200" i="1" dirty="0" smtClean="0">
                <a:solidFill>
                  <a:srgbClr val="0000CC"/>
                </a:solidFill>
                <a:latin typeface="Georgia" pitchFamily="18" charset="0"/>
              </a:rPr>
              <a:t>by</a:t>
            </a:r>
            <a:r>
              <a:rPr lang="en-US" altLang="zh-CN" sz="3200" i="1" dirty="0" smtClean="0">
                <a:latin typeface="Georgia" pitchFamily="18" charset="0"/>
              </a:rPr>
              <a:t> Wednesday if you can come to the party. </a:t>
            </a:r>
          </a:p>
        </p:txBody>
      </p:sp>
      <p:sp>
        <p:nvSpPr>
          <p:cNvPr id="9" name="矩形 8"/>
          <p:cNvSpPr/>
          <p:nvPr/>
        </p:nvSpPr>
        <p:spPr>
          <a:xfrm>
            <a:off x="571472" y="2915663"/>
            <a:ext cx="6728124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altLang="zh-CN" sz="3200" i="1" dirty="0" smtClean="0">
                <a:latin typeface="Georgia" pitchFamily="18" charset="0"/>
                <a:ea typeface="华康海报体W12(P)" pitchFamily="82" charset="-122"/>
              </a:rPr>
              <a:t>I go home ___11:00 AM.(</a:t>
            </a:r>
            <a:r>
              <a:rPr lang="zh-CN" altLang="en-US" sz="3200" dirty="0" smtClean="0">
                <a:latin typeface="+mn-ea"/>
              </a:rPr>
              <a:t>到</a:t>
            </a:r>
            <a:r>
              <a:rPr lang="en-US" altLang="zh-CN" sz="3200" dirty="0" smtClean="0">
                <a:latin typeface="+mn-ea"/>
              </a:rPr>
              <a:t>……</a:t>
            </a:r>
            <a:r>
              <a:rPr lang="zh-CN" altLang="en-US" sz="3200" dirty="0" smtClean="0">
                <a:latin typeface="+mn-ea"/>
              </a:rPr>
              <a:t>时</a:t>
            </a:r>
            <a:r>
              <a:rPr lang="en-US" altLang="zh-CN" sz="3200" i="1" dirty="0" smtClean="0">
                <a:latin typeface="Georgia" pitchFamily="18" charset="0"/>
                <a:ea typeface="华康海报体W12(P)" pitchFamily="82" charset="-122"/>
              </a:rPr>
              <a:t>)</a:t>
            </a:r>
            <a:endParaRPr lang="zh-CN" alt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2643174" y="2844225"/>
            <a:ext cx="8082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by 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20978" y="3987233"/>
            <a:ext cx="5857916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altLang="zh-CN" sz="3200" i="1" dirty="0" smtClean="0">
                <a:latin typeface="Georgia" pitchFamily="18" charset="0"/>
              </a:rPr>
              <a:t>2.Hope you can make it! </a:t>
            </a:r>
            <a:endParaRPr lang="zh-CN" altLang="en-US" sz="3200" i="1" dirty="0">
              <a:latin typeface="Georgia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621638" y="3987233"/>
            <a:ext cx="2236510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zh-CN" altLang="en-US" sz="3200" dirty="0" smtClean="0">
                <a:latin typeface="+mn-ea"/>
              </a:rPr>
              <a:t>希望你能来</a:t>
            </a:r>
            <a:endParaRPr lang="zh-CN" altLang="en-US" sz="32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857250" cy="2286000"/>
          </a:xfrm>
          <a:prstGeom prst="rect">
            <a:avLst/>
          </a:prstGeom>
        </p:spPr>
      </p:pic>
      <p:sp>
        <p:nvSpPr>
          <p:cNvPr id="9" name="图文框 8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103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10" name="图片 9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>
            <a:off x="8286750" y="4572000"/>
            <a:ext cx="857250" cy="22860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14282" y="1571612"/>
            <a:ext cx="885828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altLang="zh-CN" sz="3200" i="1" dirty="0" smtClean="0">
                <a:latin typeface="Georgia" pitchFamily="18" charset="0"/>
              </a:rPr>
              <a:t>1. Why is he/she one of your favorite teachers?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2. What do you want to say to him/her?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3. When is the best time to have the party?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4. Where can you have the party?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5. What kind of food will there be?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6. What kind of drinks would you like to serve?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7. Who will come to the party?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8. What activities will there be at the party?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9. How can you make the party a surprise for   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     your teacher?</a:t>
            </a:r>
            <a:endParaRPr lang="zh-CN" altLang="en-US" sz="3200" i="1" dirty="0"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44" y="188877"/>
            <a:ext cx="894347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latin typeface="Comic Sans MS" pitchFamily="66" charset="0"/>
              </a:rPr>
              <a:t>2e  Imagine one of your favorite teachers is leaving.</a:t>
            </a:r>
          </a:p>
          <a:p>
            <a:r>
              <a:rPr lang="en-US" altLang="zh-CN" sz="2800" dirty="0" smtClean="0">
                <a:latin typeface="Comic Sans MS" pitchFamily="66" charset="0"/>
              </a:rPr>
              <a:t>      Plan a party for him her. Answer the questions </a:t>
            </a:r>
          </a:p>
          <a:p>
            <a:r>
              <a:rPr lang="en-US" altLang="zh-CN" sz="2800" dirty="0" smtClean="0">
                <a:latin typeface="Comic Sans MS" pitchFamily="66" charset="0"/>
              </a:rPr>
              <a:t>      with a partner.</a:t>
            </a:r>
            <a:endParaRPr lang="zh-CN" altLang="en-US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857250" cy="2286000"/>
          </a:xfrm>
          <a:prstGeom prst="rect">
            <a:avLst/>
          </a:prstGeom>
        </p:spPr>
      </p:pic>
      <p:sp>
        <p:nvSpPr>
          <p:cNvPr id="9" name="图文框 8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103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10" name="图片 9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>
            <a:off x="8286750" y="4572000"/>
            <a:ext cx="857250" cy="22860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42844" y="71414"/>
            <a:ext cx="93583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latin typeface="Comic Sans MS" pitchFamily="66" charset="0"/>
              </a:rPr>
              <a:t>3a Read the invitation and answer the questions.</a:t>
            </a:r>
          </a:p>
        </p:txBody>
      </p:sp>
      <p:sp>
        <p:nvSpPr>
          <p:cNvPr id="15" name="矩形 14"/>
          <p:cNvSpPr/>
          <p:nvPr/>
        </p:nvSpPr>
        <p:spPr>
          <a:xfrm>
            <a:off x="285720" y="571480"/>
            <a:ext cx="885828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3200"/>
              </a:lnSpc>
              <a:buAutoNum type="arabicPeriod"/>
            </a:pPr>
            <a:r>
              <a:rPr lang="en-US" altLang="zh-CN" sz="2800" i="1" dirty="0" smtClean="0">
                <a:latin typeface="Georgia" pitchFamily="18" charset="0"/>
              </a:rPr>
              <a:t>Who is making the invitation?</a:t>
            </a:r>
          </a:p>
          <a:p>
            <a:pPr marL="342900" indent="-342900">
              <a:lnSpc>
                <a:spcPts val="3200"/>
              </a:lnSpc>
            </a:pPr>
            <a:r>
              <a:rPr lang="en-US" altLang="zh-CN" sz="2800" i="1" dirty="0" smtClean="0">
                <a:latin typeface="Georgia" pitchFamily="18" charset="0"/>
              </a:rPr>
              <a:t>__________________________</a:t>
            </a:r>
          </a:p>
          <a:p>
            <a:pPr>
              <a:lnSpc>
                <a:spcPts val="3200"/>
              </a:lnSpc>
            </a:pPr>
            <a:r>
              <a:rPr lang="en-US" altLang="zh-CN" sz="2800" i="1" dirty="0" smtClean="0">
                <a:latin typeface="Georgia" pitchFamily="18" charset="0"/>
              </a:rPr>
              <a:t>2. What is the invitation for?</a:t>
            </a:r>
          </a:p>
          <a:p>
            <a:pPr>
              <a:lnSpc>
                <a:spcPts val="3200"/>
              </a:lnSpc>
            </a:pPr>
            <a:r>
              <a:rPr lang="en-US" altLang="zh-CN" sz="2800" i="1" dirty="0" smtClean="0">
                <a:latin typeface="Georgia" pitchFamily="18" charset="0"/>
              </a:rPr>
              <a:t>__________________________</a:t>
            </a:r>
          </a:p>
          <a:p>
            <a:pPr>
              <a:lnSpc>
                <a:spcPts val="3200"/>
              </a:lnSpc>
            </a:pPr>
            <a:r>
              <a:rPr lang="en-US" altLang="zh-CN" sz="2800" i="1" dirty="0" smtClean="0">
                <a:latin typeface="Georgia" pitchFamily="18" charset="0"/>
              </a:rPr>
              <a:t>3. When will the event happen?</a:t>
            </a:r>
          </a:p>
          <a:p>
            <a:pPr>
              <a:lnSpc>
                <a:spcPts val="3200"/>
              </a:lnSpc>
            </a:pPr>
            <a:r>
              <a:rPr lang="en-US" altLang="zh-CN" sz="2800" i="1" dirty="0" smtClean="0">
                <a:latin typeface="Georgia" pitchFamily="18" charset="0"/>
              </a:rPr>
              <a:t>__________________________</a:t>
            </a:r>
          </a:p>
          <a:p>
            <a:pPr>
              <a:lnSpc>
                <a:spcPts val="3200"/>
              </a:lnSpc>
            </a:pPr>
            <a:r>
              <a:rPr lang="en-US" altLang="zh-CN" sz="2800" i="1" dirty="0" smtClean="0">
                <a:latin typeface="Georgia" pitchFamily="18" charset="0"/>
              </a:rPr>
              <a:t>4. What will happen after this?</a:t>
            </a:r>
          </a:p>
          <a:p>
            <a:pPr>
              <a:lnSpc>
                <a:spcPts val="3200"/>
              </a:lnSpc>
            </a:pPr>
            <a:r>
              <a:rPr lang="en-US" altLang="zh-CN" sz="2800" i="1" dirty="0" smtClean="0">
                <a:latin typeface="Georgia" pitchFamily="18" charset="0"/>
              </a:rPr>
              <a:t>___________________________________</a:t>
            </a:r>
          </a:p>
          <a:p>
            <a:pPr>
              <a:lnSpc>
                <a:spcPts val="3200"/>
              </a:lnSpc>
            </a:pPr>
            <a:r>
              <a:rPr lang="en-US" altLang="zh-CN" sz="2800" i="1" dirty="0" smtClean="0">
                <a:latin typeface="Georgia" pitchFamily="18" charset="0"/>
              </a:rPr>
              <a:t>__________________________________</a:t>
            </a:r>
          </a:p>
          <a:p>
            <a:pPr>
              <a:lnSpc>
                <a:spcPts val="3200"/>
              </a:lnSpc>
            </a:pPr>
            <a:r>
              <a:rPr lang="en-US" altLang="zh-CN" sz="2800" i="1" dirty="0" smtClean="0">
                <a:latin typeface="Georgia" pitchFamily="18" charset="0"/>
              </a:rPr>
              <a:t>5. Do parents have to bring anything?</a:t>
            </a:r>
          </a:p>
          <a:p>
            <a:pPr>
              <a:lnSpc>
                <a:spcPts val="3200"/>
              </a:lnSpc>
            </a:pPr>
            <a:r>
              <a:rPr lang="en-US" altLang="zh-CN" sz="2800" i="1" dirty="0" smtClean="0">
                <a:latin typeface="Georgia" pitchFamily="18" charset="0"/>
              </a:rPr>
              <a:t>_________________________________</a:t>
            </a:r>
          </a:p>
          <a:p>
            <a:pPr>
              <a:lnSpc>
                <a:spcPts val="3200"/>
              </a:lnSpc>
            </a:pPr>
            <a:r>
              <a:rPr lang="en-US" altLang="zh-CN" sz="2800" i="1" dirty="0" smtClean="0">
                <a:latin typeface="Georgia" pitchFamily="18" charset="0"/>
              </a:rPr>
              <a:t>6. How should people reply to this invitation, and when?</a:t>
            </a:r>
          </a:p>
          <a:p>
            <a:pPr>
              <a:lnSpc>
                <a:spcPts val="3200"/>
              </a:lnSpc>
            </a:pPr>
            <a:r>
              <a:rPr lang="en-US" altLang="zh-CN" sz="2800" i="1" dirty="0" smtClean="0">
                <a:latin typeface="Georgia" pitchFamily="18" charset="0"/>
              </a:rPr>
              <a:t>____________________________________</a:t>
            </a:r>
          </a:p>
          <a:p>
            <a:pPr>
              <a:lnSpc>
                <a:spcPts val="3200"/>
              </a:lnSpc>
            </a:pPr>
            <a:r>
              <a:rPr lang="en-US" altLang="zh-CN" sz="2800" i="1" dirty="0" smtClean="0">
                <a:latin typeface="Georgia" pitchFamily="18" charset="0"/>
              </a:rPr>
              <a:t>_______________________________</a:t>
            </a:r>
            <a:endParaRPr lang="zh-CN" altLang="en-US" sz="2800" i="1" dirty="0">
              <a:latin typeface="Georgi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2910" y="976954"/>
            <a:ext cx="50449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</a:rPr>
              <a:t>Larry Smith ,the headmaster. </a:t>
            </a:r>
            <a:endParaRPr lang="zh-CN" altLang="en-US" sz="28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0034" y="1762772"/>
            <a:ext cx="8621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</a:rPr>
              <a:t>For the opening of their library at No.9 High School.</a:t>
            </a:r>
            <a:endParaRPr lang="zh-CN" altLang="en-US" sz="28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0034" y="2620028"/>
            <a:ext cx="8648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</a:rPr>
              <a:t>On the morning of Wednesday ,January 8</a:t>
            </a:r>
            <a:r>
              <a:rPr lang="en-US" altLang="zh-CN" sz="2800" i="1" baseline="30000" dirty="0" smtClean="0">
                <a:solidFill>
                  <a:srgbClr val="FF0000"/>
                </a:solidFill>
                <a:latin typeface="Georgia" pitchFamily="18" charset="0"/>
              </a:rPr>
              <a:t>th</a:t>
            </a:r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</a:rPr>
              <a:t> at 9:00. </a:t>
            </a:r>
            <a:endParaRPr lang="zh-CN" altLang="en-US" sz="28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7158" y="3403587"/>
            <a:ext cx="862127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</a:rPr>
              <a:t>The parents can enjoy their school concert and have </a:t>
            </a:r>
          </a:p>
          <a:p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</a:rPr>
              <a:t>lunch in the school in the school hall at 12:00.</a:t>
            </a:r>
            <a:endParaRPr lang="zh-CN" altLang="en-US" sz="28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85786" y="4620292"/>
            <a:ext cx="21932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</a:rPr>
              <a:t>Yes ,they do.</a:t>
            </a:r>
            <a:endParaRPr lang="zh-CN" altLang="en-US" sz="28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0034" y="5857892"/>
            <a:ext cx="725871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</a:rPr>
              <a:t>People /They should reply in writing to this </a:t>
            </a:r>
          </a:p>
          <a:p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</a:rPr>
              <a:t>invitation by Friday , December 2oth.  </a:t>
            </a:r>
            <a:endParaRPr lang="zh-CN" altLang="en-US" sz="2800" i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857250" cy="2286000"/>
          </a:xfrm>
          <a:prstGeom prst="rect">
            <a:avLst/>
          </a:prstGeom>
        </p:spPr>
      </p:pic>
      <p:sp>
        <p:nvSpPr>
          <p:cNvPr id="9" name="图文框 8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103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10" name="图片 9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>
            <a:off x="8286750" y="4572000"/>
            <a:ext cx="857250" cy="22860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42844" y="214290"/>
            <a:ext cx="93583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latin typeface="Comic Sans MS" pitchFamily="66" charset="0"/>
              </a:rPr>
              <a:t>3a Read the invitation and answer the questions.</a:t>
            </a:r>
          </a:p>
        </p:txBody>
      </p:sp>
      <p:sp>
        <p:nvSpPr>
          <p:cNvPr id="6" name="矩形 5"/>
          <p:cNvSpPr/>
          <p:nvPr/>
        </p:nvSpPr>
        <p:spPr>
          <a:xfrm>
            <a:off x="500034" y="3929066"/>
            <a:ext cx="7500990" cy="176958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342900" indent="-342900">
              <a:lnSpc>
                <a:spcPts val="4500"/>
              </a:lnSpc>
            </a:pPr>
            <a:r>
              <a:rPr lang="en-US" altLang="zh-CN" sz="3200" i="1" dirty="0" smtClean="0">
                <a:latin typeface="Georgia" pitchFamily="18" charset="0"/>
              </a:rPr>
              <a:t>reply</a:t>
            </a:r>
            <a:r>
              <a:rPr lang="en-US" altLang="zh-CN" sz="3200" dirty="0" smtClean="0">
                <a:latin typeface="Georgia" pitchFamily="18" charset="0"/>
              </a:rPr>
              <a:t> </a:t>
            </a:r>
            <a:r>
              <a:rPr lang="zh-CN" altLang="en-US" sz="3200" dirty="0" smtClean="0">
                <a:latin typeface="Georgia" pitchFamily="18" charset="0"/>
              </a:rPr>
              <a:t>不及物动词意为‘回答，答复’。</a:t>
            </a:r>
            <a:endParaRPr lang="en-US" altLang="zh-CN" sz="3200" dirty="0" smtClean="0">
              <a:latin typeface="Georgia" pitchFamily="18" charset="0"/>
            </a:endParaRPr>
          </a:p>
          <a:p>
            <a:pPr marL="342900" indent="-342900">
              <a:lnSpc>
                <a:spcPts val="4500"/>
              </a:lnSpc>
            </a:pPr>
            <a:r>
              <a:rPr lang="zh-CN" altLang="en-US" sz="3200" dirty="0" smtClean="0">
                <a:latin typeface="Georgia" pitchFamily="18" charset="0"/>
              </a:rPr>
              <a:t>其第三人称为</a:t>
            </a:r>
            <a:r>
              <a:rPr lang="en-US" altLang="zh-CN" sz="3200" i="1" dirty="0" smtClean="0">
                <a:latin typeface="Georgia" pitchFamily="18" charset="0"/>
              </a:rPr>
              <a:t>replies,</a:t>
            </a:r>
            <a:r>
              <a:rPr lang="zh-CN" altLang="en-US" sz="3200" dirty="0" smtClean="0">
                <a:latin typeface="Georgia" pitchFamily="18" charset="0"/>
              </a:rPr>
              <a:t>过去式为</a:t>
            </a:r>
            <a:r>
              <a:rPr lang="en-US" altLang="zh-CN" sz="3200" i="1" dirty="0" smtClean="0">
                <a:latin typeface="Georgia" pitchFamily="18" charset="0"/>
              </a:rPr>
              <a:t>replied</a:t>
            </a:r>
            <a:r>
              <a:rPr lang="zh-CN" altLang="en-US" sz="3200" dirty="0" smtClean="0">
                <a:latin typeface="Georgia" pitchFamily="18" charset="0"/>
              </a:rPr>
              <a:t>。</a:t>
            </a:r>
            <a:endParaRPr lang="en-US" altLang="zh-CN" sz="3200" dirty="0" smtClean="0">
              <a:latin typeface="Georgia" pitchFamily="18" charset="0"/>
            </a:endParaRPr>
          </a:p>
          <a:p>
            <a:pPr marL="342900" indent="-342900">
              <a:lnSpc>
                <a:spcPts val="4500"/>
              </a:lnSpc>
            </a:pPr>
            <a:r>
              <a:rPr lang="zh-CN" altLang="en-US" sz="3200" dirty="0" smtClean="0">
                <a:latin typeface="Georgia" pitchFamily="18" charset="0"/>
              </a:rPr>
              <a:t>同义词</a:t>
            </a:r>
            <a:r>
              <a:rPr lang="en-US" altLang="zh-CN" sz="3200" i="1" dirty="0" smtClean="0">
                <a:latin typeface="Georgia" pitchFamily="18" charset="0"/>
              </a:rPr>
              <a:t>answer.</a:t>
            </a:r>
          </a:p>
        </p:txBody>
      </p:sp>
      <p:sp>
        <p:nvSpPr>
          <p:cNvPr id="7" name="矩形 6"/>
          <p:cNvSpPr/>
          <p:nvPr/>
        </p:nvSpPr>
        <p:spPr>
          <a:xfrm>
            <a:off x="497882" y="2571744"/>
            <a:ext cx="807464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altLang="zh-CN" sz="3200" i="1" dirty="0" smtClean="0">
                <a:latin typeface="Georgia" pitchFamily="18" charset="0"/>
              </a:rPr>
              <a:t>Please </a:t>
            </a:r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</a:rPr>
              <a:t>reply</a:t>
            </a:r>
            <a:r>
              <a:rPr lang="en-US" altLang="zh-CN" sz="3200" i="1" dirty="0" smtClean="0">
                <a:latin typeface="Georgia" pitchFamily="18" charset="0"/>
              </a:rPr>
              <a:t> </a:t>
            </a:r>
            <a:r>
              <a:rPr lang="en-US" altLang="zh-CN" sz="3200" i="1" dirty="0" smtClean="0">
                <a:solidFill>
                  <a:srgbClr val="0000CC"/>
                </a:solidFill>
                <a:latin typeface="Georgia" pitchFamily="18" charset="0"/>
              </a:rPr>
              <a:t>in writing </a:t>
            </a:r>
            <a:r>
              <a:rPr lang="en-US" altLang="zh-CN" sz="3200" i="1" dirty="0" smtClean="0">
                <a:latin typeface="Georgia" pitchFamily="18" charset="0"/>
              </a:rPr>
              <a:t>to this invitation by</a:t>
            </a:r>
          </a:p>
          <a:p>
            <a:pPr marL="342900" indent="-342900"/>
            <a:r>
              <a:rPr lang="en-US" altLang="zh-CN" sz="3200" i="1" dirty="0" smtClean="0">
                <a:latin typeface="Georgia" pitchFamily="18" charset="0"/>
              </a:rPr>
              <a:t> Friday ,December 20</a:t>
            </a:r>
            <a:r>
              <a:rPr lang="en-US" altLang="zh-CN" sz="3200" i="1" baseline="30000" dirty="0" smtClean="0">
                <a:latin typeface="Georgia" pitchFamily="18" charset="0"/>
              </a:rPr>
              <a:t>th</a:t>
            </a:r>
            <a:r>
              <a:rPr lang="en-US" altLang="zh-CN" sz="3200" i="1" dirty="0" smtClean="0">
                <a:latin typeface="Georgia" pitchFamily="18" charset="0"/>
              </a:rPr>
              <a:t>.</a:t>
            </a:r>
            <a:endParaRPr lang="en-US" altLang="zh-CN" sz="3200" dirty="0" smtClean="0">
              <a:latin typeface="Georgia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00034" y="843961"/>
            <a:ext cx="1778051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/>
            <a:r>
              <a:rPr lang="en-US" altLang="zh-CN" sz="4000" i="1" dirty="0" smtClean="0">
                <a:latin typeface="Georgia" pitchFamily="18" charset="0"/>
              </a:rPr>
              <a:t>Notes </a:t>
            </a:r>
            <a:r>
              <a:rPr lang="en-US" altLang="zh-CN" sz="4000" dirty="0" smtClean="0">
                <a:latin typeface="Georgia" pitchFamily="18" charset="0"/>
              </a:rPr>
              <a:t>:</a:t>
            </a:r>
          </a:p>
        </p:txBody>
      </p:sp>
      <p:sp>
        <p:nvSpPr>
          <p:cNvPr id="12" name="矩形 11"/>
          <p:cNvSpPr/>
          <p:nvPr/>
        </p:nvSpPr>
        <p:spPr>
          <a:xfrm>
            <a:off x="571472" y="1785926"/>
            <a:ext cx="5992346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altLang="zh-CN" sz="3200" i="1" dirty="0" smtClean="0">
                <a:latin typeface="Georgia" pitchFamily="18" charset="0"/>
              </a:rPr>
              <a:t>the </a:t>
            </a:r>
            <a:r>
              <a:rPr lang="en-US" altLang="zh-CN" sz="3200" i="1" dirty="0" smtClean="0">
                <a:latin typeface="Georgia" pitchFamily="18" charset="0"/>
              </a:rPr>
              <a:t>opening of …   </a:t>
            </a:r>
            <a:r>
              <a:rPr lang="en-US" altLang="zh-CN" sz="3200" dirty="0" smtClean="0">
                <a:latin typeface="+mn-ea"/>
              </a:rPr>
              <a:t>……</a:t>
            </a:r>
            <a:r>
              <a:rPr lang="zh-CN" altLang="en-US" sz="3200" dirty="0" smtClean="0">
                <a:latin typeface="+mn-ea"/>
              </a:rPr>
              <a:t>的开幕式</a:t>
            </a:r>
            <a:endParaRPr lang="en-US" altLang="zh-CN" sz="32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857250" cy="2286000"/>
          </a:xfrm>
          <a:prstGeom prst="rect">
            <a:avLst/>
          </a:prstGeom>
        </p:spPr>
      </p:pic>
      <p:sp>
        <p:nvSpPr>
          <p:cNvPr id="9" name="图文框 8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103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10" name="图片 9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>
            <a:off x="8286750" y="4572000"/>
            <a:ext cx="857250" cy="22860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500034" y="571480"/>
            <a:ext cx="3929090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/>
            <a:r>
              <a:rPr lang="zh-CN" altLang="en-US" sz="3200" dirty="0" smtClean="0">
                <a:latin typeface="Georgia" pitchFamily="18" charset="0"/>
              </a:rPr>
              <a:t>辨析</a:t>
            </a:r>
            <a:r>
              <a:rPr lang="en-US" altLang="zh-CN" sz="3200" i="1" dirty="0" smtClean="0">
                <a:latin typeface="Georgia" pitchFamily="18" charset="0"/>
              </a:rPr>
              <a:t>reply </a:t>
            </a:r>
            <a:r>
              <a:rPr lang="zh-CN" altLang="en-US" sz="3200" dirty="0" smtClean="0">
                <a:latin typeface="Georgia" pitchFamily="18" charset="0"/>
              </a:rPr>
              <a:t>和</a:t>
            </a:r>
            <a:r>
              <a:rPr lang="en-US" altLang="zh-CN" sz="3200" i="1" dirty="0" smtClean="0">
                <a:latin typeface="Georgia" pitchFamily="18" charset="0"/>
              </a:rPr>
              <a:t>answer</a:t>
            </a:r>
          </a:p>
        </p:txBody>
      </p:sp>
      <p:sp>
        <p:nvSpPr>
          <p:cNvPr id="6" name="矩形 5"/>
          <p:cNvSpPr/>
          <p:nvPr/>
        </p:nvSpPr>
        <p:spPr>
          <a:xfrm>
            <a:off x="428564" y="1285860"/>
            <a:ext cx="8072526" cy="10772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342900" indent="-342900"/>
            <a:r>
              <a:rPr lang="zh-CN" altLang="en-US" sz="3200" dirty="0" smtClean="0">
                <a:latin typeface="Georgia" pitchFamily="18" charset="0"/>
              </a:rPr>
              <a:t>及物动词</a:t>
            </a:r>
            <a:r>
              <a:rPr lang="en-US" altLang="zh-CN" sz="3200" dirty="0" smtClean="0">
                <a:latin typeface="Georgia" pitchFamily="18" charset="0"/>
              </a:rPr>
              <a:t>:</a:t>
            </a:r>
            <a:r>
              <a:rPr lang="en-US" altLang="zh-CN" sz="3200" i="1" dirty="0" smtClean="0">
                <a:latin typeface="Georgia" pitchFamily="18" charset="0"/>
              </a:rPr>
              <a:t>reply to</a:t>
            </a:r>
            <a:r>
              <a:rPr lang="zh-CN" altLang="en-US" sz="3200" i="1" dirty="0" smtClean="0">
                <a:latin typeface="Georgia" pitchFamily="18" charset="0"/>
              </a:rPr>
              <a:t>（</a:t>
            </a:r>
            <a:r>
              <a:rPr lang="en-US" altLang="zh-CN" sz="3200" i="1" dirty="0" err="1" smtClean="0">
                <a:latin typeface="Georgia" pitchFamily="18" charset="0"/>
              </a:rPr>
              <a:t>sb</a:t>
            </a:r>
            <a:r>
              <a:rPr lang="en-US" altLang="zh-CN" sz="3200" i="1" dirty="0" smtClean="0">
                <a:latin typeface="Georgia" pitchFamily="18" charset="0"/>
              </a:rPr>
              <a:t>/</a:t>
            </a:r>
            <a:r>
              <a:rPr lang="en-US" altLang="zh-CN" sz="3200" i="1" dirty="0" err="1" smtClean="0">
                <a:latin typeface="Georgia" pitchFamily="18" charset="0"/>
              </a:rPr>
              <a:t>sth</a:t>
            </a:r>
            <a:r>
              <a:rPr lang="en-US" altLang="zh-CN" sz="3200" i="1" dirty="0" smtClean="0">
                <a:latin typeface="Georgia" pitchFamily="18" charset="0"/>
              </a:rPr>
              <a:t>)</a:t>
            </a:r>
            <a:r>
              <a:rPr lang="zh-CN" altLang="en-US" sz="3200" dirty="0" smtClean="0">
                <a:latin typeface="Georgia" pitchFamily="18" charset="0"/>
              </a:rPr>
              <a:t>对</a:t>
            </a:r>
            <a:r>
              <a:rPr lang="en-US" altLang="zh-CN" sz="3200" dirty="0" smtClean="0">
                <a:latin typeface="Georgia" pitchFamily="18" charset="0"/>
              </a:rPr>
              <a:t>…</a:t>
            </a:r>
            <a:r>
              <a:rPr lang="zh-CN" altLang="en-US" sz="3200" dirty="0" smtClean="0">
                <a:latin typeface="Georgia" pitchFamily="18" charset="0"/>
              </a:rPr>
              <a:t>作出回答</a:t>
            </a:r>
            <a:endParaRPr lang="en-US" altLang="zh-CN" sz="3200" dirty="0" smtClean="0">
              <a:latin typeface="Georgia" pitchFamily="18" charset="0"/>
            </a:endParaRPr>
          </a:p>
          <a:p>
            <a:pPr marL="342900" indent="-342900"/>
            <a:r>
              <a:rPr lang="zh-CN" altLang="en-US" sz="3200" dirty="0" smtClean="0">
                <a:latin typeface="Georgia" pitchFamily="18" charset="0"/>
              </a:rPr>
              <a:t>名词        </a:t>
            </a:r>
            <a:r>
              <a:rPr lang="en-US" altLang="zh-CN" sz="3200" dirty="0" smtClean="0">
                <a:latin typeface="Georgia" pitchFamily="18" charset="0"/>
              </a:rPr>
              <a:t>:  </a:t>
            </a:r>
            <a:r>
              <a:rPr lang="zh-CN" altLang="en-US" sz="3200" dirty="0" smtClean="0">
                <a:latin typeface="Georgia" pitchFamily="18" charset="0"/>
              </a:rPr>
              <a:t>意为答道；回信，后面跟介词</a:t>
            </a:r>
            <a:r>
              <a:rPr lang="en-US" altLang="zh-CN" sz="3200" i="1" dirty="0" smtClean="0">
                <a:latin typeface="Georgia" pitchFamily="18" charset="0"/>
              </a:rPr>
              <a:t>to.</a:t>
            </a:r>
            <a:endParaRPr lang="en-US" altLang="zh-CN" sz="3200" dirty="0" smtClean="0">
              <a:latin typeface="Georgia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28596" y="2558473"/>
            <a:ext cx="7858180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342900" indent="-342900"/>
            <a:r>
              <a:rPr lang="en-US" altLang="zh-CN" sz="3200" i="1" dirty="0" smtClean="0">
                <a:latin typeface="Georgia" pitchFamily="18" charset="0"/>
              </a:rPr>
              <a:t>I didn’t reply ____(to/at /in) him.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43240" y="2500306"/>
            <a:ext cx="7040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to 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57158" y="3351914"/>
            <a:ext cx="8001056" cy="10772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342900" indent="-342900"/>
            <a:r>
              <a:rPr lang="en-US" altLang="zh-CN" sz="3200" i="1" dirty="0" smtClean="0">
                <a:latin typeface="Georgia" pitchFamily="18" charset="0"/>
              </a:rPr>
              <a:t>answer</a:t>
            </a:r>
            <a:r>
              <a:rPr lang="zh-CN" altLang="en-US" sz="3200" dirty="0" smtClean="0">
                <a:latin typeface="Georgia" pitchFamily="18" charset="0"/>
              </a:rPr>
              <a:t>是最普通的用语，包括口头，书面，或行动的回答</a:t>
            </a:r>
            <a:endParaRPr lang="en-US" altLang="zh-CN" sz="3200" dirty="0" smtClean="0">
              <a:latin typeface="Georgia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28596" y="4701613"/>
            <a:ext cx="6429420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342900" indent="-342900"/>
            <a:r>
              <a:rPr lang="zh-CN" altLang="en-US" sz="3200" dirty="0" smtClean="0">
                <a:latin typeface="Georgia" pitchFamily="18" charset="0"/>
              </a:rPr>
              <a:t>他回答了我的问题</a:t>
            </a:r>
            <a:endParaRPr lang="en-US" altLang="zh-CN" sz="3200" dirty="0" smtClean="0">
              <a:latin typeface="Georgia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57158" y="5572140"/>
            <a:ext cx="7215238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342900" indent="-342900"/>
            <a:r>
              <a:rPr lang="en-US" altLang="zh-CN" sz="3200" dirty="0" smtClean="0">
                <a:latin typeface="Georgia" pitchFamily="18" charset="0"/>
              </a:rPr>
              <a:t>He _________(answer) my question.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00100" y="5568751"/>
            <a:ext cx="25378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questioned 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1" grpId="0"/>
      <p:bldP spid="12" grpId="0" animBg="1"/>
      <p:bldP spid="13" grpId="0" animBg="1"/>
      <p:bldP spid="14" grpId="0" animBg="1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857250" cy="2286000"/>
          </a:xfrm>
          <a:prstGeom prst="rect">
            <a:avLst/>
          </a:prstGeom>
        </p:spPr>
      </p:pic>
      <p:sp>
        <p:nvSpPr>
          <p:cNvPr id="6" name="图文框 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103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7" name="图片 6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>
            <a:off x="8286750" y="4572000"/>
            <a:ext cx="857250" cy="2286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1472" y="1714488"/>
            <a:ext cx="8143932" cy="114300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l"/>
            <a:r>
              <a:rPr lang="en-US" altLang="zh-CN" sz="3600" i="1" dirty="0" smtClean="0">
                <a:latin typeface="Georgia" pitchFamily="18" charset="0"/>
              </a:rPr>
              <a:t>by Friday  </a:t>
            </a:r>
            <a:r>
              <a:rPr lang="zh-CN" altLang="en-US" sz="3600" dirty="0" smtClean="0">
                <a:latin typeface="+mn-ea"/>
                <a:ea typeface="+mn-ea"/>
              </a:rPr>
              <a:t>在周五之前</a:t>
            </a:r>
            <a:r>
              <a:rPr lang="en-US" altLang="zh-CN" sz="3200" dirty="0" smtClean="0">
                <a:latin typeface="+mn-ea"/>
                <a:ea typeface="+mn-ea"/>
              </a:rPr>
              <a:t/>
            </a:r>
            <a:br>
              <a:rPr lang="en-US" altLang="zh-CN" sz="3200" dirty="0" smtClean="0">
                <a:latin typeface="+mn-ea"/>
                <a:ea typeface="+mn-ea"/>
              </a:rPr>
            </a:br>
            <a:r>
              <a:rPr lang="en-US" altLang="zh-CN" sz="3600" i="1" dirty="0" smtClean="0">
                <a:latin typeface="Georgia" pitchFamily="18" charset="0"/>
              </a:rPr>
              <a:t>by</a:t>
            </a:r>
            <a:r>
              <a:rPr lang="zh-CN" altLang="en-US" sz="3600" dirty="0" smtClean="0">
                <a:latin typeface="+mn-ea"/>
                <a:ea typeface="+mn-ea"/>
              </a:rPr>
              <a:t>表示时间“不迟于，到时为止或在以前”</a:t>
            </a:r>
            <a:endParaRPr lang="zh-CN" altLang="en-US" sz="3200" dirty="0">
              <a:latin typeface="+mn-ea"/>
              <a:ea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00034" y="843961"/>
            <a:ext cx="1778051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/>
            <a:r>
              <a:rPr lang="en-US" altLang="zh-CN" sz="4000" i="1" dirty="0" smtClean="0">
                <a:latin typeface="Georgia" pitchFamily="18" charset="0"/>
              </a:rPr>
              <a:t>Notes </a:t>
            </a:r>
            <a:r>
              <a:rPr lang="en-US" altLang="zh-CN" sz="4000" dirty="0" smtClean="0">
                <a:latin typeface="Georgia" pitchFamily="18" charset="0"/>
              </a:rPr>
              <a:t>:</a:t>
            </a:r>
          </a:p>
        </p:txBody>
      </p:sp>
      <p:sp>
        <p:nvSpPr>
          <p:cNvPr id="9" name="标题 1"/>
          <p:cNvSpPr txBox="1">
            <a:spLocks/>
          </p:cNvSpPr>
          <p:nvPr/>
        </p:nvSpPr>
        <p:spPr>
          <a:xfrm>
            <a:off x="571472" y="3071810"/>
            <a:ext cx="8143932" cy="71438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>
              <a:spcBef>
                <a:spcPct val="0"/>
              </a:spcBef>
            </a:pPr>
            <a:r>
              <a:rPr lang="zh-CN" altLang="en-US" sz="3200" dirty="0" smtClean="0">
                <a:latin typeface="+mn-ea"/>
              </a:rPr>
              <a:t>到明天你能完成这项工作吗？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cs typeface="+mj-cs"/>
            </a:endParaRPr>
          </a:p>
        </p:txBody>
      </p:sp>
      <p:sp>
        <p:nvSpPr>
          <p:cNvPr id="10" name="标题 1"/>
          <p:cNvSpPr txBox="1">
            <a:spLocks/>
          </p:cNvSpPr>
          <p:nvPr/>
        </p:nvSpPr>
        <p:spPr>
          <a:xfrm>
            <a:off x="500034" y="4000504"/>
            <a:ext cx="8143932" cy="71438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514350" indent="-514350">
              <a:buNone/>
            </a:pPr>
            <a:r>
              <a:rPr lang="en-US" altLang="zh-CN" sz="3200" i="1" dirty="0" smtClean="0">
                <a:latin typeface="Georgia" pitchFamily="18" charset="0"/>
              </a:rPr>
              <a:t>Can you finish the work ______ _________?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86314" y="4000504"/>
            <a:ext cx="33201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</a:rPr>
              <a:t>by        tomorrow</a:t>
            </a:r>
            <a:endParaRPr lang="zh-CN" altLang="en-US" sz="3200" i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857250" cy="2286000"/>
          </a:xfrm>
          <a:prstGeom prst="rect">
            <a:avLst/>
          </a:prstGeom>
        </p:spPr>
      </p:pic>
      <p:sp>
        <p:nvSpPr>
          <p:cNvPr id="9" name="图文框 8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103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10" name="图片 9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>
            <a:off x="8286750" y="4572000"/>
            <a:ext cx="857250" cy="228600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14282" y="214290"/>
            <a:ext cx="85725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latin typeface="Comic Sans MS" pitchFamily="66" charset="0"/>
              </a:rPr>
              <a:t>3b Write an invitation to a party or any other   </a:t>
            </a:r>
          </a:p>
          <a:p>
            <a:r>
              <a:rPr lang="en-US" altLang="zh-CN" sz="2800" dirty="0" smtClean="0">
                <a:latin typeface="Comic Sans MS" pitchFamily="66" charset="0"/>
              </a:rPr>
              <a:t>     event. Reply to your partner’s invitation. If you </a:t>
            </a:r>
          </a:p>
          <a:p>
            <a:r>
              <a:rPr lang="en-US" altLang="zh-CN" sz="2800" dirty="0" smtClean="0">
                <a:latin typeface="Comic Sans MS" pitchFamily="66" charset="0"/>
              </a:rPr>
              <a:t>     turn down the invitation, give a good reason.</a:t>
            </a:r>
          </a:p>
        </p:txBody>
      </p:sp>
      <p:sp>
        <p:nvSpPr>
          <p:cNvPr id="7" name="矩形 6"/>
          <p:cNvSpPr/>
          <p:nvPr/>
        </p:nvSpPr>
        <p:spPr>
          <a:xfrm>
            <a:off x="142844" y="1714488"/>
            <a:ext cx="492922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i="1" dirty="0" smtClean="0">
                <a:latin typeface="Georgia" pitchFamily="18" charset="0"/>
              </a:rPr>
              <a:t>Include the following information: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kind of party or event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when and where it will be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if guests should bring anything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if guests should reply to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 the invitation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when and how guests should reply</a:t>
            </a:r>
            <a:endParaRPr lang="zh-CN" altLang="en-US" sz="3200" i="1" dirty="0">
              <a:latin typeface="Georgia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929190" y="2285992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3200" b="1" i="1" dirty="0" smtClean="0">
                <a:latin typeface="Georgia" pitchFamily="18" charset="0"/>
              </a:rPr>
              <a:t>Use the following</a:t>
            </a:r>
          </a:p>
          <a:p>
            <a:r>
              <a:rPr lang="en-US" altLang="zh-CN" sz="3200" b="1" i="1" dirty="0" smtClean="0">
                <a:latin typeface="Georgia" pitchFamily="18" charset="0"/>
              </a:rPr>
              <a:t>words and phrases: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would like to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will be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after this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please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reply</a:t>
            </a:r>
            <a:endParaRPr lang="zh-CN" altLang="en-US" sz="3200" i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857250" cy="2286000"/>
          </a:xfrm>
          <a:prstGeom prst="rect">
            <a:avLst/>
          </a:prstGeom>
        </p:spPr>
      </p:pic>
      <p:sp>
        <p:nvSpPr>
          <p:cNvPr id="9" name="图文框 8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103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10" name="图片 9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>
            <a:off x="8286750" y="4572000"/>
            <a:ext cx="857250" cy="2286000"/>
          </a:xfrm>
          <a:prstGeom prst="rect">
            <a:avLst/>
          </a:prstGeom>
        </p:spPr>
      </p:pic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285720" y="1460202"/>
          <a:ext cx="8501124" cy="47548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71571"/>
                <a:gridCol w="3286148"/>
                <a:gridCol w="4143405"/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步骤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构思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列纲</a:t>
                      </a:r>
                      <a:endParaRPr lang="zh-CN" alt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3200" dirty="0" smtClean="0"/>
                        <a:t>1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开篇感谢收到对方的邀请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i="1" dirty="0" smtClean="0">
                          <a:latin typeface="Georgia" pitchFamily="18" charset="0"/>
                        </a:rPr>
                        <a:t>Thanks</a:t>
                      </a:r>
                      <a:r>
                        <a:rPr lang="en-US" altLang="zh-CN" sz="3200" i="1" baseline="0" dirty="0" smtClean="0">
                          <a:latin typeface="Georgia" pitchFamily="18" charset="0"/>
                        </a:rPr>
                        <a:t> for…</a:t>
                      </a:r>
                    </a:p>
                    <a:p>
                      <a:r>
                        <a:rPr lang="en-US" altLang="zh-CN" sz="3200" i="1" baseline="0" dirty="0" smtClean="0">
                          <a:latin typeface="Georgia" pitchFamily="18" charset="0"/>
                        </a:rPr>
                        <a:t>I ’d love to ,but…</a:t>
                      </a:r>
                      <a:endParaRPr lang="zh-CN" altLang="en-US" sz="3200" i="1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3200" dirty="0" smtClean="0"/>
                        <a:t>2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表示拒绝的原因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i="1" dirty="0" smtClean="0">
                          <a:latin typeface="Georgia" pitchFamily="18" charset="0"/>
                        </a:rPr>
                        <a:t>have to ,study for a test , have</a:t>
                      </a:r>
                      <a:r>
                        <a:rPr lang="en-US" altLang="zh-CN" sz="3200" i="1" baseline="0" dirty="0" smtClean="0">
                          <a:latin typeface="Georgia" pitchFamily="18" charset="0"/>
                        </a:rPr>
                        <a:t> a piano lesson, go to the movies</a:t>
                      </a:r>
                      <a:endParaRPr lang="zh-CN" altLang="en-US" sz="3200" i="1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3200" dirty="0" smtClean="0"/>
                        <a:t>3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结尾陈述，表明态度及祝福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i="1" dirty="0" smtClean="0">
                          <a:latin typeface="Georgia" pitchFamily="18" charset="0"/>
                        </a:rPr>
                        <a:t>maybe</a:t>
                      </a:r>
                      <a:r>
                        <a:rPr lang="zh-CN" altLang="en-US" sz="3200" i="1" baseline="0" dirty="0" smtClean="0">
                          <a:latin typeface="Georgia" pitchFamily="18" charset="0"/>
                        </a:rPr>
                        <a:t> </a:t>
                      </a:r>
                      <a:r>
                        <a:rPr lang="en-US" altLang="zh-CN" sz="3200" i="1" baseline="0" dirty="0" smtClean="0">
                          <a:latin typeface="Georgia" pitchFamily="18" charset="0"/>
                        </a:rPr>
                        <a:t>another time, best wishes</a:t>
                      </a:r>
                      <a:endParaRPr lang="zh-CN" altLang="en-US" sz="3200" i="1" dirty="0">
                        <a:latin typeface="Georg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标题 1"/>
          <p:cNvSpPr txBox="1">
            <a:spLocks/>
          </p:cNvSpPr>
          <p:nvPr/>
        </p:nvSpPr>
        <p:spPr>
          <a:xfrm>
            <a:off x="-252536" y="-134888"/>
            <a:ext cx="9577064" cy="1187624"/>
          </a:xfrm>
          <a:prstGeom prst="rect">
            <a:avLst/>
          </a:prstGeom>
          <a:ln w="101600" cmpd="thinThick">
            <a:solidFill>
              <a:srgbClr val="00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400" i="1" dirty="0" smtClean="0">
                <a:solidFill>
                  <a:srgbClr val="FF0066"/>
                </a:solidFill>
                <a:latin typeface="Georgia" pitchFamily="18" charset="0"/>
                <a:ea typeface="+mj-ea"/>
                <a:cs typeface="+mj-cs"/>
              </a:rPr>
              <a:t>Writing        </a:t>
            </a:r>
            <a:r>
              <a:rPr lang="en-US" altLang="zh-CN" sz="4400" dirty="0" smtClean="0">
                <a:solidFill>
                  <a:srgbClr val="00FF00"/>
                </a:solidFill>
                <a:ea typeface="+mj-ea"/>
                <a:cs typeface="+mj-cs"/>
              </a:rPr>
              <a:t>  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00FF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857250" cy="2286000"/>
          </a:xfrm>
          <a:prstGeom prst="rect">
            <a:avLst/>
          </a:prstGeom>
        </p:spPr>
      </p:pic>
      <p:sp>
        <p:nvSpPr>
          <p:cNvPr id="9" name="图文框 8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103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10" name="图片 9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>
            <a:off x="8286750" y="4572000"/>
            <a:ext cx="857250" cy="2286000"/>
          </a:xfrm>
          <a:prstGeom prst="rect">
            <a:avLst/>
          </a:prstGeom>
        </p:spPr>
      </p:pic>
      <p:sp>
        <p:nvSpPr>
          <p:cNvPr id="14" name="标题 1"/>
          <p:cNvSpPr txBox="1">
            <a:spLocks/>
          </p:cNvSpPr>
          <p:nvPr/>
        </p:nvSpPr>
        <p:spPr>
          <a:xfrm>
            <a:off x="-252536" y="-134888"/>
            <a:ext cx="9577064" cy="1187624"/>
          </a:xfrm>
          <a:prstGeom prst="rect">
            <a:avLst/>
          </a:prstGeom>
          <a:ln w="101600" cmpd="thinThick">
            <a:solidFill>
              <a:srgbClr val="00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400" i="1" dirty="0" smtClean="0">
                <a:solidFill>
                  <a:srgbClr val="FF0066"/>
                </a:solidFill>
                <a:latin typeface="Georgia" pitchFamily="18" charset="0"/>
                <a:ea typeface="+mj-ea"/>
                <a:cs typeface="+mj-cs"/>
              </a:rPr>
              <a:t>Writing        </a:t>
            </a:r>
            <a:r>
              <a:rPr lang="en-US" altLang="zh-CN" sz="4400" dirty="0" smtClean="0">
                <a:solidFill>
                  <a:srgbClr val="00FF00"/>
                </a:solidFill>
                <a:ea typeface="+mj-ea"/>
                <a:cs typeface="+mj-cs"/>
              </a:rPr>
              <a:t>  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00FF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1357298"/>
            <a:ext cx="878684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i="1" dirty="0" smtClean="0">
                <a:latin typeface="Georgia" pitchFamily="18" charset="0"/>
              </a:rPr>
              <a:t>Hi Bob,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          Thanks for asking me to your home ,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I ’d love to come. But I ’m sorry I can’t visit 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y</a:t>
            </a:r>
            <a:r>
              <a:rPr lang="en-US" altLang="zh-CN" sz="3200" i="1" smtClean="0">
                <a:latin typeface="Georgia" pitchFamily="18" charset="0"/>
              </a:rPr>
              <a:t>ou </a:t>
            </a:r>
            <a:r>
              <a:rPr lang="en-US" altLang="zh-CN" sz="3200" i="1" dirty="0" smtClean="0">
                <a:latin typeface="Georgia" pitchFamily="18" charset="0"/>
              </a:rPr>
              <a:t>on Saturday .I’m not available this weekend. In the morning, I have to study for a test. In the afternoon , I have a piano lesson . In the evening , I am going to the movies with my family . Maybe another time.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Best wishes,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Eric  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      </a:t>
            </a:r>
            <a:endParaRPr lang="zh-CN" altLang="en-US" sz="3200" i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857250" cy="2286000"/>
          </a:xfrm>
          <a:prstGeom prst="rect">
            <a:avLst/>
          </a:prstGeom>
        </p:spPr>
      </p:pic>
      <p:sp>
        <p:nvSpPr>
          <p:cNvPr id="9" name="图文框 8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103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10" name="图片 9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>
            <a:off x="8286750" y="4572000"/>
            <a:ext cx="857250" cy="2286000"/>
          </a:xfrm>
          <a:prstGeom prst="rect">
            <a:avLst/>
          </a:prstGeom>
        </p:spPr>
      </p:pic>
      <p:sp>
        <p:nvSpPr>
          <p:cNvPr id="6" name="标题 1"/>
          <p:cNvSpPr txBox="1">
            <a:spLocks/>
          </p:cNvSpPr>
          <p:nvPr/>
        </p:nvSpPr>
        <p:spPr>
          <a:xfrm>
            <a:off x="-252536" y="-134888"/>
            <a:ext cx="9577064" cy="1187624"/>
          </a:xfrm>
          <a:prstGeom prst="rect">
            <a:avLst/>
          </a:prstGeom>
          <a:ln w="101600" cmpd="thinThick">
            <a:solidFill>
              <a:srgbClr val="00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Warm up</a:t>
            </a:r>
            <a:endParaRPr kumimoji="0" lang="zh-CN" altLang="en-US" sz="4400" b="0" i="1" u="none" strike="noStrike" kern="1200" cap="none" spc="0" normalizeH="0" baseline="0" noProof="0" dirty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071538" y="1285860"/>
            <a:ext cx="7429552" cy="52860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500"/>
              </a:lnSpc>
              <a:defRPr/>
            </a:pPr>
            <a:r>
              <a:rPr lang="en-US" altLang="zh-CN" sz="3600" b="1" i="1" dirty="0" smtClean="0">
                <a:latin typeface="Georgia" pitchFamily="18" charset="0"/>
              </a:rPr>
              <a:t>Can you come to my party?</a:t>
            </a:r>
          </a:p>
          <a:p>
            <a:pPr>
              <a:lnSpc>
                <a:spcPts val="4500"/>
              </a:lnSpc>
              <a:defRPr/>
            </a:pPr>
            <a:r>
              <a:rPr lang="en-US" altLang="zh-CN" sz="3600" b="1" i="1" kern="0" dirty="0" smtClean="0">
                <a:solidFill>
                  <a:srgbClr val="FF0000"/>
                </a:solidFill>
                <a:latin typeface="Georgia" pitchFamily="18" charset="0"/>
              </a:rPr>
              <a:t>Sure, I’ d love to.</a:t>
            </a:r>
          </a:p>
          <a:p>
            <a:pPr>
              <a:lnSpc>
                <a:spcPts val="4500"/>
              </a:lnSpc>
              <a:defRPr/>
            </a:pPr>
            <a:r>
              <a:rPr lang="en-US" altLang="zh-CN" sz="3600" b="1" i="1" dirty="0" smtClean="0">
                <a:latin typeface="Georgia" pitchFamily="18" charset="0"/>
              </a:rPr>
              <a:t>Can you come to my party?</a:t>
            </a:r>
          </a:p>
          <a:p>
            <a:pPr>
              <a:lnSpc>
                <a:spcPts val="4500"/>
              </a:lnSpc>
              <a:defRPr/>
            </a:pPr>
            <a:r>
              <a:rPr lang="en-US" altLang="zh-CN" sz="3600" b="1" i="1" kern="0" dirty="0" smtClean="0">
                <a:solidFill>
                  <a:srgbClr val="FF0000"/>
                </a:solidFill>
                <a:latin typeface="Georgia" pitchFamily="18" charset="0"/>
              </a:rPr>
              <a:t>Certainly, I’d love to.</a:t>
            </a:r>
          </a:p>
          <a:p>
            <a:pPr>
              <a:lnSpc>
                <a:spcPts val="4500"/>
              </a:lnSpc>
              <a:defRPr/>
            </a:pPr>
            <a:r>
              <a:rPr lang="en-US" altLang="zh-CN" sz="3600" b="1" i="1" dirty="0" smtClean="0">
                <a:latin typeface="Georgia" pitchFamily="18" charset="0"/>
              </a:rPr>
              <a:t>Can you come to my party?</a:t>
            </a:r>
          </a:p>
          <a:p>
            <a:pPr>
              <a:lnSpc>
                <a:spcPts val="4500"/>
              </a:lnSpc>
              <a:defRPr/>
            </a:pPr>
            <a:r>
              <a:rPr lang="en-US" altLang="zh-CN" sz="3600" b="1" i="1" kern="0" dirty="0" smtClean="0">
                <a:solidFill>
                  <a:srgbClr val="FF0000"/>
                </a:solidFill>
                <a:latin typeface="Georgia" pitchFamily="18" charset="0"/>
              </a:rPr>
              <a:t>I’m sorry. I have to </a:t>
            </a:r>
          </a:p>
          <a:p>
            <a:pPr>
              <a:lnSpc>
                <a:spcPts val="4500"/>
              </a:lnSpc>
              <a:defRPr/>
            </a:pPr>
            <a:r>
              <a:rPr lang="en-US" altLang="zh-CN" sz="3600" b="1" i="1" kern="0" dirty="0" smtClean="0">
                <a:solidFill>
                  <a:srgbClr val="0000CC"/>
                </a:solidFill>
                <a:latin typeface="Georgia" pitchFamily="18" charset="0"/>
              </a:rPr>
              <a:t>prepare for an exam.</a:t>
            </a:r>
          </a:p>
          <a:p>
            <a:pPr>
              <a:lnSpc>
                <a:spcPts val="4500"/>
              </a:lnSpc>
              <a:defRPr/>
            </a:pPr>
            <a:r>
              <a:rPr lang="en-US" altLang="zh-CN" sz="3600" b="1" i="1" kern="0" dirty="0" smtClean="0">
                <a:solidFill>
                  <a:srgbClr val="FF0000"/>
                </a:solidFill>
                <a:latin typeface="Georgia" pitchFamily="18" charset="0"/>
              </a:rPr>
              <a:t>I’m sorry. I have to </a:t>
            </a:r>
          </a:p>
          <a:p>
            <a:pPr>
              <a:lnSpc>
                <a:spcPts val="4500"/>
              </a:lnSpc>
              <a:defRPr/>
            </a:pPr>
            <a:r>
              <a:rPr lang="en-US" altLang="zh-CN" sz="3600" b="1" i="1" kern="0" dirty="0" smtClean="0">
                <a:solidFill>
                  <a:srgbClr val="0000CC"/>
                </a:solidFill>
                <a:latin typeface="Georgia" pitchFamily="18" charset="0"/>
              </a:rPr>
              <a:t>meet my friend.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857250" cy="2286000"/>
          </a:xfrm>
          <a:prstGeom prst="rect">
            <a:avLst/>
          </a:prstGeom>
        </p:spPr>
      </p:pic>
      <p:sp>
        <p:nvSpPr>
          <p:cNvPr id="9" name="图文框 8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103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10" name="图片 9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>
            <a:off x="8286750" y="4572000"/>
            <a:ext cx="857250" cy="2286000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142844" y="71414"/>
            <a:ext cx="84296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lain" startAt="4"/>
            </a:pPr>
            <a:r>
              <a:rPr lang="en-US" altLang="zh-CN" sz="2400" dirty="0" smtClean="0">
                <a:latin typeface="Comic Sans MS" pitchFamily="66" charset="0"/>
              </a:rPr>
              <a:t>Student A, look at your calendar on the right. Student B, look at yours on page 81. Find a time when you can both go shopping.</a:t>
            </a:r>
            <a:endParaRPr lang="zh-CN" altLang="en-US" sz="2400" dirty="0">
              <a:latin typeface="Comic Sans MS" pitchFamily="66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42844" y="1500174"/>
            <a:ext cx="3214710" cy="45243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400" i="1" dirty="0" smtClean="0">
                <a:latin typeface="Georgia" pitchFamily="18" charset="0"/>
              </a:rPr>
              <a:t>A:Can you go  </a:t>
            </a:r>
          </a:p>
          <a:p>
            <a:r>
              <a:rPr lang="en-US" altLang="zh-CN" sz="2400" i="1" dirty="0" smtClean="0">
                <a:latin typeface="Georgia" pitchFamily="18" charset="0"/>
              </a:rPr>
              <a:t>    shopping with me   </a:t>
            </a:r>
          </a:p>
          <a:p>
            <a:r>
              <a:rPr lang="en-US" altLang="zh-CN" sz="2400" i="1" dirty="0" smtClean="0">
                <a:latin typeface="Georgia" pitchFamily="18" charset="0"/>
              </a:rPr>
              <a:t>    next week?</a:t>
            </a:r>
          </a:p>
          <a:p>
            <a:r>
              <a:rPr lang="en-US" altLang="zh-CN" sz="2400" i="1" dirty="0" smtClean="0">
                <a:latin typeface="Georgia" pitchFamily="18" charset="0"/>
              </a:rPr>
              <a:t>B:Sure,I’d love to. </a:t>
            </a:r>
          </a:p>
          <a:p>
            <a:r>
              <a:rPr lang="en-US" altLang="zh-CN" sz="2400" i="1" dirty="0" smtClean="0">
                <a:latin typeface="Georgia" pitchFamily="18" charset="0"/>
              </a:rPr>
              <a:t>    When?</a:t>
            </a:r>
          </a:p>
          <a:p>
            <a:r>
              <a:rPr lang="en-US" altLang="zh-CN" sz="2400" i="1" dirty="0" smtClean="0">
                <a:latin typeface="Georgia" pitchFamily="18" charset="0"/>
              </a:rPr>
              <a:t>A:Well, what are you </a:t>
            </a:r>
          </a:p>
          <a:p>
            <a:r>
              <a:rPr lang="en-US" altLang="zh-CN" sz="2400" i="1" dirty="0" smtClean="0">
                <a:latin typeface="Georgia" pitchFamily="18" charset="0"/>
              </a:rPr>
              <a:t>     going to do on   </a:t>
            </a:r>
          </a:p>
          <a:p>
            <a:r>
              <a:rPr lang="en-US" altLang="zh-CN" sz="2400" i="1" dirty="0" smtClean="0">
                <a:latin typeface="Georgia" pitchFamily="18" charset="0"/>
              </a:rPr>
              <a:t>    Monday evening?</a:t>
            </a:r>
          </a:p>
          <a:p>
            <a:r>
              <a:rPr lang="en-US" altLang="zh-CN" sz="2400" i="1" dirty="0" smtClean="0">
                <a:latin typeface="Georgia" pitchFamily="18" charset="0"/>
              </a:rPr>
              <a:t>B:I must study for </a:t>
            </a:r>
          </a:p>
          <a:p>
            <a:r>
              <a:rPr lang="en-US" altLang="zh-CN" sz="2400" i="1" dirty="0" smtClean="0">
                <a:latin typeface="Georgia" pitchFamily="18" charset="0"/>
              </a:rPr>
              <a:t>    the English test .   </a:t>
            </a:r>
          </a:p>
          <a:p>
            <a:r>
              <a:rPr lang="en-US" altLang="zh-CN" sz="2400" i="1" dirty="0" smtClean="0">
                <a:latin typeface="Georgia" pitchFamily="18" charset="0"/>
              </a:rPr>
              <a:t>    What about  </a:t>
            </a:r>
          </a:p>
          <a:p>
            <a:r>
              <a:rPr lang="en-US" altLang="zh-CN" sz="2400" i="1" dirty="0" smtClean="0">
                <a:latin typeface="Georgia" pitchFamily="18" charset="0"/>
              </a:rPr>
              <a:t>    Tuesday evening?</a:t>
            </a:r>
            <a:endParaRPr lang="zh-CN" altLang="en-US" sz="2400" i="1" dirty="0">
              <a:latin typeface="Georgia" pitchFamily="18" charset="0"/>
            </a:endParaRPr>
          </a:p>
        </p:txBody>
      </p:sp>
      <p:graphicFrame>
        <p:nvGraphicFramePr>
          <p:cNvPr id="17" name="表格 16"/>
          <p:cNvGraphicFramePr>
            <a:graphicFrameLocks noGrp="1"/>
          </p:cNvGraphicFramePr>
          <p:nvPr/>
        </p:nvGraphicFramePr>
        <p:xfrm>
          <a:off x="3571868" y="1142984"/>
          <a:ext cx="5286412" cy="5323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206"/>
                <a:gridCol w="2643206"/>
              </a:tblGrid>
              <a:tr h="601760">
                <a:tc gridSpan="2">
                  <a:txBody>
                    <a:bodyPr/>
                    <a:lstStyle/>
                    <a:p>
                      <a:r>
                        <a:rPr lang="en-US" altLang="zh-CN" i="1" dirty="0" smtClean="0">
                          <a:latin typeface="Georgia" pitchFamily="18" charset="0"/>
                        </a:rPr>
                        <a:t>                           Student A’s Calendar</a:t>
                      </a:r>
                      <a:endParaRPr lang="zh-CN" altLang="en-US" i="1" dirty="0">
                        <a:latin typeface="Georgia" pitchFamily="18" charset="0"/>
                      </a:endParaRPr>
                    </a:p>
                    <a:p>
                      <a:r>
                        <a:rPr lang="en-US" altLang="zh-CN" i="1" dirty="0" smtClean="0">
                          <a:latin typeface="Georgia" pitchFamily="18" charset="0"/>
                        </a:rPr>
                        <a:t>MONDAY</a:t>
                      </a:r>
                      <a:r>
                        <a:rPr lang="zh-CN" altLang="en-US" i="1" baseline="0" dirty="0" smtClean="0">
                          <a:latin typeface="Georgia" pitchFamily="18" charset="0"/>
                        </a:rPr>
                        <a:t>                           </a:t>
                      </a:r>
                      <a:r>
                        <a:rPr lang="en-US" altLang="zh-CN" i="1" dirty="0" smtClean="0">
                          <a:latin typeface="Georgia" pitchFamily="18" charset="0"/>
                        </a:rPr>
                        <a:t>FERDAY</a:t>
                      </a:r>
                      <a:endParaRPr lang="zh-CN" altLang="en-US" i="1" dirty="0">
                        <a:latin typeface="Georg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567550">
                <a:tc>
                  <a:txBody>
                    <a:bodyPr/>
                    <a:lstStyle/>
                    <a:p>
                      <a:r>
                        <a:rPr lang="en-US" altLang="zh-CN" b="1" i="1" dirty="0" smtClean="0">
                          <a:latin typeface="Georgia" pitchFamily="18" charset="0"/>
                        </a:rPr>
                        <a:t>Daytime</a:t>
                      </a:r>
                      <a:r>
                        <a:rPr lang="en-US" altLang="zh-CN" i="1" dirty="0" smtClean="0">
                          <a:latin typeface="Georgia" pitchFamily="18" charset="0"/>
                        </a:rPr>
                        <a:t> : school</a:t>
                      </a:r>
                      <a:endParaRPr lang="zh-CN" altLang="en-US" i="1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1" i="1" dirty="0" smtClean="0">
                          <a:latin typeface="Georgia" pitchFamily="18" charset="0"/>
                        </a:rPr>
                        <a:t>Daytime</a:t>
                      </a:r>
                      <a:r>
                        <a:rPr lang="en-US" altLang="zh-CN" i="1" dirty="0" smtClean="0">
                          <a:latin typeface="Georgia" pitchFamily="18" charset="0"/>
                        </a:rPr>
                        <a:t> : school</a:t>
                      </a:r>
                      <a:endParaRPr lang="zh-CN" altLang="en-US" i="1" dirty="0" smtClean="0">
                        <a:latin typeface="Georgia" pitchFamily="18" charset="0"/>
                      </a:endParaRPr>
                    </a:p>
                    <a:p>
                      <a:r>
                        <a:rPr lang="en-US" altLang="zh-CN" b="1" i="1" dirty="0" smtClean="0">
                          <a:latin typeface="Georgia" pitchFamily="18" charset="0"/>
                        </a:rPr>
                        <a:t>Evening</a:t>
                      </a:r>
                      <a:r>
                        <a:rPr lang="en-US" altLang="zh-CN" i="1" dirty="0" smtClean="0">
                          <a:latin typeface="Georgia" pitchFamily="18" charset="0"/>
                        </a:rPr>
                        <a:t> : Susan’s party</a:t>
                      </a:r>
                      <a:endParaRPr lang="zh-CN" altLang="en-US" i="1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385778">
                <a:tc>
                  <a:txBody>
                    <a:bodyPr/>
                    <a:lstStyle/>
                    <a:p>
                      <a:r>
                        <a:rPr lang="en-US" altLang="zh-CN" b="1" i="1" dirty="0" smtClean="0">
                          <a:latin typeface="Georgia" pitchFamily="18" charset="0"/>
                        </a:rPr>
                        <a:t>TUESDAY</a:t>
                      </a:r>
                      <a:endParaRPr lang="zh-CN" altLang="en-US" b="1" i="1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i="1" dirty="0" smtClean="0">
                          <a:latin typeface="Georgia" pitchFamily="18" charset="0"/>
                        </a:rPr>
                        <a:t> </a:t>
                      </a:r>
                      <a:r>
                        <a:rPr lang="en-US" altLang="zh-CN" b="1" i="1" dirty="0" smtClean="0">
                          <a:latin typeface="Georgia" pitchFamily="18" charset="0"/>
                        </a:rPr>
                        <a:t>SATURDA</a:t>
                      </a:r>
                      <a:endParaRPr lang="zh-CN" altLang="en-US" b="1" i="1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810786">
                <a:tc>
                  <a:txBody>
                    <a:bodyPr/>
                    <a:lstStyle/>
                    <a:p>
                      <a:r>
                        <a:rPr lang="en-US" altLang="zh-CN" b="1" i="1" dirty="0" smtClean="0">
                          <a:latin typeface="Georgia" pitchFamily="18" charset="0"/>
                        </a:rPr>
                        <a:t>Daytime</a:t>
                      </a:r>
                      <a:r>
                        <a:rPr lang="en-US" altLang="zh-CN" i="1" dirty="0" smtClean="0">
                          <a:latin typeface="Georgia" pitchFamily="18" charset="0"/>
                        </a:rPr>
                        <a:t> : school</a:t>
                      </a:r>
                    </a:p>
                    <a:p>
                      <a:r>
                        <a:rPr lang="en-US" altLang="zh-CN" b="1" i="1" dirty="0" smtClean="0">
                          <a:latin typeface="Georgia" pitchFamily="18" charset="0"/>
                        </a:rPr>
                        <a:t>Evening</a:t>
                      </a:r>
                      <a:r>
                        <a:rPr lang="en-US" altLang="zh-CN" i="1" dirty="0" smtClean="0">
                          <a:latin typeface="Georgia" pitchFamily="18" charset="0"/>
                        </a:rPr>
                        <a:t> : study for math</a:t>
                      </a:r>
                    </a:p>
                    <a:p>
                      <a:r>
                        <a:rPr lang="en-US" altLang="zh-CN" i="1" dirty="0" smtClean="0">
                          <a:latin typeface="Georgia" pitchFamily="18" charset="0"/>
                        </a:rPr>
                        <a:t>                 test</a:t>
                      </a:r>
                      <a:endParaRPr lang="zh-CN" altLang="en-US" i="1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i="1" dirty="0" smtClean="0">
                          <a:latin typeface="Georgia" pitchFamily="18" charset="0"/>
                        </a:rPr>
                        <a:t>Morning</a:t>
                      </a:r>
                      <a:r>
                        <a:rPr lang="en-US" altLang="zh-CN" i="1" dirty="0" smtClean="0">
                          <a:latin typeface="Georgia" pitchFamily="18" charset="0"/>
                        </a:rPr>
                        <a:t> : play tennis with</a:t>
                      </a:r>
                    </a:p>
                    <a:p>
                      <a:r>
                        <a:rPr lang="en-US" altLang="zh-CN" i="1" dirty="0" smtClean="0">
                          <a:latin typeface="Georgia" pitchFamily="18" charset="0"/>
                        </a:rPr>
                        <a:t>                  Dad</a:t>
                      </a:r>
                    </a:p>
                    <a:p>
                      <a:r>
                        <a:rPr lang="en-US" altLang="zh-CN" b="1" i="1" dirty="0" smtClean="0">
                          <a:latin typeface="Georgia" pitchFamily="18" charset="0"/>
                        </a:rPr>
                        <a:t>Afternoon</a:t>
                      </a:r>
                      <a:r>
                        <a:rPr lang="en-US" altLang="zh-CN" i="1" dirty="0" smtClean="0">
                          <a:latin typeface="Georgia" pitchFamily="18" charset="0"/>
                        </a:rPr>
                        <a:t>: do homework</a:t>
                      </a:r>
                      <a:endParaRPr lang="zh-CN" altLang="en-US" i="1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324314">
                <a:tc>
                  <a:txBody>
                    <a:bodyPr/>
                    <a:lstStyle/>
                    <a:p>
                      <a:r>
                        <a:rPr lang="en-US" altLang="zh-CN" b="1" i="1" dirty="0" smtClean="0">
                          <a:latin typeface="Georgia" pitchFamily="18" charset="0"/>
                        </a:rPr>
                        <a:t>WEDNESDAY</a:t>
                      </a:r>
                      <a:endParaRPr lang="zh-CN" altLang="en-US" b="1" i="1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i="1" dirty="0" smtClean="0">
                          <a:latin typeface="Georgia" pitchFamily="18" charset="0"/>
                        </a:rPr>
                        <a:t>SUNDAY</a:t>
                      </a:r>
                      <a:endParaRPr lang="zh-CN" altLang="en-US" b="1" i="1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5675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1" i="1" dirty="0" smtClean="0">
                          <a:latin typeface="Georgia" pitchFamily="18" charset="0"/>
                        </a:rPr>
                        <a:t>Daytime</a:t>
                      </a:r>
                      <a:r>
                        <a:rPr lang="en-US" altLang="zh-CN" i="1" dirty="0" smtClean="0">
                          <a:latin typeface="Georgia" pitchFamily="18" charset="0"/>
                        </a:rPr>
                        <a:t> : school</a:t>
                      </a:r>
                      <a:endParaRPr lang="zh-CN" altLang="en-US" i="1" dirty="0" smtClean="0">
                        <a:latin typeface="Georgia" pitchFamily="18" charset="0"/>
                      </a:endParaRPr>
                    </a:p>
                    <a:p>
                      <a:endParaRPr lang="zh-CN" altLang="en-US" i="1" dirty="0">
                        <a:latin typeface="Georgia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altLang="zh-CN" b="1" i="1" dirty="0" smtClean="0">
                          <a:latin typeface="Georgia" pitchFamily="18" charset="0"/>
                        </a:rPr>
                        <a:t>Morning</a:t>
                      </a:r>
                      <a:r>
                        <a:rPr lang="en-US" altLang="zh-CN" i="1" dirty="0" smtClean="0">
                          <a:latin typeface="Georgia" pitchFamily="18" charset="0"/>
                        </a:rPr>
                        <a:t>:</a:t>
                      </a:r>
                      <a:r>
                        <a:rPr lang="en-US" altLang="zh-CN" i="1" baseline="0" dirty="0" smtClean="0">
                          <a:latin typeface="Georgia" pitchFamily="18" charset="0"/>
                        </a:rPr>
                        <a:t> visit</a:t>
                      </a:r>
                    </a:p>
                    <a:p>
                      <a:r>
                        <a:rPr lang="en-US" altLang="zh-CN" i="1" baseline="0" dirty="0" smtClean="0">
                          <a:latin typeface="Georgia" pitchFamily="18" charset="0"/>
                        </a:rPr>
                        <a:t>                  grandparents</a:t>
                      </a:r>
                    </a:p>
                    <a:p>
                      <a:r>
                        <a:rPr lang="en-US" altLang="zh-CN" b="1" i="1" baseline="0" dirty="0" smtClean="0">
                          <a:latin typeface="Georgia" pitchFamily="18" charset="0"/>
                        </a:rPr>
                        <a:t>Evening</a:t>
                      </a:r>
                      <a:r>
                        <a:rPr lang="en-US" altLang="zh-CN" i="1" baseline="0" dirty="0" smtClean="0">
                          <a:latin typeface="Georgia" pitchFamily="18" charset="0"/>
                        </a:rPr>
                        <a:t>: go to a concert</a:t>
                      </a:r>
                      <a:endParaRPr lang="zh-CN" altLang="en-US" i="1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2932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1" i="1" dirty="0" smtClean="0">
                          <a:latin typeface="Georgia" pitchFamily="18" charset="0"/>
                        </a:rPr>
                        <a:t>THURSDAY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1" i="1" dirty="0" smtClean="0">
                          <a:latin typeface="Georgia" pitchFamily="18" charset="0"/>
                        </a:rPr>
                        <a:t>Daytime</a:t>
                      </a:r>
                      <a:r>
                        <a:rPr lang="en-US" altLang="zh-CN" i="1" dirty="0" smtClean="0">
                          <a:latin typeface="Georgia" pitchFamily="18" charset="0"/>
                        </a:rPr>
                        <a:t>: school</a:t>
                      </a:r>
                    </a:p>
                    <a:p>
                      <a:r>
                        <a:rPr lang="en-US" altLang="zh-CN" b="1" i="1" dirty="0" smtClean="0">
                          <a:latin typeface="Georgia" pitchFamily="18" charset="0"/>
                        </a:rPr>
                        <a:t>Evening</a:t>
                      </a:r>
                      <a:r>
                        <a:rPr lang="en-US" altLang="zh-CN" i="1" dirty="0" smtClean="0">
                          <a:latin typeface="Georgia" pitchFamily="18" charset="0"/>
                        </a:rPr>
                        <a:t>:</a:t>
                      </a:r>
                      <a:r>
                        <a:rPr lang="en-US" altLang="zh-CN" i="1" baseline="0" dirty="0" smtClean="0">
                          <a:latin typeface="Georgia" pitchFamily="18" charset="0"/>
                        </a:rPr>
                        <a:t> help parents</a:t>
                      </a:r>
                      <a:endParaRPr lang="zh-CN" altLang="en-US" i="1" dirty="0">
                        <a:latin typeface="Georgia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857250" cy="2286000"/>
          </a:xfrm>
          <a:prstGeom prst="rect">
            <a:avLst/>
          </a:prstGeom>
        </p:spPr>
      </p:pic>
      <p:sp>
        <p:nvSpPr>
          <p:cNvPr id="9" name="图文框 8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103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10" name="图片 9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>
            <a:off x="8286750" y="4572000"/>
            <a:ext cx="857250" cy="228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59433" y="834078"/>
            <a:ext cx="64844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latin typeface="Comic Sans MS" pitchFamily="66" charset="0"/>
              </a:rPr>
              <a:t>1.Fill in the blanks in the conversation</a:t>
            </a:r>
            <a:endParaRPr lang="zh-CN" altLang="en-US" sz="2800" dirty="0">
              <a:latin typeface="Comic Sans MS" pitchFamily="66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14348" y="1500174"/>
            <a:ext cx="7572428" cy="507209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200" i="1" dirty="0" smtClean="0">
                <a:solidFill>
                  <a:schemeClr val="tx1"/>
                </a:solidFill>
                <a:latin typeface="Georgia" pitchFamily="18" charset="0"/>
              </a:rPr>
              <a:t>A:Hi, Peter._________ you come to  </a:t>
            </a:r>
          </a:p>
          <a:p>
            <a:r>
              <a:rPr lang="en-US" altLang="zh-CN" sz="3200" i="1" dirty="0" smtClean="0">
                <a:solidFill>
                  <a:schemeClr val="tx1"/>
                </a:solidFill>
                <a:latin typeface="Georgia" pitchFamily="18" charset="0"/>
              </a:rPr>
              <a:t>    my </a:t>
            </a:r>
            <a:r>
              <a:rPr lang="en-US" altLang="zh-CN" sz="3200" i="1" dirty="0" err="1" smtClean="0">
                <a:solidFill>
                  <a:schemeClr val="tx1"/>
                </a:solidFill>
                <a:latin typeface="Georgia" pitchFamily="18" charset="0"/>
              </a:rPr>
              <a:t>party______the</a:t>
            </a:r>
            <a:r>
              <a:rPr lang="en-US" altLang="zh-CN" sz="3200" i="1" dirty="0" smtClean="0">
                <a:solidFill>
                  <a:schemeClr val="tx1"/>
                </a:solidFill>
                <a:latin typeface="Georgia" pitchFamily="18" charset="0"/>
              </a:rPr>
              <a:t> weekend?</a:t>
            </a:r>
          </a:p>
          <a:p>
            <a:r>
              <a:rPr lang="en-US" altLang="zh-CN" sz="3200" i="1" dirty="0" smtClean="0">
                <a:solidFill>
                  <a:schemeClr val="tx1"/>
                </a:solidFill>
                <a:latin typeface="Georgia" pitchFamily="18" charset="0"/>
              </a:rPr>
              <a:t>B:Sure,_________love to .</a:t>
            </a:r>
          </a:p>
          <a:p>
            <a:r>
              <a:rPr lang="en-US" altLang="zh-CN" sz="3200" i="1" dirty="0" smtClean="0">
                <a:solidFill>
                  <a:schemeClr val="tx1"/>
                </a:solidFill>
                <a:latin typeface="Georgia" pitchFamily="18" charset="0"/>
              </a:rPr>
              <a:t>A:How about _________,Jenny?</a:t>
            </a:r>
          </a:p>
          <a:p>
            <a:r>
              <a:rPr lang="en-US" altLang="zh-CN" sz="3200" i="1" dirty="0" smtClean="0">
                <a:solidFill>
                  <a:schemeClr val="tx1"/>
                </a:solidFill>
                <a:latin typeface="Georgia" pitchFamily="18" charset="0"/>
              </a:rPr>
              <a:t>C:I ’m afraid I ________ .I _______  </a:t>
            </a:r>
          </a:p>
          <a:p>
            <a:r>
              <a:rPr lang="en-US" altLang="zh-CN" sz="3200" i="1" dirty="0" smtClean="0">
                <a:solidFill>
                  <a:schemeClr val="tx1"/>
                </a:solidFill>
                <a:latin typeface="Georgia" pitchFamily="18" charset="0"/>
              </a:rPr>
              <a:t>   to look after my little cousin.</a:t>
            </a:r>
          </a:p>
          <a:p>
            <a:r>
              <a:rPr lang="en-US" altLang="zh-CN" sz="3200" i="1" dirty="0" smtClean="0">
                <a:solidFill>
                  <a:schemeClr val="tx1"/>
                </a:solidFill>
                <a:latin typeface="Georgia" pitchFamily="18" charset="0"/>
              </a:rPr>
              <a:t>A:_________ you come, Jeff?</a:t>
            </a:r>
          </a:p>
          <a:p>
            <a:r>
              <a:rPr lang="en-US" altLang="zh-CN" sz="3200" i="1" dirty="0" smtClean="0">
                <a:solidFill>
                  <a:schemeClr val="tx1"/>
                </a:solidFill>
                <a:latin typeface="Georgia" pitchFamily="18" charset="0"/>
              </a:rPr>
              <a:t>D:I ________ be able to ,but I’m not </a:t>
            </a:r>
          </a:p>
          <a:p>
            <a:r>
              <a:rPr lang="en-US" altLang="zh-CN" sz="3200" i="1" dirty="0" smtClean="0">
                <a:solidFill>
                  <a:schemeClr val="tx1"/>
                </a:solidFill>
                <a:latin typeface="Georgia" pitchFamily="18" charset="0"/>
              </a:rPr>
              <a:t>    </a:t>
            </a:r>
            <a:r>
              <a:rPr lang="en-US" altLang="zh-CN" sz="3200" i="1" dirty="0" err="1" smtClean="0">
                <a:solidFill>
                  <a:schemeClr val="tx1"/>
                </a:solidFill>
                <a:latin typeface="Georgia" pitchFamily="18" charset="0"/>
              </a:rPr>
              <a:t>sure.________let</a:t>
            </a:r>
            <a:r>
              <a:rPr lang="en-US" altLang="zh-CN" sz="3200" i="1" dirty="0" smtClean="0">
                <a:solidFill>
                  <a:schemeClr val="tx1"/>
                </a:solidFill>
                <a:latin typeface="Georgia" pitchFamily="18" charset="0"/>
              </a:rPr>
              <a:t> you know </a:t>
            </a:r>
          </a:p>
          <a:p>
            <a:r>
              <a:rPr lang="en-US" altLang="zh-CN" sz="3200" i="1" dirty="0" smtClean="0">
                <a:solidFill>
                  <a:schemeClr val="tx1"/>
                </a:solidFill>
                <a:latin typeface="Georgia" pitchFamily="18" charset="0"/>
              </a:rPr>
              <a:t>      tomorrow</a:t>
            </a:r>
          </a:p>
        </p:txBody>
      </p:sp>
      <p:sp>
        <p:nvSpPr>
          <p:cNvPr id="7" name="椭圆 6"/>
          <p:cNvSpPr/>
          <p:nvPr/>
        </p:nvSpPr>
        <p:spPr>
          <a:xfrm>
            <a:off x="0" y="142852"/>
            <a:ext cx="3571868" cy="78581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i="1" dirty="0" smtClean="0">
                <a:latin typeface="Georgia" pitchFamily="18" charset="0"/>
              </a:rPr>
              <a:t>Self Check</a:t>
            </a:r>
            <a:endParaRPr lang="zh-CN" altLang="en-US" sz="3600" i="1" dirty="0">
              <a:latin typeface="Georg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32558" y="1568223"/>
            <a:ext cx="12394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Can  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14678" y="2000240"/>
            <a:ext cx="9268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on  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86050" y="2500306"/>
            <a:ext cx="1051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I ’d  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57620" y="3000372"/>
            <a:ext cx="1178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you  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57620" y="3497049"/>
            <a:ext cx="1402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can’t  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57950" y="3500438"/>
            <a:ext cx="13965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have  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14480" y="4429132"/>
            <a:ext cx="12394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Can  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85918" y="4929198"/>
            <a:ext cx="1776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should  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85984" y="5429264"/>
            <a:ext cx="19399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Maybe   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857250" cy="2286000"/>
          </a:xfrm>
          <a:prstGeom prst="rect">
            <a:avLst/>
          </a:prstGeom>
        </p:spPr>
      </p:pic>
      <p:sp>
        <p:nvSpPr>
          <p:cNvPr id="9" name="图文框 8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103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10" name="图片 9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>
            <a:off x="8286750" y="4572000"/>
            <a:ext cx="857250" cy="228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4282" y="214290"/>
            <a:ext cx="822853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latin typeface="Comic Sans MS" pitchFamily="66" charset="0"/>
              </a:rPr>
              <a:t>2.You get these invitations but can’t go .Write a</a:t>
            </a:r>
          </a:p>
          <a:p>
            <a:r>
              <a:rPr lang="en-US" altLang="zh-CN" sz="2800" dirty="0" smtClean="0">
                <a:latin typeface="Comic Sans MS" pitchFamily="66" charset="0"/>
              </a:rPr>
              <a:t>    refusal and a reason. </a:t>
            </a:r>
            <a:endParaRPr lang="zh-CN" altLang="en-US" sz="2800" dirty="0">
              <a:latin typeface="Comic Sans MS" pitchFamily="66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57158" y="1285860"/>
            <a:ext cx="8572560" cy="521495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800" i="1" dirty="0" smtClean="0">
                <a:solidFill>
                  <a:schemeClr val="tx1"/>
                </a:solidFill>
                <a:latin typeface="Georgia" pitchFamily="18" charset="0"/>
              </a:rPr>
              <a:t>1.Initation :can you come to my party on Saturday?</a:t>
            </a:r>
          </a:p>
          <a:p>
            <a:r>
              <a:rPr lang="en-US" altLang="zh-CN" sz="2800" i="1" dirty="0" smtClean="0">
                <a:solidFill>
                  <a:schemeClr val="tx1"/>
                </a:solidFill>
                <a:latin typeface="Georgia" pitchFamily="18" charset="0"/>
              </a:rPr>
              <a:t>   Reply :_____________________</a:t>
            </a:r>
          </a:p>
          <a:p>
            <a:r>
              <a:rPr lang="en-US" altLang="zh-CN" sz="2800" i="1" dirty="0" smtClean="0">
                <a:solidFill>
                  <a:schemeClr val="tx1"/>
                </a:solidFill>
                <a:latin typeface="Georgia" pitchFamily="18" charset="0"/>
              </a:rPr>
              <a:t>2.Invitation :Let’s go to the movies tomorrow night.</a:t>
            </a:r>
          </a:p>
          <a:p>
            <a:r>
              <a:rPr lang="en-US" altLang="zh-CN" sz="2800" i="1" dirty="0" smtClean="0">
                <a:solidFill>
                  <a:schemeClr val="tx1"/>
                </a:solidFill>
                <a:latin typeface="Georgia" pitchFamily="18" charset="0"/>
              </a:rPr>
              <a:t>   Reply :____________________</a:t>
            </a:r>
          </a:p>
          <a:p>
            <a:r>
              <a:rPr lang="en-US" altLang="zh-CN" sz="2800" i="1" dirty="0" smtClean="0">
                <a:solidFill>
                  <a:schemeClr val="tx1"/>
                </a:solidFill>
                <a:latin typeface="Georgia" pitchFamily="18" charset="0"/>
              </a:rPr>
              <a:t>3.Invitation :Let’s go to the concert on the weekend.</a:t>
            </a:r>
          </a:p>
          <a:p>
            <a:r>
              <a:rPr lang="en-US" altLang="zh-CN" sz="2800" i="1" dirty="0" smtClean="0">
                <a:solidFill>
                  <a:schemeClr val="tx1"/>
                </a:solidFill>
                <a:latin typeface="Georgia" pitchFamily="18" charset="0"/>
              </a:rPr>
              <a:t>   Reply :___________________</a:t>
            </a:r>
          </a:p>
          <a:p>
            <a:r>
              <a:rPr lang="en-US" altLang="zh-CN" sz="2800" i="1" dirty="0" smtClean="0">
                <a:solidFill>
                  <a:schemeClr val="tx1"/>
                </a:solidFill>
                <a:latin typeface="Georgia" pitchFamily="18" charset="0"/>
              </a:rPr>
              <a:t>4.Invitation :do you want to go shopping with me  </a:t>
            </a:r>
          </a:p>
          <a:p>
            <a:r>
              <a:rPr lang="en-US" altLang="zh-CN" sz="2800" i="1" dirty="0" smtClean="0">
                <a:solidFill>
                  <a:schemeClr val="tx1"/>
                </a:solidFill>
                <a:latin typeface="Georgia" pitchFamily="18" charset="0"/>
              </a:rPr>
              <a:t>   next week ?</a:t>
            </a:r>
          </a:p>
          <a:p>
            <a:r>
              <a:rPr lang="en-US" altLang="zh-CN" sz="2800" i="1" dirty="0" smtClean="0">
                <a:solidFill>
                  <a:schemeClr val="tx1"/>
                </a:solidFill>
                <a:latin typeface="Georgia" pitchFamily="18" charset="0"/>
              </a:rPr>
              <a:t>   Reply :_____________________</a:t>
            </a:r>
          </a:p>
          <a:p>
            <a:r>
              <a:rPr lang="en-US" altLang="zh-CN" sz="2800" i="1" dirty="0" smtClean="0">
                <a:solidFill>
                  <a:schemeClr val="tx1"/>
                </a:solidFill>
                <a:latin typeface="Georgia" pitchFamily="18" charset="0"/>
              </a:rPr>
              <a:t>5.invitation:can you play soccer with me after </a:t>
            </a:r>
          </a:p>
          <a:p>
            <a:r>
              <a:rPr lang="en-US" altLang="zh-CN" sz="2800" i="1" dirty="0" smtClean="0">
                <a:solidFill>
                  <a:schemeClr val="tx1"/>
                </a:solidFill>
                <a:latin typeface="Georgia" pitchFamily="18" charset="0"/>
              </a:rPr>
              <a:t>   school today ?</a:t>
            </a:r>
          </a:p>
          <a:p>
            <a:r>
              <a:rPr lang="en-US" altLang="zh-CN" sz="2800" i="1" dirty="0" smtClean="0">
                <a:solidFill>
                  <a:schemeClr val="tx1"/>
                </a:solidFill>
                <a:latin typeface="Georgia" pitchFamily="18" charset="0"/>
              </a:rPr>
              <a:t>   Reply :_______________ </a:t>
            </a:r>
            <a:endParaRPr lang="en-US" altLang="zh-CN" sz="3200" i="1" dirty="0" smtClean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57356" y="1643050"/>
            <a:ext cx="66062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</a:rPr>
              <a:t>Sorry ,I have to study for my exam</a:t>
            </a:r>
            <a:endParaRPr lang="zh-CN" altLang="en-US" sz="32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57356" y="2487035"/>
            <a:ext cx="38491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</a:rPr>
              <a:t>Sorry ,I have the flu</a:t>
            </a:r>
            <a:endParaRPr lang="zh-CN" altLang="en-US" sz="32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28794" y="3429000"/>
            <a:ext cx="53447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</a:rPr>
              <a:t>Sorry , I can’t . I have a cold</a:t>
            </a:r>
            <a:endParaRPr lang="zh-CN" altLang="en-US" sz="32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57356" y="4714884"/>
            <a:ext cx="72218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</a:rPr>
              <a:t>Sorry , I ’m afraid not, I ’m very busy.</a:t>
            </a:r>
            <a:endParaRPr lang="zh-CN" altLang="en-US" sz="32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22151" y="5929330"/>
            <a:ext cx="68547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</a:rPr>
              <a:t>I ’m afraid not. I must do homework</a:t>
            </a:r>
            <a:endParaRPr lang="zh-CN" altLang="en-US" sz="3200" i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857250" cy="2286000"/>
          </a:xfrm>
          <a:prstGeom prst="rect">
            <a:avLst/>
          </a:prstGeom>
        </p:spPr>
      </p:pic>
      <p:sp>
        <p:nvSpPr>
          <p:cNvPr id="9" name="图文框 8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103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10" name="图片 9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>
            <a:off x="8286750" y="4572000"/>
            <a:ext cx="857250" cy="2286000"/>
          </a:xfrm>
          <a:prstGeom prst="rect">
            <a:avLst/>
          </a:prstGeom>
        </p:spPr>
      </p:pic>
      <p:sp>
        <p:nvSpPr>
          <p:cNvPr id="5" name="标题 1"/>
          <p:cNvSpPr txBox="1">
            <a:spLocks/>
          </p:cNvSpPr>
          <p:nvPr/>
        </p:nvSpPr>
        <p:spPr>
          <a:xfrm>
            <a:off x="-252536" y="-134888"/>
            <a:ext cx="9577064" cy="1187624"/>
          </a:xfrm>
          <a:prstGeom prst="rect">
            <a:avLst/>
          </a:prstGeom>
          <a:ln w="101600" cmpd="thinThick">
            <a:solidFill>
              <a:srgbClr val="00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400" i="1" dirty="0" smtClean="0">
                <a:solidFill>
                  <a:srgbClr val="FF0066"/>
                </a:solidFill>
                <a:latin typeface="Georgia" pitchFamily="18" charset="0"/>
                <a:ea typeface="+mj-ea"/>
                <a:cs typeface="+mj-cs"/>
              </a:rPr>
              <a:t>Exercise       </a:t>
            </a:r>
            <a:r>
              <a:rPr lang="en-US" altLang="zh-CN" sz="4400" dirty="0" smtClean="0">
                <a:solidFill>
                  <a:srgbClr val="00FF00"/>
                </a:solidFill>
                <a:ea typeface="+mj-ea"/>
                <a:cs typeface="+mj-cs"/>
              </a:rPr>
              <a:t>  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00FF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06" y="1285860"/>
            <a:ext cx="9329798" cy="56898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altLang="zh-CN" sz="2800" i="1" dirty="0" smtClean="0">
                <a:latin typeface="Georgia" pitchFamily="18" charset="0"/>
              </a:rPr>
              <a:t>1.They are going to the doctors </a:t>
            </a:r>
            <a:r>
              <a:rPr lang="en-US" altLang="zh-CN" sz="2800" i="1" u="sng" dirty="0" smtClean="0">
                <a:latin typeface="Georgia" pitchFamily="18" charset="0"/>
              </a:rPr>
              <a:t>On Saturday</a:t>
            </a:r>
            <a:r>
              <a:rPr lang="en-US" altLang="zh-CN" sz="2800" i="1" dirty="0" smtClean="0">
                <a:latin typeface="Georgia" pitchFamily="18" charset="0"/>
              </a:rPr>
              <a:t>.(</a:t>
            </a:r>
            <a:r>
              <a:rPr lang="zh-CN" altLang="en-US" sz="2800" dirty="0" smtClean="0">
                <a:latin typeface="Georgia" pitchFamily="18" charset="0"/>
              </a:rPr>
              <a:t>划线提问</a:t>
            </a:r>
            <a:r>
              <a:rPr lang="zh-CN" altLang="en-US" sz="2800" i="1" dirty="0" smtClean="0">
                <a:latin typeface="Georgia" pitchFamily="18" charset="0"/>
              </a:rPr>
              <a:t>）</a:t>
            </a:r>
            <a:endParaRPr lang="en-US" altLang="zh-CN" sz="2800" i="1" dirty="0" smtClean="0">
              <a:latin typeface="Georgia" pitchFamily="18" charset="0"/>
            </a:endParaRPr>
          </a:p>
          <a:p>
            <a:pPr>
              <a:lnSpc>
                <a:spcPts val="4000"/>
              </a:lnSpc>
            </a:pPr>
            <a:r>
              <a:rPr lang="en-US" altLang="zh-CN" sz="2800" i="1" dirty="0" smtClean="0">
                <a:latin typeface="Georgia" pitchFamily="18" charset="0"/>
              </a:rPr>
              <a:t>   _____ ______ they going to the doctors?</a:t>
            </a:r>
          </a:p>
          <a:p>
            <a:pPr>
              <a:lnSpc>
                <a:spcPts val="4000"/>
              </a:lnSpc>
            </a:pPr>
            <a:r>
              <a:rPr lang="en-US" altLang="zh-CN" sz="2800" i="1" dirty="0" smtClean="0">
                <a:latin typeface="Georgia" pitchFamily="18" charset="0"/>
              </a:rPr>
              <a:t>2.Do you want to play basketball with us?(</a:t>
            </a:r>
            <a:r>
              <a:rPr lang="zh-CN" altLang="en-US" sz="2800" dirty="0" smtClean="0">
                <a:latin typeface="Georgia" pitchFamily="18" charset="0"/>
              </a:rPr>
              <a:t>同义句</a:t>
            </a:r>
            <a:r>
              <a:rPr lang="zh-CN" altLang="en-US" sz="2800" i="1" dirty="0" smtClean="0">
                <a:latin typeface="Georgia" pitchFamily="18" charset="0"/>
              </a:rPr>
              <a:t>）</a:t>
            </a:r>
            <a:endParaRPr lang="en-US" altLang="zh-CN" sz="2800" i="1" dirty="0" smtClean="0">
              <a:latin typeface="Georgia" pitchFamily="18" charset="0"/>
            </a:endParaRPr>
          </a:p>
          <a:p>
            <a:pPr>
              <a:lnSpc>
                <a:spcPts val="4000"/>
              </a:lnSpc>
            </a:pPr>
            <a:r>
              <a:rPr lang="en-US" altLang="zh-CN" sz="2800" i="1" dirty="0" smtClean="0">
                <a:latin typeface="Georgia" pitchFamily="18" charset="0"/>
              </a:rPr>
              <a:t>   _____ you _____ to play the basketball with us.</a:t>
            </a:r>
          </a:p>
          <a:p>
            <a:pPr>
              <a:lnSpc>
                <a:spcPts val="4000"/>
              </a:lnSpc>
            </a:pPr>
            <a:r>
              <a:rPr lang="en-US" altLang="zh-CN" sz="2800" i="1" dirty="0" smtClean="0">
                <a:latin typeface="Georgia" pitchFamily="18" charset="0"/>
              </a:rPr>
              <a:t>3.Thank you for your help.(</a:t>
            </a:r>
            <a:r>
              <a:rPr lang="zh-CN" altLang="en-US" sz="2800" dirty="0" smtClean="0">
                <a:latin typeface="Georgia" pitchFamily="18" charset="0"/>
              </a:rPr>
              <a:t>同义句</a:t>
            </a:r>
            <a:r>
              <a:rPr lang="zh-CN" altLang="en-US" sz="2800" i="1" dirty="0" smtClean="0">
                <a:latin typeface="Georgia" pitchFamily="18" charset="0"/>
              </a:rPr>
              <a:t>）</a:t>
            </a:r>
            <a:endParaRPr lang="en-US" altLang="zh-CN" sz="2800" i="1" dirty="0" smtClean="0">
              <a:latin typeface="Georgia" pitchFamily="18" charset="0"/>
            </a:endParaRPr>
          </a:p>
          <a:p>
            <a:pPr>
              <a:lnSpc>
                <a:spcPts val="4000"/>
              </a:lnSpc>
            </a:pPr>
            <a:r>
              <a:rPr lang="en-US" altLang="zh-CN" sz="2800" i="1" dirty="0" smtClean="0">
                <a:latin typeface="Georgia" pitchFamily="18" charset="0"/>
              </a:rPr>
              <a:t>   Thank you for _______ _______</a:t>
            </a:r>
          </a:p>
          <a:p>
            <a:pPr>
              <a:lnSpc>
                <a:spcPts val="4000"/>
              </a:lnSpc>
            </a:pPr>
            <a:r>
              <a:rPr lang="en-US" altLang="zh-CN" sz="2800" i="1" dirty="0" smtClean="0">
                <a:latin typeface="Georgia" pitchFamily="18" charset="0"/>
              </a:rPr>
              <a:t>4.It is </a:t>
            </a:r>
            <a:r>
              <a:rPr lang="en-US" altLang="zh-CN" sz="2800" i="1" u="sng" dirty="0" smtClean="0">
                <a:latin typeface="Georgia" pitchFamily="18" charset="0"/>
              </a:rPr>
              <a:t>Sunday the 6th</a:t>
            </a:r>
            <a:r>
              <a:rPr lang="en-US" altLang="zh-CN" sz="2800" i="1" dirty="0" smtClean="0">
                <a:latin typeface="Georgia" pitchFamily="18" charset="0"/>
              </a:rPr>
              <a:t> today. (</a:t>
            </a:r>
            <a:r>
              <a:rPr lang="zh-CN" altLang="en-US" sz="2800" dirty="0" smtClean="0">
                <a:latin typeface="Georgia" pitchFamily="18" charset="0"/>
              </a:rPr>
              <a:t>划线提问</a:t>
            </a:r>
            <a:r>
              <a:rPr lang="zh-CN" altLang="en-US" sz="2800" i="1" dirty="0" smtClean="0">
                <a:latin typeface="Georgia" pitchFamily="18" charset="0"/>
              </a:rPr>
              <a:t>）</a:t>
            </a:r>
            <a:endParaRPr lang="en-US" altLang="zh-CN" sz="2800" i="1" dirty="0" smtClean="0">
              <a:latin typeface="Georgia" pitchFamily="18" charset="0"/>
            </a:endParaRPr>
          </a:p>
          <a:p>
            <a:pPr>
              <a:lnSpc>
                <a:spcPts val="4000"/>
              </a:lnSpc>
            </a:pPr>
            <a:r>
              <a:rPr lang="en-US" altLang="zh-CN" sz="2800" i="1" dirty="0" smtClean="0">
                <a:latin typeface="Georgia" pitchFamily="18" charset="0"/>
              </a:rPr>
              <a:t>   ______ ________ ?</a:t>
            </a:r>
          </a:p>
          <a:p>
            <a:pPr>
              <a:lnSpc>
                <a:spcPts val="4000"/>
              </a:lnSpc>
            </a:pPr>
            <a:r>
              <a:rPr lang="en-US" altLang="zh-CN" sz="2800" i="1" dirty="0" smtClean="0">
                <a:latin typeface="Georgia" pitchFamily="18" charset="0"/>
              </a:rPr>
              <a:t>5.I have to take care of my little sister at home.(</a:t>
            </a:r>
            <a:r>
              <a:rPr lang="zh-CN" altLang="en-US" sz="2800" dirty="0" smtClean="0">
                <a:latin typeface="Georgia" pitchFamily="18" charset="0"/>
              </a:rPr>
              <a:t>同义句</a:t>
            </a:r>
            <a:r>
              <a:rPr lang="zh-CN" altLang="en-US" sz="2800" i="1" dirty="0" smtClean="0">
                <a:latin typeface="Georgia" pitchFamily="18" charset="0"/>
              </a:rPr>
              <a:t>）</a:t>
            </a:r>
            <a:endParaRPr lang="en-US" altLang="zh-CN" sz="2800" i="1" dirty="0" smtClean="0">
              <a:latin typeface="Georgia" pitchFamily="18" charset="0"/>
            </a:endParaRPr>
          </a:p>
          <a:p>
            <a:pPr>
              <a:lnSpc>
                <a:spcPts val="4000"/>
              </a:lnSpc>
            </a:pPr>
            <a:r>
              <a:rPr lang="en-US" altLang="zh-CN" sz="2800" i="1" dirty="0" smtClean="0">
                <a:latin typeface="Georgia" pitchFamily="18" charset="0"/>
              </a:rPr>
              <a:t>   I have to ____ _____ my litter sister at home.</a:t>
            </a:r>
          </a:p>
          <a:p>
            <a:pPr>
              <a:lnSpc>
                <a:spcPts val="4000"/>
              </a:lnSpc>
            </a:pPr>
            <a:r>
              <a:rPr lang="en-US" altLang="zh-CN" sz="2800" i="1" dirty="0" smtClean="0">
                <a:latin typeface="Georgia" pitchFamily="18" charset="0"/>
              </a:rPr>
              <a:t> </a:t>
            </a:r>
            <a:endParaRPr lang="zh-CN" altLang="en-US" sz="2800" i="1" dirty="0"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1772655"/>
            <a:ext cx="21691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</a:rPr>
              <a:t>When   are</a:t>
            </a:r>
            <a:endParaRPr lang="zh-CN" altLang="en-US" sz="32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5720" y="2786058"/>
            <a:ext cx="29386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</a:rPr>
              <a:t>Would         like</a:t>
            </a:r>
            <a:endParaRPr lang="zh-CN" altLang="en-US" sz="32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86050" y="3786190"/>
            <a:ext cx="26148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</a:rPr>
              <a:t>helping     me</a:t>
            </a:r>
            <a:endParaRPr lang="zh-CN" altLang="en-US" sz="32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7158" y="4844489"/>
            <a:ext cx="31117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</a:rPr>
              <a:t>What ‘s     today</a:t>
            </a:r>
            <a:endParaRPr lang="zh-CN" altLang="en-US" sz="32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45739" y="5857892"/>
            <a:ext cx="21547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</a:rPr>
              <a:t>look   after</a:t>
            </a:r>
            <a:endParaRPr lang="zh-CN" altLang="en-US" sz="3200" i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/>
      <p:bldP spid="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857250" cy="2286000"/>
          </a:xfrm>
          <a:prstGeom prst="rect">
            <a:avLst/>
          </a:prstGeom>
        </p:spPr>
      </p:pic>
      <p:sp>
        <p:nvSpPr>
          <p:cNvPr id="9" name="图文框 8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103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10" name="图片 9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>
            <a:off x="8286750" y="4572000"/>
            <a:ext cx="857250" cy="2286000"/>
          </a:xfrm>
          <a:prstGeom prst="rect">
            <a:avLst/>
          </a:prstGeom>
        </p:spPr>
      </p:pic>
      <p:sp>
        <p:nvSpPr>
          <p:cNvPr id="5" name="标题 1"/>
          <p:cNvSpPr txBox="1">
            <a:spLocks/>
          </p:cNvSpPr>
          <p:nvPr/>
        </p:nvSpPr>
        <p:spPr>
          <a:xfrm>
            <a:off x="-252536" y="-134888"/>
            <a:ext cx="9577064" cy="1187624"/>
          </a:xfrm>
          <a:prstGeom prst="rect">
            <a:avLst/>
          </a:prstGeom>
          <a:ln w="101600" cmpd="thinThick">
            <a:solidFill>
              <a:srgbClr val="00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400" i="1" dirty="0" smtClean="0">
                <a:solidFill>
                  <a:srgbClr val="FF0066"/>
                </a:solidFill>
                <a:latin typeface="Georgia" pitchFamily="18" charset="0"/>
                <a:ea typeface="+mj-ea"/>
                <a:cs typeface="+mj-cs"/>
              </a:rPr>
              <a:t>Exercise       </a:t>
            </a:r>
            <a:r>
              <a:rPr lang="en-US" altLang="zh-CN" sz="4400" dirty="0" smtClean="0">
                <a:solidFill>
                  <a:srgbClr val="00FF00"/>
                </a:solidFill>
                <a:ea typeface="+mj-ea"/>
                <a:cs typeface="+mj-cs"/>
              </a:rPr>
              <a:t>  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00FF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85720" y="928670"/>
            <a:ext cx="8358246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None/>
            </a:pPr>
            <a:r>
              <a:rPr lang="en-US" altLang="zh-CN" sz="3200" i="1" dirty="0" smtClean="0">
                <a:latin typeface="Georgia" pitchFamily="18" charset="0"/>
              </a:rPr>
              <a:t>(    )1.</a:t>
            </a:r>
            <a:r>
              <a:rPr lang="en-US" altLang="zh-CN" sz="4400" i="1" dirty="0" smtClean="0">
                <a:latin typeface="Georgia" pitchFamily="18" charset="0"/>
              </a:rPr>
              <a:t>– </a:t>
            </a:r>
            <a:r>
              <a:rPr lang="en-US" altLang="zh-CN" sz="2800" i="1" dirty="0" smtClean="0">
                <a:latin typeface="Georgia" pitchFamily="18" charset="0"/>
              </a:rPr>
              <a:t>Can you come to my party ?--____.</a:t>
            </a:r>
          </a:p>
          <a:p>
            <a:pPr marL="571500" indent="-571500">
              <a:buNone/>
            </a:pPr>
            <a:r>
              <a:rPr lang="en-US" altLang="zh-CN" sz="2800" i="1" dirty="0" smtClean="0">
                <a:latin typeface="Georgia" pitchFamily="18" charset="0"/>
              </a:rPr>
              <a:t>           A Of course ,I’d like to        B I can’t go there  </a:t>
            </a:r>
          </a:p>
          <a:p>
            <a:pPr>
              <a:buNone/>
            </a:pPr>
            <a:r>
              <a:rPr lang="en-US" altLang="zh-CN" sz="2800" i="1" dirty="0" smtClean="0">
                <a:latin typeface="Georgia" pitchFamily="18" charset="0"/>
              </a:rPr>
              <a:t>           C  No, I won’t go .</a:t>
            </a:r>
            <a:r>
              <a:rPr lang="zh-CN" altLang="en-US" sz="2800" i="1" dirty="0" smtClean="0">
                <a:latin typeface="Georgia" pitchFamily="18" charset="0"/>
              </a:rPr>
              <a:t> </a:t>
            </a:r>
            <a:endParaRPr lang="en-US" altLang="zh-CN" sz="2800" i="1" dirty="0" smtClean="0">
              <a:latin typeface="Georgia" pitchFamily="18" charset="0"/>
            </a:endParaRPr>
          </a:p>
          <a:p>
            <a:pPr>
              <a:buNone/>
            </a:pPr>
            <a:r>
              <a:rPr lang="en-US" altLang="zh-CN" sz="2800" i="1" dirty="0" smtClean="0">
                <a:latin typeface="Georgia" pitchFamily="18" charset="0"/>
              </a:rPr>
              <a:t>(     )2.His father invites his friends ___with them.</a:t>
            </a:r>
          </a:p>
          <a:p>
            <a:pPr>
              <a:buNone/>
            </a:pPr>
            <a:r>
              <a:rPr lang="en-US" altLang="zh-CN" sz="2800" i="1" dirty="0" smtClean="0">
                <a:latin typeface="Georgia" pitchFamily="18" charset="0"/>
              </a:rPr>
              <a:t>        A has dinner    B have dinner   C to have dinner</a:t>
            </a:r>
          </a:p>
          <a:p>
            <a:pPr>
              <a:buNone/>
            </a:pPr>
            <a:r>
              <a:rPr lang="en-US" altLang="zh-CN" sz="2800" i="1" dirty="0" smtClean="0">
                <a:latin typeface="Georgia" pitchFamily="18" charset="0"/>
              </a:rPr>
              <a:t>(     )3.Can you play tennis ___ us this Sunday ?</a:t>
            </a:r>
          </a:p>
          <a:p>
            <a:pPr>
              <a:buNone/>
            </a:pPr>
            <a:r>
              <a:rPr lang="en-US" altLang="zh-CN" sz="2800" i="1" dirty="0" smtClean="0">
                <a:latin typeface="Georgia" pitchFamily="18" charset="0"/>
              </a:rPr>
              <a:t>       A  and                B in                       C with </a:t>
            </a:r>
          </a:p>
          <a:p>
            <a:pPr>
              <a:buNone/>
            </a:pPr>
            <a:r>
              <a:rPr lang="en-US" altLang="zh-CN" sz="2800" i="1" dirty="0" smtClean="0">
                <a:latin typeface="Georgia" pitchFamily="18" charset="0"/>
              </a:rPr>
              <a:t>(     )4.Thank you for ___ to see me.</a:t>
            </a:r>
          </a:p>
          <a:p>
            <a:pPr>
              <a:buNone/>
            </a:pPr>
            <a:r>
              <a:rPr lang="en-US" altLang="zh-CN" sz="2800" i="1" dirty="0" smtClean="0">
                <a:latin typeface="Georgia" pitchFamily="18" charset="0"/>
              </a:rPr>
              <a:t>        A to come        B coming             C comes</a:t>
            </a:r>
          </a:p>
          <a:p>
            <a:pPr>
              <a:buNone/>
            </a:pPr>
            <a:r>
              <a:rPr lang="en-US" altLang="zh-CN" sz="2800" i="1" dirty="0" smtClean="0">
                <a:latin typeface="Georgia" pitchFamily="18" charset="0"/>
              </a:rPr>
              <a:t>(     )5.—Would you like ___? – Sorry .I have to </a:t>
            </a:r>
          </a:p>
          <a:p>
            <a:pPr>
              <a:buNone/>
            </a:pPr>
            <a:r>
              <a:rPr lang="en-US" altLang="zh-CN" sz="2800" i="1" dirty="0" smtClean="0">
                <a:latin typeface="Georgia" pitchFamily="18" charset="0"/>
              </a:rPr>
              <a:t>        help my grandmother.</a:t>
            </a:r>
          </a:p>
          <a:p>
            <a:pPr>
              <a:buNone/>
            </a:pPr>
            <a:r>
              <a:rPr lang="en-US" altLang="zh-CN" sz="2800" i="1" dirty="0" smtClean="0">
                <a:latin typeface="Georgia" pitchFamily="18" charset="0"/>
              </a:rPr>
              <a:t>           A playing the chess         B playing chess</a:t>
            </a:r>
          </a:p>
          <a:p>
            <a:pPr>
              <a:buNone/>
            </a:pPr>
            <a:r>
              <a:rPr lang="en-US" altLang="zh-CN" sz="2800" i="1" dirty="0" smtClean="0">
                <a:latin typeface="Georgia" pitchFamily="18" charset="0"/>
              </a:rPr>
              <a:t>           C to play chess </a:t>
            </a:r>
          </a:p>
          <a:p>
            <a:pPr>
              <a:buNone/>
            </a:pPr>
            <a:endParaRPr lang="en-US" altLang="zh-CN" sz="2800" i="1" dirty="0" smtClean="0">
              <a:latin typeface="Georgia" pitchFamily="18" charset="0"/>
            </a:endParaRPr>
          </a:p>
          <a:p>
            <a:pPr marL="571500" indent="-571500">
              <a:buNone/>
            </a:pPr>
            <a:endParaRPr lang="en-US" altLang="zh-CN" sz="2800" i="1" dirty="0" smtClean="0"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1071546"/>
            <a:ext cx="460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i="1" dirty="0" smtClean="0">
                <a:solidFill>
                  <a:srgbClr val="FF0000"/>
                </a:solidFill>
                <a:latin typeface="Georgia" pitchFamily="18" charset="0"/>
              </a:rPr>
              <a:t>A</a:t>
            </a:r>
            <a:endParaRPr lang="zh-CN" altLang="en-US" sz="3600" b="1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0034" y="2428868"/>
            <a:ext cx="460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i="1" dirty="0" smtClean="0">
                <a:solidFill>
                  <a:srgbClr val="FF0000"/>
                </a:solidFill>
                <a:latin typeface="Georgia" pitchFamily="18" charset="0"/>
              </a:rPr>
              <a:t>C</a:t>
            </a:r>
            <a:endParaRPr lang="zh-CN" altLang="en-US" sz="3600" b="1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034" y="3286124"/>
            <a:ext cx="460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i="1" dirty="0" smtClean="0">
                <a:solidFill>
                  <a:srgbClr val="FF0000"/>
                </a:solidFill>
                <a:latin typeface="Georgia" pitchFamily="18" charset="0"/>
              </a:rPr>
              <a:t>C</a:t>
            </a:r>
            <a:endParaRPr lang="zh-CN" altLang="en-US" sz="3600" b="1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0034" y="4143380"/>
            <a:ext cx="460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i="1" dirty="0" smtClean="0">
                <a:solidFill>
                  <a:srgbClr val="FF0000"/>
                </a:solidFill>
                <a:latin typeface="Georgia" pitchFamily="18" charset="0"/>
              </a:rPr>
              <a:t>B</a:t>
            </a:r>
            <a:endParaRPr lang="zh-CN" altLang="en-US" sz="3600" b="1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0034" y="5000636"/>
            <a:ext cx="460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i="1" dirty="0" smtClean="0">
                <a:solidFill>
                  <a:srgbClr val="FF0000"/>
                </a:solidFill>
                <a:latin typeface="Georgia" pitchFamily="18" charset="0"/>
              </a:rPr>
              <a:t>C</a:t>
            </a:r>
            <a:endParaRPr lang="zh-CN" altLang="en-US" sz="3600" b="1" i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/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857250" cy="2286000"/>
          </a:xfrm>
          <a:prstGeom prst="rect">
            <a:avLst/>
          </a:prstGeom>
        </p:spPr>
      </p:pic>
      <p:sp>
        <p:nvSpPr>
          <p:cNvPr id="9" name="图文框 8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103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10" name="图片 9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>
            <a:off x="8286750" y="4572000"/>
            <a:ext cx="857250" cy="2286000"/>
          </a:xfrm>
          <a:prstGeom prst="rect">
            <a:avLst/>
          </a:prstGeom>
        </p:spPr>
      </p:pic>
      <p:sp>
        <p:nvSpPr>
          <p:cNvPr id="5" name="标题 1"/>
          <p:cNvSpPr txBox="1">
            <a:spLocks/>
          </p:cNvSpPr>
          <p:nvPr/>
        </p:nvSpPr>
        <p:spPr>
          <a:xfrm>
            <a:off x="-252536" y="-134888"/>
            <a:ext cx="9577064" cy="1187624"/>
          </a:xfrm>
          <a:prstGeom prst="rect">
            <a:avLst/>
          </a:prstGeom>
          <a:ln w="101600" cmpd="thinThick">
            <a:solidFill>
              <a:srgbClr val="00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400" i="1" dirty="0" smtClean="0">
                <a:solidFill>
                  <a:srgbClr val="FF0066"/>
                </a:solidFill>
                <a:latin typeface="Georgia" pitchFamily="18" charset="0"/>
                <a:ea typeface="+mj-ea"/>
                <a:cs typeface="+mj-cs"/>
              </a:rPr>
              <a:t>Exercise       </a:t>
            </a:r>
            <a:r>
              <a:rPr lang="en-US" altLang="zh-CN" sz="4400" dirty="0" smtClean="0">
                <a:solidFill>
                  <a:srgbClr val="00FF00"/>
                </a:solidFill>
                <a:ea typeface="+mj-ea"/>
                <a:cs typeface="+mj-cs"/>
              </a:rPr>
              <a:t>  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00FF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06" y="1285860"/>
            <a:ext cx="9145452" cy="54014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600"/>
              </a:lnSpc>
            </a:pPr>
            <a:r>
              <a:rPr lang="en-US" altLang="zh-CN" sz="3200" i="1" dirty="0" smtClean="0">
                <a:latin typeface="Georgia" pitchFamily="18" charset="0"/>
              </a:rPr>
              <a:t>1.I want to go Jenny’s birthday party, but I</a:t>
            </a:r>
          </a:p>
          <a:p>
            <a:pPr>
              <a:lnSpc>
                <a:spcPts val="4600"/>
              </a:lnSpc>
            </a:pPr>
            <a:r>
              <a:rPr lang="en-US" altLang="zh-CN" sz="3200" i="1" dirty="0" smtClean="0">
                <a:latin typeface="Georgia" pitchFamily="18" charset="0"/>
              </a:rPr>
              <a:t>   didn’t receive the __________(invite)</a:t>
            </a:r>
          </a:p>
          <a:p>
            <a:pPr>
              <a:lnSpc>
                <a:spcPts val="4600"/>
              </a:lnSpc>
            </a:pPr>
            <a:r>
              <a:rPr lang="en-US" altLang="zh-CN" sz="3200" i="1" dirty="0" smtClean="0">
                <a:latin typeface="Georgia" pitchFamily="18" charset="0"/>
              </a:rPr>
              <a:t>2.The men went out without ______(say)</a:t>
            </a:r>
          </a:p>
          <a:p>
            <a:pPr>
              <a:lnSpc>
                <a:spcPts val="4600"/>
              </a:lnSpc>
            </a:pPr>
            <a:r>
              <a:rPr lang="en-US" altLang="zh-CN" sz="3200" i="1" dirty="0" smtClean="0">
                <a:latin typeface="Georgia" pitchFamily="18" charset="0"/>
              </a:rPr>
              <a:t>    goodbye.</a:t>
            </a:r>
          </a:p>
          <a:p>
            <a:pPr>
              <a:lnSpc>
                <a:spcPts val="4600"/>
              </a:lnSpc>
            </a:pPr>
            <a:r>
              <a:rPr lang="en-US" altLang="zh-CN" sz="3200" i="1" dirty="0" smtClean="0">
                <a:latin typeface="Georgia" pitchFamily="18" charset="0"/>
              </a:rPr>
              <a:t>3.They are making __________(prepare) for</a:t>
            </a:r>
          </a:p>
          <a:p>
            <a:pPr>
              <a:lnSpc>
                <a:spcPts val="4600"/>
              </a:lnSpc>
            </a:pPr>
            <a:r>
              <a:rPr lang="en-US" altLang="zh-CN" sz="3200" i="1" dirty="0" smtClean="0">
                <a:latin typeface="Georgia" pitchFamily="18" charset="0"/>
              </a:rPr>
              <a:t>   the sports meeting.</a:t>
            </a:r>
          </a:p>
          <a:p>
            <a:pPr>
              <a:lnSpc>
                <a:spcPts val="4600"/>
              </a:lnSpc>
            </a:pPr>
            <a:r>
              <a:rPr lang="en-US" altLang="zh-CN" sz="3200" i="1" dirty="0" smtClean="0">
                <a:latin typeface="Georgia" pitchFamily="18" charset="0"/>
              </a:rPr>
              <a:t>4.I ‘m sad ______ (hear) that your mother is ill.</a:t>
            </a:r>
          </a:p>
          <a:p>
            <a:pPr>
              <a:lnSpc>
                <a:spcPts val="4600"/>
              </a:lnSpc>
            </a:pPr>
            <a:r>
              <a:rPr lang="en-US" altLang="zh-CN" sz="3200" i="1" dirty="0" smtClean="0">
                <a:latin typeface="Georgia" pitchFamily="18" charset="0"/>
              </a:rPr>
              <a:t>5.I was surprised _______(see)them playing</a:t>
            </a:r>
          </a:p>
          <a:p>
            <a:pPr>
              <a:lnSpc>
                <a:spcPts val="4600"/>
              </a:lnSpc>
            </a:pPr>
            <a:r>
              <a:rPr lang="en-US" altLang="zh-CN" sz="3200" i="1" dirty="0" smtClean="0">
                <a:latin typeface="Georgia" pitchFamily="18" charset="0"/>
              </a:rPr>
              <a:t>     in the water.</a:t>
            </a:r>
            <a:endParaRPr lang="zh-CN" altLang="en-US" sz="3200" i="1" dirty="0"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6182" y="1915531"/>
            <a:ext cx="19976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</a:rPr>
              <a:t>invitation</a:t>
            </a:r>
            <a:endParaRPr lang="zh-CN" altLang="en-US" sz="32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32626" y="2500306"/>
            <a:ext cx="14253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</a:rPr>
              <a:t>saying</a:t>
            </a:r>
            <a:endParaRPr lang="zh-CN" altLang="en-US" sz="32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14744" y="3643314"/>
            <a:ext cx="26068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</a:rPr>
              <a:t>preparations</a:t>
            </a:r>
            <a:endParaRPr lang="zh-CN" altLang="en-US" sz="32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71670" y="4857760"/>
            <a:ext cx="15969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</a:rPr>
              <a:t>to  hear</a:t>
            </a:r>
            <a:endParaRPr lang="zh-CN" altLang="en-US" sz="32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71868" y="5429264"/>
            <a:ext cx="13115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</a:rPr>
              <a:t>to  see</a:t>
            </a:r>
            <a:endParaRPr lang="zh-CN" altLang="en-US" sz="3200" i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899592" y="285728"/>
            <a:ext cx="7468711" cy="45520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lnSpc>
                <a:spcPct val="210000"/>
              </a:lnSpc>
              <a:buNone/>
            </a:pPr>
            <a:r>
              <a:rPr lang="en-US" altLang="zh-CN" sz="13800" dirty="0" smtClean="0">
                <a:latin typeface="Georgia" pitchFamily="18" charset="0"/>
              </a:rPr>
              <a:t>/</a:t>
            </a:r>
            <a:r>
              <a:rPr lang="en-US" altLang="zh-CN" sz="13800" dirty="0" smtClean="0">
                <a:latin typeface="Georgia" pitchFamily="18" charset="0"/>
                <a:sym typeface="GWIPA"/>
              </a:rPr>
              <a:t></a:t>
            </a:r>
            <a:r>
              <a:rPr lang="en-US" altLang="zh-CN" sz="13800" dirty="0" smtClean="0">
                <a:solidFill>
                  <a:srgbClr val="FF0000"/>
                </a:solidFill>
                <a:latin typeface="Georgia" pitchFamily="18" charset="0"/>
                <a:sym typeface="GWIPA"/>
              </a:rPr>
              <a:t></a:t>
            </a:r>
            <a:r>
              <a:rPr lang="en-US" altLang="zh-CN" sz="13800" dirty="0" smtClean="0">
                <a:latin typeface="Georgia" pitchFamily="18" charset="0"/>
                <a:sym typeface="GWIPA"/>
              </a:rPr>
              <a:t></a:t>
            </a:r>
            <a:r>
              <a:rPr lang="en-US" altLang="zh-CN" sz="13800" dirty="0" smtClean="0">
                <a:solidFill>
                  <a:srgbClr val="FF0000"/>
                </a:solidFill>
                <a:latin typeface="Georgia" pitchFamily="18" charset="0"/>
                <a:sym typeface="GWIPA"/>
              </a:rPr>
              <a:t></a:t>
            </a:r>
            <a:r>
              <a:rPr lang="en-US" altLang="zh-CN" sz="13800" dirty="0" smtClean="0">
                <a:latin typeface="Georgia" pitchFamily="18" charset="0"/>
                <a:sym typeface="GWIPA"/>
              </a:rPr>
              <a:t></a:t>
            </a:r>
            <a:r>
              <a:rPr lang="en-US" altLang="zh-CN" sz="13800" dirty="0" smtClean="0">
                <a:latin typeface="Georgia" pitchFamily="18" charset="0"/>
              </a:rPr>
              <a:t>/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071670" y="571480"/>
            <a:ext cx="4681090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  <a:buNone/>
            </a:pPr>
            <a:r>
              <a:rPr lang="en-US" altLang="zh-CN" sz="13800" i="1" dirty="0" smtClean="0">
                <a:solidFill>
                  <a:srgbClr val="FF0000"/>
                </a:solidFill>
                <a:latin typeface="Georgia" pitchFamily="18" charset="0"/>
              </a:rPr>
              <a:t>i</a:t>
            </a:r>
            <a:r>
              <a:rPr lang="en-US" altLang="zh-CN" sz="13800" i="1" dirty="0" smtClean="0">
                <a:latin typeface="Georgia" pitchFamily="18" charset="0"/>
              </a:rPr>
              <a:t>nv</a:t>
            </a:r>
            <a:r>
              <a:rPr lang="en-US" altLang="zh-CN" sz="13800" i="1" dirty="0" smtClean="0">
                <a:solidFill>
                  <a:srgbClr val="FF0000"/>
                </a:solidFill>
                <a:latin typeface="Georgia" pitchFamily="18" charset="0"/>
              </a:rPr>
              <a:t>i</a:t>
            </a:r>
            <a:r>
              <a:rPr lang="en-US" altLang="zh-CN" sz="13800" i="1" dirty="0" smtClean="0">
                <a:latin typeface="Georgia" pitchFamily="18" charset="0"/>
              </a:rPr>
              <a:t>te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71472" y="285728"/>
            <a:ext cx="7223452" cy="45520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 algn="ctr">
              <a:lnSpc>
                <a:spcPct val="210000"/>
              </a:lnSpc>
              <a:buNone/>
            </a:pPr>
            <a:r>
              <a:rPr lang="en-US" altLang="zh-CN" sz="13800" dirty="0" smtClean="0">
                <a:latin typeface="Georgia" pitchFamily="18" charset="0"/>
              </a:rPr>
              <a:t>/</a:t>
            </a:r>
            <a:r>
              <a:rPr lang="en-US" altLang="zh-CN" sz="13800" dirty="0" smtClean="0">
                <a:latin typeface="Georgia" pitchFamily="18" charset="0"/>
                <a:sym typeface="GWIPA"/>
              </a:rPr>
              <a:t></a:t>
            </a:r>
            <a:r>
              <a:rPr lang="en-US" altLang="zh-CN" sz="13800" dirty="0" smtClean="0">
                <a:solidFill>
                  <a:srgbClr val="FF0000"/>
                </a:solidFill>
                <a:latin typeface="Georgia" pitchFamily="18" charset="0"/>
                <a:sym typeface="GWIPA"/>
              </a:rPr>
              <a:t></a:t>
            </a:r>
            <a:r>
              <a:rPr lang="en-US" altLang="zh-CN" sz="13800" dirty="0" smtClean="0">
                <a:solidFill>
                  <a:srgbClr val="FF0000"/>
                </a:solidFill>
                <a:latin typeface="Georgia" pitchFamily="18" charset="0"/>
                <a:cs typeface="Microsoft Sans Serif"/>
                <a:sym typeface="IpaPanADD"/>
              </a:rPr>
              <a:t></a:t>
            </a:r>
            <a:r>
              <a:rPr lang="en-US" altLang="zh-CN" sz="13800" dirty="0" smtClean="0">
                <a:latin typeface="Georgia" pitchFamily="18" charset="0"/>
                <a:sym typeface="GWIPA"/>
              </a:rPr>
              <a:t></a:t>
            </a:r>
            <a:r>
              <a:rPr lang="en-US" altLang="zh-CN" sz="13800" dirty="0" smtClean="0">
                <a:solidFill>
                  <a:srgbClr val="FF0000"/>
                </a:solidFill>
                <a:latin typeface="Georgia" pitchFamily="18" charset="0"/>
                <a:sym typeface="GWIPA"/>
              </a:rPr>
              <a:t></a:t>
            </a:r>
            <a:r>
              <a:rPr lang="en-US" altLang="zh-CN" sz="13800" dirty="0" smtClean="0">
                <a:latin typeface="Georgia" pitchFamily="18" charset="0"/>
                <a:sym typeface="GWIPA"/>
              </a:rPr>
              <a:t></a:t>
            </a:r>
            <a:r>
              <a:rPr lang="en-US" altLang="zh-CN" sz="13800" dirty="0" smtClean="0">
                <a:latin typeface="Georgia" pitchFamily="18" charset="0"/>
              </a:rPr>
              <a:t>/</a:t>
            </a:r>
            <a:endParaRPr lang="zh-CN" altLang="en-US" sz="13800" dirty="0">
              <a:latin typeface="Georgia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8596" y="714356"/>
            <a:ext cx="8558753" cy="32680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lnSpc>
                <a:spcPct val="210000"/>
              </a:lnSpc>
              <a:buNone/>
            </a:pPr>
            <a:r>
              <a:rPr lang="en-US" altLang="zh-CN" sz="11500" dirty="0" smtClean="0">
                <a:latin typeface="Georgia" pitchFamily="18" charset="0"/>
              </a:rPr>
              <a:t>/</a:t>
            </a:r>
            <a:r>
              <a:rPr lang="en-US" altLang="zh-CN" sz="11500" dirty="0" smtClean="0">
                <a:latin typeface="Georgia" pitchFamily="18" charset="0"/>
                <a:sym typeface="GWIPA"/>
              </a:rPr>
              <a:t></a:t>
            </a:r>
            <a:r>
              <a:rPr lang="en-US" altLang="zh-CN" sz="11500" dirty="0" smtClean="0">
                <a:solidFill>
                  <a:srgbClr val="FF0000"/>
                </a:solidFill>
                <a:latin typeface="Georgia" pitchFamily="18" charset="0"/>
                <a:sym typeface="GWIPA"/>
              </a:rPr>
              <a:t></a:t>
            </a:r>
            <a:r>
              <a:rPr lang="en-US" altLang="zh-CN" sz="11500" dirty="0" smtClean="0">
                <a:latin typeface="Georgia" pitchFamily="18" charset="0"/>
                <a:sym typeface="GWIPA"/>
              </a:rPr>
              <a:t></a:t>
            </a:r>
            <a:r>
              <a:rPr lang="en-US" altLang="zh-CN" sz="11500" dirty="0" smtClean="0">
                <a:solidFill>
                  <a:srgbClr val="FF0000"/>
                </a:solidFill>
                <a:latin typeface="Georgia" pitchFamily="18" charset="0"/>
                <a:sym typeface="GWIPA"/>
              </a:rPr>
              <a:t></a:t>
            </a:r>
            <a:r>
              <a:rPr lang="en-US" altLang="zh-CN" sz="11500" dirty="0" smtClean="0">
                <a:latin typeface="Georgia" pitchFamily="18" charset="0"/>
                <a:sym typeface="GWIPA"/>
              </a:rPr>
              <a:t></a:t>
            </a:r>
            <a:r>
              <a:rPr lang="en-US" altLang="zh-CN" sz="11500" dirty="0" smtClean="0">
                <a:solidFill>
                  <a:srgbClr val="FF0000"/>
                </a:solidFill>
                <a:latin typeface="Georgia" pitchFamily="18" charset="0"/>
                <a:sym typeface="GWIPA"/>
              </a:rPr>
              <a:t></a:t>
            </a:r>
            <a:r>
              <a:rPr lang="en-US" altLang="zh-CN" sz="11500" dirty="0" smtClean="0">
                <a:latin typeface="Georgia" pitchFamily="18" charset="0"/>
                <a:sym typeface="GWIPA"/>
              </a:rPr>
              <a:t></a:t>
            </a:r>
            <a:r>
              <a:rPr lang="en-US" altLang="zh-CN" sz="11500" dirty="0" smtClean="0">
                <a:latin typeface="Georgia" pitchFamily="18" charset="0"/>
              </a:rPr>
              <a:t>/</a:t>
            </a:r>
            <a:endParaRPr lang="zh-CN" altLang="en-US" sz="11500" dirty="0">
              <a:latin typeface="Georgia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67852" y="357166"/>
            <a:ext cx="8876148" cy="45520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lnSpc>
                <a:spcPct val="210000"/>
              </a:lnSpc>
              <a:buNone/>
            </a:pPr>
            <a:r>
              <a:rPr lang="en-US" altLang="zh-CN" sz="13800" dirty="0" smtClean="0">
                <a:latin typeface="Georgia" pitchFamily="18" charset="0"/>
              </a:rPr>
              <a:t>/</a:t>
            </a:r>
            <a:r>
              <a:rPr lang="en-US" altLang="zh-CN" sz="13800" dirty="0" smtClean="0">
                <a:latin typeface="Georgia" pitchFamily="18" charset="0"/>
                <a:sym typeface="GWIPA"/>
              </a:rPr>
              <a:t></a:t>
            </a:r>
            <a:r>
              <a:rPr lang="en-US" altLang="zh-CN" sz="13800" dirty="0" smtClean="0">
                <a:solidFill>
                  <a:srgbClr val="FF0000"/>
                </a:solidFill>
                <a:latin typeface="Georgia" pitchFamily="18" charset="0"/>
                <a:sym typeface="GWIPA"/>
              </a:rPr>
              <a:t></a:t>
            </a:r>
            <a:r>
              <a:rPr lang="en-US" altLang="zh-CN" sz="13800" dirty="0" smtClean="0">
                <a:latin typeface="Georgia" pitchFamily="18" charset="0"/>
                <a:sym typeface="GWIPA"/>
              </a:rPr>
              <a:t></a:t>
            </a:r>
            <a:r>
              <a:rPr lang="en-US" altLang="zh-CN" sz="13800" dirty="0" smtClean="0">
                <a:solidFill>
                  <a:srgbClr val="FF0000"/>
                </a:solidFill>
                <a:latin typeface="Georgia" pitchFamily="18" charset="0"/>
                <a:sym typeface="GWIPA"/>
              </a:rPr>
              <a:t></a:t>
            </a:r>
            <a:r>
              <a:rPr lang="en-US" altLang="zh-CN" sz="13800" dirty="0" smtClean="0">
                <a:latin typeface="Georgia" pitchFamily="18" charset="0"/>
                <a:sym typeface="GWIPA"/>
              </a:rPr>
              <a:t></a:t>
            </a:r>
            <a:r>
              <a:rPr lang="en-US" altLang="zh-CN" sz="13800" dirty="0" smtClean="0">
                <a:solidFill>
                  <a:srgbClr val="FF0000"/>
                </a:solidFill>
                <a:latin typeface="Georgia" pitchFamily="18" charset="0"/>
                <a:sym typeface="GWIPA"/>
              </a:rPr>
              <a:t></a:t>
            </a:r>
            <a:r>
              <a:rPr lang="en-US" altLang="zh-CN" sz="13800" dirty="0" smtClean="0">
                <a:latin typeface="Georgia" pitchFamily="18" charset="0"/>
                <a:sym typeface="GWIPA"/>
              </a:rPr>
              <a:t></a:t>
            </a:r>
            <a:r>
              <a:rPr lang="en-US" altLang="zh-CN" sz="13800" dirty="0" smtClean="0">
                <a:latin typeface="Georgia" pitchFamily="18" charset="0"/>
              </a:rPr>
              <a:t>/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28662" y="357166"/>
            <a:ext cx="8065028" cy="45520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lnSpc>
                <a:spcPct val="210000"/>
              </a:lnSpc>
              <a:buNone/>
            </a:pPr>
            <a:r>
              <a:rPr lang="en-US" altLang="zh-CN" sz="13800" dirty="0" smtClean="0">
                <a:latin typeface="Georgia" pitchFamily="18" charset="0"/>
              </a:rPr>
              <a:t>/</a:t>
            </a:r>
            <a:r>
              <a:rPr lang="en-US" altLang="zh-CN" sz="13800" dirty="0" smtClean="0">
                <a:solidFill>
                  <a:srgbClr val="FF0000"/>
                </a:solidFill>
                <a:latin typeface="Georgia" pitchFamily="18" charset="0"/>
                <a:sym typeface="GWIPA"/>
              </a:rPr>
              <a:t></a:t>
            </a:r>
            <a:r>
              <a:rPr lang="en-US" altLang="zh-CN" sz="13800" dirty="0" smtClean="0">
                <a:latin typeface="Georgia" pitchFamily="18" charset="0"/>
                <a:sym typeface="GWIPA"/>
              </a:rPr>
              <a:t></a:t>
            </a:r>
            <a:r>
              <a:rPr lang="en-US" altLang="zh-CN" sz="13800" dirty="0" smtClean="0">
                <a:solidFill>
                  <a:srgbClr val="FF0000"/>
                </a:solidFill>
                <a:latin typeface="Georgia" pitchFamily="18" charset="0"/>
                <a:sym typeface="GWIPA"/>
              </a:rPr>
              <a:t></a:t>
            </a:r>
            <a:r>
              <a:rPr lang="en-US" altLang="zh-CN" sz="13800" dirty="0" smtClean="0">
                <a:latin typeface="Georgia" pitchFamily="18" charset="0"/>
                <a:sym typeface="GWIPA"/>
              </a:rPr>
              <a:t></a:t>
            </a:r>
            <a:r>
              <a:rPr lang="en-US" altLang="zh-CN" sz="13800" dirty="0" smtClean="0">
                <a:solidFill>
                  <a:srgbClr val="FF0000"/>
                </a:solidFill>
                <a:latin typeface="Georgia" pitchFamily="18" charset="0"/>
                <a:sym typeface="GWIPA"/>
              </a:rPr>
              <a:t></a:t>
            </a:r>
            <a:r>
              <a:rPr lang="en-US" altLang="zh-CN" sz="13800" dirty="0" smtClean="0">
                <a:latin typeface="Georgia" pitchFamily="18" charset="0"/>
                <a:sym typeface="GWIPA"/>
              </a:rPr>
              <a:t></a:t>
            </a:r>
            <a:r>
              <a:rPr lang="en-US" altLang="zh-CN" sz="13800" dirty="0" smtClean="0">
                <a:latin typeface="Georgia" pitchFamily="18" charset="0"/>
              </a:rPr>
              <a:t>/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000100" y="428604"/>
            <a:ext cx="7266733" cy="36876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  <a:buNone/>
            </a:pPr>
            <a:r>
              <a:rPr lang="en-US" altLang="zh-CN" sz="13800" i="1" dirty="0" smtClean="0">
                <a:latin typeface="Georgia" pitchFamily="18" charset="0"/>
              </a:rPr>
              <a:t>w</a:t>
            </a:r>
            <a:r>
              <a:rPr lang="en-US" altLang="zh-CN" sz="13800" i="1" dirty="0" smtClean="0">
                <a:solidFill>
                  <a:srgbClr val="FF0000"/>
                </a:solidFill>
                <a:latin typeface="Georgia" pitchFamily="18" charset="0"/>
              </a:rPr>
              <a:t>ee</a:t>
            </a:r>
            <a:r>
              <a:rPr lang="en-US" altLang="zh-CN" sz="13800" i="1" dirty="0" smtClean="0">
                <a:latin typeface="Georgia" pitchFamily="18" charset="0"/>
              </a:rPr>
              <a:t>kd</a:t>
            </a:r>
            <a:r>
              <a:rPr lang="en-US" altLang="zh-CN" sz="13800" i="1" dirty="0" smtClean="0">
                <a:solidFill>
                  <a:srgbClr val="FF0000"/>
                </a:solidFill>
                <a:latin typeface="Georgia" pitchFamily="18" charset="0"/>
              </a:rPr>
              <a:t>ay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928794" y="500042"/>
            <a:ext cx="4413388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  <a:buNone/>
            </a:pPr>
            <a:r>
              <a:rPr lang="en-US" altLang="zh-CN" sz="13800" i="1" dirty="0" smtClean="0">
                <a:latin typeface="Georgia" pitchFamily="18" charset="0"/>
              </a:rPr>
              <a:t>c</a:t>
            </a:r>
            <a:r>
              <a:rPr lang="en-US" altLang="zh-CN" sz="13800" i="1" dirty="0" smtClean="0">
                <a:solidFill>
                  <a:srgbClr val="FF0000"/>
                </a:solidFill>
                <a:latin typeface="Georgia" pitchFamily="18" charset="0"/>
              </a:rPr>
              <a:t>a</a:t>
            </a:r>
            <a:r>
              <a:rPr lang="en-US" altLang="zh-CN" sz="13800" i="1" dirty="0" smtClean="0">
                <a:latin typeface="Georgia" pitchFamily="18" charset="0"/>
              </a:rPr>
              <a:t>tch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28926" y="571480"/>
            <a:ext cx="2289409" cy="36876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  <a:buNone/>
            </a:pPr>
            <a:r>
              <a:rPr lang="en-US" altLang="zh-CN" sz="13800" i="1" dirty="0" smtClean="0">
                <a:latin typeface="Georgia" pitchFamily="18" charset="0"/>
              </a:rPr>
              <a:t>fl</a:t>
            </a:r>
            <a:r>
              <a:rPr lang="en-US" altLang="zh-CN" sz="13800" i="1" dirty="0" smtClean="0">
                <a:solidFill>
                  <a:srgbClr val="FF0000"/>
                </a:solidFill>
                <a:latin typeface="Georgia" pitchFamily="18" charset="0"/>
              </a:rPr>
              <a:t>u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285852" y="357166"/>
            <a:ext cx="6545382" cy="36876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  <a:buNone/>
            </a:pPr>
            <a:r>
              <a:rPr lang="en-US" altLang="zh-CN" sz="13800" i="1" dirty="0" smtClean="0">
                <a:latin typeface="Georgia" pitchFamily="18" charset="0"/>
              </a:rPr>
              <a:t>pr</a:t>
            </a:r>
            <a:r>
              <a:rPr lang="en-US" altLang="zh-CN" sz="13800" i="1" dirty="0" smtClean="0">
                <a:solidFill>
                  <a:srgbClr val="FF0000"/>
                </a:solidFill>
                <a:latin typeface="Georgia" pitchFamily="18" charset="0"/>
              </a:rPr>
              <a:t>e</a:t>
            </a:r>
            <a:r>
              <a:rPr lang="en-US" altLang="zh-CN" sz="13800" i="1" dirty="0" smtClean="0">
                <a:latin typeface="Georgia" pitchFamily="18" charset="0"/>
              </a:rPr>
              <a:t>p</a:t>
            </a:r>
            <a:r>
              <a:rPr lang="en-US" altLang="zh-CN" sz="13800" i="1" dirty="0" smtClean="0">
                <a:solidFill>
                  <a:srgbClr val="FF0000"/>
                </a:solidFill>
                <a:latin typeface="Georgia" pitchFamily="18" charset="0"/>
              </a:rPr>
              <a:t>are</a:t>
            </a:r>
          </a:p>
        </p:txBody>
      </p:sp>
      <p:pic>
        <p:nvPicPr>
          <p:cNvPr id="14" name="图片 13" descr="48a43b8c31dba1e813e14.g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857250" cy="2286000"/>
          </a:xfrm>
          <a:prstGeom prst="rect">
            <a:avLst/>
          </a:prstGeom>
        </p:spPr>
      </p:pic>
      <p:sp>
        <p:nvSpPr>
          <p:cNvPr id="15" name="图文框 14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103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16" name="图片 15" descr="48a43b8c31dba1e813e14.g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>
            <a:off x="8286750" y="4572000"/>
            <a:ext cx="857250" cy="2286000"/>
          </a:xfrm>
          <a:prstGeom prst="rect">
            <a:avLst/>
          </a:prstGeom>
        </p:spPr>
      </p:pic>
      <p:sp>
        <p:nvSpPr>
          <p:cNvPr id="17" name="标题 1"/>
          <p:cNvSpPr txBox="1">
            <a:spLocks/>
          </p:cNvSpPr>
          <p:nvPr/>
        </p:nvSpPr>
        <p:spPr>
          <a:xfrm>
            <a:off x="-252536" y="-134888"/>
            <a:ext cx="9577064" cy="1187624"/>
          </a:xfrm>
          <a:prstGeom prst="rect">
            <a:avLst/>
          </a:prstGeom>
          <a:ln w="101600" cmpd="thinThick">
            <a:solidFill>
              <a:srgbClr val="00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400" i="1" dirty="0" smtClean="0">
                <a:solidFill>
                  <a:srgbClr val="FF0066"/>
                </a:solidFill>
                <a:latin typeface="Georgia" pitchFamily="18" charset="0"/>
                <a:ea typeface="+mj-ea"/>
                <a:cs typeface="+mj-cs"/>
              </a:rPr>
              <a:t>Phonetics</a:t>
            </a:r>
            <a:r>
              <a:rPr lang="en-US" altLang="zh-CN" sz="4400" dirty="0" smtClean="0">
                <a:solidFill>
                  <a:srgbClr val="00FF00"/>
                </a:solidFill>
                <a:ea typeface="+mj-ea"/>
                <a:cs typeface="+mj-cs"/>
              </a:rPr>
              <a:t> 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00FF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ICE0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ICE0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ICE0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ICE0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ICE0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ICE0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ICE0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ICE0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ICE0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ICE0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857250" cy="2286000"/>
          </a:xfrm>
          <a:prstGeom prst="rect">
            <a:avLst/>
          </a:prstGeom>
        </p:spPr>
      </p:pic>
      <p:sp>
        <p:nvSpPr>
          <p:cNvPr id="9" name="图文框 8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103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10" name="图片 9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>
            <a:off x="8286750" y="4572000"/>
            <a:ext cx="857250" cy="2286000"/>
          </a:xfrm>
          <a:prstGeom prst="rect">
            <a:avLst/>
          </a:prstGeom>
        </p:spPr>
      </p:pic>
      <p:sp>
        <p:nvSpPr>
          <p:cNvPr id="24" name="标题 1"/>
          <p:cNvSpPr txBox="1">
            <a:spLocks/>
          </p:cNvSpPr>
          <p:nvPr/>
        </p:nvSpPr>
        <p:spPr>
          <a:xfrm>
            <a:off x="-252536" y="-134888"/>
            <a:ext cx="9577064" cy="1187624"/>
          </a:xfrm>
          <a:prstGeom prst="rect">
            <a:avLst/>
          </a:prstGeom>
          <a:ln w="101600" cmpd="thinThick">
            <a:solidFill>
              <a:srgbClr val="00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400" i="1" dirty="0" smtClean="0">
                <a:solidFill>
                  <a:srgbClr val="FF0066"/>
                </a:solidFill>
                <a:latin typeface="Georgia" pitchFamily="18" charset="0"/>
                <a:ea typeface="+mj-ea"/>
                <a:cs typeface="+mj-cs"/>
              </a:rPr>
              <a:t>Phonetics</a:t>
            </a:r>
            <a:r>
              <a:rPr lang="en-US" altLang="zh-CN" sz="4400" dirty="0" smtClean="0">
                <a:solidFill>
                  <a:srgbClr val="00FF00"/>
                </a:solidFill>
                <a:ea typeface="+mj-ea"/>
                <a:cs typeface="+mj-cs"/>
              </a:rPr>
              <a:t> 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00FF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476490" y="214290"/>
            <a:ext cx="5667542" cy="2301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210000"/>
              </a:lnSpc>
              <a:buNone/>
            </a:pPr>
            <a:r>
              <a:rPr lang="en-US" altLang="zh-CN" sz="8000" b="1" dirty="0" smtClean="0">
                <a:latin typeface="Georgia" pitchFamily="18" charset="0"/>
              </a:rPr>
              <a:t>/</a:t>
            </a:r>
            <a:r>
              <a:rPr lang="en-US" altLang="zh-CN" sz="8000" b="1" dirty="0" smtClean="0">
                <a:latin typeface="Georgia" pitchFamily="18" charset="0"/>
                <a:sym typeface="GWIPA"/>
              </a:rPr>
              <a:t></a:t>
            </a:r>
            <a:r>
              <a:rPr lang="en-US" altLang="zh-CN" sz="8000" b="1" dirty="0" smtClean="0">
                <a:latin typeface="Georgia" pitchFamily="18" charset="0"/>
              </a:rPr>
              <a:t>/</a:t>
            </a:r>
          </a:p>
        </p:txBody>
      </p:sp>
      <p:cxnSp>
        <p:nvCxnSpPr>
          <p:cNvPr id="29" name="直接连接符 28"/>
          <p:cNvCxnSpPr/>
          <p:nvPr/>
        </p:nvCxnSpPr>
        <p:spPr>
          <a:xfrm>
            <a:off x="6263712" y="1363689"/>
            <a:ext cx="0" cy="100811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椭圆 29"/>
          <p:cNvSpPr/>
          <p:nvPr/>
        </p:nvSpPr>
        <p:spPr>
          <a:xfrm>
            <a:off x="5111584" y="2659833"/>
            <a:ext cx="230498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/>
          </a:p>
        </p:txBody>
      </p:sp>
      <p:sp>
        <p:nvSpPr>
          <p:cNvPr id="31" name="椭圆 30"/>
          <p:cNvSpPr/>
          <p:nvPr/>
        </p:nvSpPr>
        <p:spPr>
          <a:xfrm>
            <a:off x="6911784" y="2659833"/>
            <a:ext cx="230498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/>
          </a:p>
        </p:txBody>
      </p:sp>
      <p:sp>
        <p:nvSpPr>
          <p:cNvPr id="36" name="TextBox 35"/>
          <p:cNvSpPr txBox="1"/>
          <p:nvPr/>
        </p:nvSpPr>
        <p:spPr>
          <a:xfrm>
            <a:off x="2357422" y="1836844"/>
            <a:ext cx="5739550" cy="2301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210000"/>
              </a:lnSpc>
              <a:buNone/>
            </a:pPr>
            <a:r>
              <a:rPr lang="en-US" altLang="zh-CN" sz="8000" b="1" dirty="0" smtClean="0">
                <a:latin typeface="Georgia" pitchFamily="18" charset="0"/>
              </a:rPr>
              <a:t>/</a:t>
            </a:r>
            <a:r>
              <a:rPr lang="en-US" altLang="zh-CN" sz="8000" b="1" dirty="0" smtClean="0">
                <a:latin typeface="Georgia" pitchFamily="18" charset="0"/>
                <a:sym typeface="GWIPA"/>
              </a:rPr>
              <a:t></a:t>
            </a:r>
            <a:r>
              <a:rPr lang="en-US" altLang="zh-CN" sz="8000" b="1" dirty="0" smtClean="0">
                <a:latin typeface="Georgia" pitchFamily="18" charset="0"/>
              </a:rPr>
              <a:t>/</a:t>
            </a:r>
          </a:p>
        </p:txBody>
      </p:sp>
      <p:cxnSp>
        <p:nvCxnSpPr>
          <p:cNvPr id="37" name="直接连接符 36"/>
          <p:cNvCxnSpPr/>
          <p:nvPr/>
        </p:nvCxnSpPr>
        <p:spPr>
          <a:xfrm>
            <a:off x="3857620" y="2988972"/>
            <a:ext cx="0" cy="100811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椭圆 37"/>
          <p:cNvSpPr/>
          <p:nvPr/>
        </p:nvSpPr>
        <p:spPr>
          <a:xfrm>
            <a:off x="3279052" y="4285116"/>
            <a:ext cx="230498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/>
          </a:p>
        </p:txBody>
      </p:sp>
      <p:sp>
        <p:nvSpPr>
          <p:cNvPr id="39" name="椭圆 38"/>
          <p:cNvSpPr/>
          <p:nvPr/>
        </p:nvSpPr>
        <p:spPr>
          <a:xfrm>
            <a:off x="5007244" y="4285116"/>
            <a:ext cx="230498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/>
          </a:p>
        </p:txBody>
      </p:sp>
      <p:sp>
        <p:nvSpPr>
          <p:cNvPr id="40" name="TextBox 39"/>
          <p:cNvSpPr txBox="1"/>
          <p:nvPr/>
        </p:nvSpPr>
        <p:spPr>
          <a:xfrm>
            <a:off x="857224" y="3623364"/>
            <a:ext cx="7886110" cy="2301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210000"/>
              </a:lnSpc>
              <a:buNone/>
            </a:pPr>
            <a:r>
              <a:rPr lang="en-US" altLang="zh-CN" sz="8000" b="1" dirty="0" smtClean="0">
                <a:latin typeface="Georgia" pitchFamily="18" charset="0"/>
              </a:rPr>
              <a:t>/</a:t>
            </a:r>
            <a:r>
              <a:rPr lang="en-US" altLang="zh-CN" sz="8000" b="1" dirty="0" smtClean="0">
                <a:latin typeface="Georgia" pitchFamily="18" charset="0"/>
                <a:sym typeface="GWIPA"/>
              </a:rPr>
              <a:t></a:t>
            </a:r>
            <a:r>
              <a:rPr lang="en-US" altLang="zh-CN" sz="8000" b="1" dirty="0" smtClean="0">
                <a:latin typeface="Georgia" pitchFamily="18" charset="0"/>
              </a:rPr>
              <a:t>/</a:t>
            </a:r>
          </a:p>
        </p:txBody>
      </p:sp>
      <p:cxnSp>
        <p:nvCxnSpPr>
          <p:cNvPr id="41" name="直接连接符 40"/>
          <p:cNvCxnSpPr/>
          <p:nvPr/>
        </p:nvCxnSpPr>
        <p:spPr>
          <a:xfrm>
            <a:off x="3233488" y="4703484"/>
            <a:ext cx="0" cy="100811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椭圆 41"/>
          <p:cNvSpPr/>
          <p:nvPr/>
        </p:nvSpPr>
        <p:spPr>
          <a:xfrm>
            <a:off x="2369392" y="5999628"/>
            <a:ext cx="230498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/>
          </a:p>
        </p:txBody>
      </p:sp>
      <p:sp>
        <p:nvSpPr>
          <p:cNvPr id="43" name="椭圆 42"/>
          <p:cNvSpPr/>
          <p:nvPr/>
        </p:nvSpPr>
        <p:spPr>
          <a:xfrm>
            <a:off x="3795078" y="5999628"/>
            <a:ext cx="230498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 animBg="1"/>
      <p:bldP spid="31" grpId="0" animBg="1"/>
      <p:bldP spid="36" grpId="0"/>
      <p:bldP spid="38" grpId="0" animBg="1"/>
      <p:bldP spid="39" grpId="0" animBg="1"/>
      <p:bldP spid="40" grpId="0"/>
      <p:bldP spid="42" grpId="0" animBg="1"/>
      <p:bldP spid="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857250" cy="2286000"/>
          </a:xfrm>
          <a:prstGeom prst="rect">
            <a:avLst/>
          </a:prstGeom>
        </p:spPr>
      </p:pic>
      <p:sp>
        <p:nvSpPr>
          <p:cNvPr id="9" name="图文框 8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103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10" name="图片 9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>
            <a:off x="8286750" y="4572000"/>
            <a:ext cx="857250" cy="2286000"/>
          </a:xfrm>
          <a:prstGeom prst="rect">
            <a:avLst/>
          </a:prstGeom>
        </p:spPr>
      </p:pic>
      <p:sp>
        <p:nvSpPr>
          <p:cNvPr id="24" name="标题 1"/>
          <p:cNvSpPr txBox="1">
            <a:spLocks/>
          </p:cNvSpPr>
          <p:nvPr/>
        </p:nvSpPr>
        <p:spPr>
          <a:xfrm>
            <a:off x="-252536" y="-134888"/>
            <a:ext cx="9577064" cy="1187624"/>
          </a:xfrm>
          <a:prstGeom prst="rect">
            <a:avLst/>
          </a:prstGeom>
          <a:ln w="101600" cmpd="thinThick">
            <a:solidFill>
              <a:srgbClr val="00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400" i="1" dirty="0" smtClean="0">
                <a:solidFill>
                  <a:srgbClr val="FF0066"/>
                </a:solidFill>
                <a:latin typeface="Georgia" pitchFamily="18" charset="0"/>
                <a:ea typeface="+mj-ea"/>
                <a:cs typeface="+mj-cs"/>
              </a:rPr>
              <a:t>Phonetics</a:t>
            </a:r>
            <a:r>
              <a:rPr lang="en-US" altLang="zh-CN" sz="4400" dirty="0" smtClean="0">
                <a:solidFill>
                  <a:srgbClr val="00FF00"/>
                </a:solidFill>
                <a:ea typeface="+mj-ea"/>
                <a:cs typeface="+mj-cs"/>
              </a:rPr>
              <a:t> 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00FF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16190" y="357166"/>
            <a:ext cx="6888258" cy="2176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None/>
            </a:pPr>
            <a:r>
              <a:rPr lang="en-US" altLang="zh-CN" sz="8000" b="1" i="1" dirty="0" smtClean="0">
                <a:latin typeface="Georgia" pitchFamily="18" charset="0"/>
              </a:rPr>
              <a:t>weekday</a:t>
            </a:r>
          </a:p>
        </p:txBody>
      </p:sp>
      <p:cxnSp>
        <p:nvCxnSpPr>
          <p:cNvPr id="23" name="直接连接符 22"/>
          <p:cNvCxnSpPr/>
          <p:nvPr/>
        </p:nvCxnSpPr>
        <p:spPr>
          <a:xfrm>
            <a:off x="4572000" y="1237580"/>
            <a:ext cx="0" cy="100811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椭圆 40"/>
          <p:cNvSpPr/>
          <p:nvPr/>
        </p:nvSpPr>
        <p:spPr>
          <a:xfrm>
            <a:off x="3203848" y="2677740"/>
            <a:ext cx="230498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/>
          </a:p>
        </p:txBody>
      </p:sp>
      <p:sp>
        <p:nvSpPr>
          <p:cNvPr id="42" name="椭圆 41"/>
          <p:cNvSpPr/>
          <p:nvPr/>
        </p:nvSpPr>
        <p:spPr>
          <a:xfrm>
            <a:off x="5781662" y="2677740"/>
            <a:ext cx="230498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/>
          </a:p>
        </p:txBody>
      </p:sp>
      <p:sp>
        <p:nvSpPr>
          <p:cNvPr id="43" name="TextBox 42"/>
          <p:cNvSpPr txBox="1"/>
          <p:nvPr/>
        </p:nvSpPr>
        <p:spPr>
          <a:xfrm>
            <a:off x="1428728" y="1821666"/>
            <a:ext cx="7534050" cy="2176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None/>
            </a:pPr>
            <a:r>
              <a:rPr lang="en-US" altLang="zh-CN" sz="8000" b="1" i="1" dirty="0" smtClean="0">
                <a:latin typeface="Georgia" pitchFamily="18" charset="0"/>
              </a:rPr>
              <a:t>invitation</a:t>
            </a:r>
          </a:p>
        </p:txBody>
      </p:sp>
      <p:cxnSp>
        <p:nvCxnSpPr>
          <p:cNvPr id="44" name="直接连接符 43"/>
          <p:cNvCxnSpPr/>
          <p:nvPr/>
        </p:nvCxnSpPr>
        <p:spPr>
          <a:xfrm>
            <a:off x="2626074" y="2774088"/>
            <a:ext cx="0" cy="100811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椭圆 44"/>
          <p:cNvSpPr/>
          <p:nvPr/>
        </p:nvSpPr>
        <p:spPr>
          <a:xfrm>
            <a:off x="1617962" y="4070232"/>
            <a:ext cx="230498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/>
          </a:p>
        </p:txBody>
      </p:sp>
      <p:cxnSp>
        <p:nvCxnSpPr>
          <p:cNvPr id="46" name="直接连接符 45"/>
          <p:cNvCxnSpPr/>
          <p:nvPr/>
        </p:nvCxnSpPr>
        <p:spPr>
          <a:xfrm>
            <a:off x="3634186" y="2702080"/>
            <a:ext cx="0" cy="100811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椭圆 46"/>
          <p:cNvSpPr/>
          <p:nvPr/>
        </p:nvSpPr>
        <p:spPr>
          <a:xfrm>
            <a:off x="3274146" y="4070232"/>
            <a:ext cx="230498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/>
          </a:p>
        </p:txBody>
      </p:sp>
      <p:sp>
        <p:nvSpPr>
          <p:cNvPr id="48" name="椭圆 47"/>
          <p:cNvSpPr/>
          <p:nvPr/>
        </p:nvSpPr>
        <p:spPr>
          <a:xfrm>
            <a:off x="4210250" y="4070232"/>
            <a:ext cx="230498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/>
          </a:p>
        </p:txBody>
      </p:sp>
      <p:cxnSp>
        <p:nvCxnSpPr>
          <p:cNvPr id="49" name="直接连接符 48"/>
          <p:cNvCxnSpPr/>
          <p:nvPr/>
        </p:nvCxnSpPr>
        <p:spPr>
          <a:xfrm>
            <a:off x="4771840" y="2774088"/>
            <a:ext cx="0" cy="100811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椭圆 49"/>
          <p:cNvSpPr/>
          <p:nvPr/>
        </p:nvSpPr>
        <p:spPr>
          <a:xfrm>
            <a:off x="5722418" y="4142240"/>
            <a:ext cx="230498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/>
          </a:p>
        </p:txBody>
      </p:sp>
      <p:sp>
        <p:nvSpPr>
          <p:cNvPr id="51" name="TextBox 50"/>
          <p:cNvSpPr txBox="1"/>
          <p:nvPr/>
        </p:nvSpPr>
        <p:spPr>
          <a:xfrm>
            <a:off x="1142976" y="3536748"/>
            <a:ext cx="7173440" cy="2176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None/>
            </a:pPr>
            <a:r>
              <a:rPr lang="en-US" altLang="zh-CN" sz="8000" b="1" i="1" dirty="0" smtClean="0">
                <a:latin typeface="Georgia" pitchFamily="18" charset="0"/>
              </a:rPr>
              <a:t>preparation</a:t>
            </a:r>
          </a:p>
        </p:txBody>
      </p:sp>
      <p:cxnSp>
        <p:nvCxnSpPr>
          <p:cNvPr id="52" name="直接连接符 51"/>
          <p:cNvCxnSpPr/>
          <p:nvPr/>
        </p:nvCxnSpPr>
        <p:spPr>
          <a:xfrm>
            <a:off x="3015184" y="4489170"/>
            <a:ext cx="0" cy="100811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椭圆 52"/>
          <p:cNvSpPr/>
          <p:nvPr/>
        </p:nvSpPr>
        <p:spPr>
          <a:xfrm>
            <a:off x="2568662" y="5785314"/>
            <a:ext cx="230498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/>
          </a:p>
        </p:txBody>
      </p:sp>
      <p:cxnSp>
        <p:nvCxnSpPr>
          <p:cNvPr id="54" name="直接连接符 53"/>
          <p:cNvCxnSpPr/>
          <p:nvPr/>
        </p:nvCxnSpPr>
        <p:spPr>
          <a:xfrm>
            <a:off x="4383336" y="4489170"/>
            <a:ext cx="0" cy="100811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椭圆 54"/>
          <p:cNvSpPr/>
          <p:nvPr/>
        </p:nvSpPr>
        <p:spPr>
          <a:xfrm>
            <a:off x="4095304" y="5785314"/>
            <a:ext cx="230498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/>
          </a:p>
        </p:txBody>
      </p:sp>
      <p:sp>
        <p:nvSpPr>
          <p:cNvPr id="56" name="椭圆 55"/>
          <p:cNvSpPr/>
          <p:nvPr/>
        </p:nvSpPr>
        <p:spPr>
          <a:xfrm>
            <a:off x="5247432" y="5785314"/>
            <a:ext cx="230498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/>
          </a:p>
        </p:txBody>
      </p:sp>
      <p:cxnSp>
        <p:nvCxnSpPr>
          <p:cNvPr id="57" name="直接连接符 56"/>
          <p:cNvCxnSpPr/>
          <p:nvPr/>
        </p:nvCxnSpPr>
        <p:spPr>
          <a:xfrm>
            <a:off x="5607472" y="4489170"/>
            <a:ext cx="0" cy="100811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椭圆 57"/>
          <p:cNvSpPr/>
          <p:nvPr/>
        </p:nvSpPr>
        <p:spPr>
          <a:xfrm>
            <a:off x="6687592" y="5785314"/>
            <a:ext cx="230498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6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41" grpId="0" animBg="1"/>
      <p:bldP spid="42" grpId="0" animBg="1"/>
      <p:bldP spid="43" grpId="0"/>
      <p:bldP spid="45" grpId="0" animBg="1"/>
      <p:bldP spid="47" grpId="0" animBg="1"/>
      <p:bldP spid="48" grpId="0" animBg="1"/>
      <p:bldP spid="50" grpId="0" animBg="1"/>
      <p:bldP spid="51" grpId="0"/>
      <p:bldP spid="53" grpId="0" animBg="1"/>
      <p:bldP spid="55" grpId="0" animBg="1"/>
      <p:bldP spid="56" grpId="0" animBg="1"/>
      <p:bldP spid="5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857250" cy="2286000"/>
          </a:xfrm>
          <a:prstGeom prst="rect">
            <a:avLst/>
          </a:prstGeom>
        </p:spPr>
      </p:pic>
      <p:sp>
        <p:nvSpPr>
          <p:cNvPr id="9" name="图文框 8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103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10" name="图片 9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>
            <a:off x="8286750" y="4572000"/>
            <a:ext cx="857250" cy="2286000"/>
          </a:xfrm>
          <a:prstGeom prst="rect">
            <a:avLst/>
          </a:prstGeom>
        </p:spPr>
      </p:pic>
      <p:sp>
        <p:nvSpPr>
          <p:cNvPr id="5" name="标题 1"/>
          <p:cNvSpPr txBox="1">
            <a:spLocks/>
          </p:cNvSpPr>
          <p:nvPr/>
        </p:nvSpPr>
        <p:spPr>
          <a:xfrm>
            <a:off x="-252536" y="-134888"/>
            <a:ext cx="9577064" cy="1187624"/>
          </a:xfrm>
          <a:prstGeom prst="rect">
            <a:avLst/>
          </a:prstGeom>
          <a:ln w="101600" cmpd="thinThick">
            <a:solidFill>
              <a:srgbClr val="00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400" i="1" dirty="0" smtClean="0">
                <a:solidFill>
                  <a:srgbClr val="FF0066"/>
                </a:solidFill>
                <a:latin typeface="Georgia" pitchFamily="18" charset="0"/>
                <a:ea typeface="+mj-ea"/>
                <a:cs typeface="+mj-cs"/>
              </a:rPr>
              <a:t>Exercise       </a:t>
            </a:r>
            <a:r>
              <a:rPr lang="en-US" altLang="zh-CN" sz="4400" dirty="0" smtClean="0">
                <a:solidFill>
                  <a:srgbClr val="00FF00"/>
                </a:solidFill>
                <a:ea typeface="+mj-ea"/>
                <a:cs typeface="+mj-cs"/>
              </a:rPr>
              <a:t>  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00FF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1214422"/>
            <a:ext cx="8834470" cy="68480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500"/>
              </a:lnSpc>
            </a:pPr>
            <a:r>
              <a:rPr lang="en-US" altLang="zh-CN" sz="3200" i="1" dirty="0" smtClean="0">
                <a:latin typeface="Georgia" pitchFamily="18" charset="0"/>
              </a:rPr>
              <a:t>1. I  am prepare _____ (</a:t>
            </a:r>
            <a:r>
              <a:rPr lang="zh-CN" altLang="en-US" sz="3200" dirty="0" smtClean="0">
                <a:latin typeface="Georgia" pitchFamily="18" charset="0"/>
              </a:rPr>
              <a:t>介词</a:t>
            </a:r>
            <a:r>
              <a:rPr lang="zh-CN" altLang="en-US" sz="3200" i="1" dirty="0" smtClean="0">
                <a:latin typeface="Georgia" pitchFamily="18" charset="0"/>
              </a:rPr>
              <a:t>）</a:t>
            </a:r>
            <a:r>
              <a:rPr lang="en-US" altLang="zh-CN" sz="3200" i="1" dirty="0" smtClean="0">
                <a:latin typeface="Georgia" pitchFamily="18" charset="0"/>
              </a:rPr>
              <a:t>the math test.</a:t>
            </a:r>
          </a:p>
          <a:p>
            <a:pPr>
              <a:lnSpc>
                <a:spcPts val="4500"/>
              </a:lnSpc>
            </a:pPr>
            <a:r>
              <a:rPr lang="en-US" altLang="zh-CN" sz="3200" i="1" dirty="0" smtClean="0">
                <a:latin typeface="Georgia" pitchFamily="18" charset="0"/>
              </a:rPr>
              <a:t> 2.He can come to your party, because he is not</a:t>
            </a:r>
          </a:p>
          <a:p>
            <a:pPr>
              <a:lnSpc>
                <a:spcPts val="4500"/>
              </a:lnSpc>
            </a:pPr>
            <a:r>
              <a:rPr lang="en-US" altLang="zh-CN" sz="3200" i="1" dirty="0" smtClean="0">
                <a:latin typeface="Georgia" pitchFamily="18" charset="0"/>
              </a:rPr>
              <a:t>    busy. He is a_______.</a:t>
            </a:r>
          </a:p>
          <a:p>
            <a:pPr>
              <a:lnSpc>
                <a:spcPts val="4500"/>
              </a:lnSpc>
            </a:pPr>
            <a:r>
              <a:rPr lang="en-US" altLang="zh-CN" sz="3200" i="1" dirty="0" smtClean="0">
                <a:latin typeface="Georgia" pitchFamily="18" charset="0"/>
              </a:rPr>
              <a:t>3.My family and I ___(be) looking forward</a:t>
            </a:r>
          </a:p>
          <a:p>
            <a:pPr>
              <a:lnSpc>
                <a:spcPts val="4500"/>
              </a:lnSpc>
            </a:pPr>
            <a:r>
              <a:rPr lang="en-US" altLang="zh-CN" sz="3200" i="1" dirty="0" smtClean="0">
                <a:latin typeface="Georgia" pitchFamily="18" charset="0"/>
              </a:rPr>
              <a:t>   to ______(visit)my grandparents.</a:t>
            </a:r>
          </a:p>
          <a:p>
            <a:pPr>
              <a:lnSpc>
                <a:spcPts val="4500"/>
              </a:lnSpc>
            </a:pPr>
            <a:r>
              <a:rPr lang="en-US" altLang="zh-CN" sz="3200" i="1" dirty="0" smtClean="0">
                <a:latin typeface="Georgia" pitchFamily="18" charset="0"/>
              </a:rPr>
              <a:t>4.You can play tennis ____(on ;in; for)</a:t>
            </a:r>
          </a:p>
          <a:p>
            <a:pPr>
              <a:lnSpc>
                <a:spcPts val="4500"/>
              </a:lnSpc>
            </a:pPr>
            <a:r>
              <a:rPr lang="en-US" altLang="zh-CN" sz="3200" i="1" dirty="0" smtClean="0">
                <a:latin typeface="Georgia" pitchFamily="18" charset="0"/>
              </a:rPr>
              <a:t>   Saturday morning with me.</a:t>
            </a:r>
          </a:p>
          <a:p>
            <a:pPr>
              <a:lnSpc>
                <a:spcPts val="4500"/>
              </a:lnSpc>
            </a:pPr>
            <a:r>
              <a:rPr lang="en-US" altLang="zh-CN" sz="3200" i="1" dirty="0" smtClean="0">
                <a:latin typeface="Georgia" pitchFamily="18" charset="0"/>
              </a:rPr>
              <a:t>5._______ (What a; What ; How a )great </a:t>
            </a:r>
          </a:p>
          <a:p>
            <a:pPr>
              <a:lnSpc>
                <a:spcPts val="4500"/>
              </a:lnSpc>
            </a:pPr>
            <a:r>
              <a:rPr lang="en-US" altLang="zh-CN" sz="3200" i="1" dirty="0" smtClean="0">
                <a:latin typeface="Georgia" pitchFamily="18" charset="0"/>
              </a:rPr>
              <a:t>idea! That sounds great.</a:t>
            </a:r>
          </a:p>
          <a:p>
            <a:pPr>
              <a:lnSpc>
                <a:spcPts val="4500"/>
              </a:lnSpc>
            </a:pPr>
            <a:endParaRPr lang="zh-CN" altLang="en-US" sz="3200" i="1" dirty="0" smtClean="0">
              <a:latin typeface="Georgia" pitchFamily="18" charset="0"/>
            </a:endParaRPr>
          </a:p>
          <a:p>
            <a:endParaRPr lang="en-US" altLang="zh-CN" sz="3200" i="1" dirty="0" smtClean="0">
              <a:latin typeface="Georgia" pitchFamily="18" charset="0"/>
            </a:endParaRPr>
          </a:p>
          <a:p>
            <a:endParaRPr lang="zh-CN" altLang="en-US" sz="3200" i="1" dirty="0">
              <a:latin typeface="Georg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43306" y="1214422"/>
            <a:ext cx="8162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on 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28926" y="2354041"/>
            <a:ext cx="19463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err="1" smtClean="0">
                <a:solidFill>
                  <a:srgbClr val="FF0000"/>
                </a:solidFill>
                <a:latin typeface="Georgia" pitchFamily="18" charset="0"/>
              </a:rPr>
              <a:t>vailable</a:t>
            </a:r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81023" y="2928934"/>
            <a:ext cx="990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are 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28662" y="3500438"/>
            <a:ext cx="18533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visiting 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57686" y="4068553"/>
            <a:ext cx="8162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on 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2910" y="5214950"/>
            <a:ext cx="19159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What a  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857250" cy="2286000"/>
          </a:xfrm>
          <a:prstGeom prst="rect">
            <a:avLst/>
          </a:prstGeom>
        </p:spPr>
      </p:pic>
      <p:sp>
        <p:nvSpPr>
          <p:cNvPr id="9" name="图文框 8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103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10" name="图片 9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>
            <a:off x="8286750" y="4572000"/>
            <a:ext cx="857250" cy="2286000"/>
          </a:xfrm>
          <a:prstGeom prst="rect">
            <a:avLst/>
          </a:prstGeom>
        </p:spPr>
      </p:pic>
      <p:sp>
        <p:nvSpPr>
          <p:cNvPr id="5" name="标题 1"/>
          <p:cNvSpPr txBox="1">
            <a:spLocks/>
          </p:cNvSpPr>
          <p:nvPr/>
        </p:nvSpPr>
        <p:spPr>
          <a:xfrm>
            <a:off x="-252536" y="-134888"/>
            <a:ext cx="9577064" cy="1187624"/>
          </a:xfrm>
          <a:prstGeom prst="rect">
            <a:avLst/>
          </a:prstGeom>
          <a:ln w="101600" cmpd="thinThick">
            <a:solidFill>
              <a:srgbClr val="00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400" i="1" dirty="0" smtClean="0">
                <a:solidFill>
                  <a:srgbClr val="FF0066"/>
                </a:solidFill>
                <a:latin typeface="Georgia" pitchFamily="18" charset="0"/>
                <a:ea typeface="+mj-ea"/>
                <a:cs typeface="+mj-cs"/>
              </a:rPr>
              <a:t>Exercise       </a:t>
            </a:r>
            <a:r>
              <a:rPr lang="en-US" altLang="zh-CN" sz="4400" dirty="0" smtClean="0">
                <a:solidFill>
                  <a:srgbClr val="00FF00"/>
                </a:solidFill>
                <a:ea typeface="+mj-ea"/>
                <a:cs typeface="+mj-cs"/>
              </a:rPr>
              <a:t>  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00FF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44" y="1214422"/>
            <a:ext cx="9179116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/>
            <a:r>
              <a:rPr lang="en-US" altLang="zh-CN" sz="3200" i="1" dirty="0" smtClean="0">
                <a:latin typeface="Georgia" pitchFamily="18" charset="0"/>
              </a:rPr>
              <a:t>1.We have to study for the math test.(</a:t>
            </a:r>
            <a:r>
              <a:rPr lang="zh-CN" altLang="en-US" sz="3200" dirty="0" smtClean="0">
                <a:latin typeface="Georgia" pitchFamily="18" charset="0"/>
              </a:rPr>
              <a:t>否定句</a:t>
            </a:r>
            <a:r>
              <a:rPr lang="zh-CN" altLang="en-US" sz="3200" i="1" dirty="0" smtClean="0">
                <a:latin typeface="Georgia" pitchFamily="18" charset="0"/>
              </a:rPr>
              <a:t>）</a:t>
            </a:r>
            <a:endParaRPr lang="en-US" altLang="zh-CN" sz="3200" i="1" dirty="0" smtClean="0">
              <a:latin typeface="Georgia" pitchFamily="18" charset="0"/>
            </a:endParaRPr>
          </a:p>
          <a:p>
            <a:pPr marL="514350" indent="-514350"/>
            <a:r>
              <a:rPr lang="en-US" altLang="zh-CN" sz="3200" i="1" dirty="0" smtClean="0">
                <a:latin typeface="Georgia" pitchFamily="18" charset="0"/>
              </a:rPr>
              <a:t>   We _____ _____ ___ study for the math test.</a:t>
            </a:r>
          </a:p>
          <a:p>
            <a:pPr marL="514350" indent="-514350"/>
            <a:r>
              <a:rPr lang="en-US" altLang="zh-CN" sz="3200" i="1" dirty="0" smtClean="0">
                <a:latin typeface="Georgia" pitchFamily="18" charset="0"/>
              </a:rPr>
              <a:t>2.She can </a:t>
            </a:r>
            <a:r>
              <a:rPr lang="en-US" altLang="zh-CN" sz="3200" i="1" u="sng" dirty="0" smtClean="0">
                <a:latin typeface="Georgia" pitchFamily="18" charset="0"/>
              </a:rPr>
              <a:t>play the violin</a:t>
            </a:r>
            <a:r>
              <a:rPr lang="en-US" altLang="zh-CN" sz="3200" i="1" dirty="0" smtClean="0">
                <a:latin typeface="Georgia" pitchFamily="18" charset="0"/>
              </a:rPr>
              <a:t>.(</a:t>
            </a:r>
            <a:r>
              <a:rPr lang="zh-CN" altLang="en-US" sz="3200" dirty="0" smtClean="0">
                <a:latin typeface="Georgia" pitchFamily="18" charset="0"/>
              </a:rPr>
              <a:t>划线提问</a:t>
            </a:r>
            <a:r>
              <a:rPr lang="zh-CN" altLang="en-US" sz="3200" i="1" dirty="0" smtClean="0">
                <a:latin typeface="Georgia" pitchFamily="18" charset="0"/>
              </a:rPr>
              <a:t>）</a:t>
            </a:r>
            <a:endParaRPr lang="en-US" altLang="zh-CN" sz="3200" i="1" dirty="0" smtClean="0">
              <a:latin typeface="Georgia" pitchFamily="18" charset="0"/>
            </a:endParaRPr>
          </a:p>
          <a:p>
            <a:pPr marL="514350" indent="-514350"/>
            <a:r>
              <a:rPr lang="en-US" altLang="zh-CN" sz="3200" i="1" dirty="0" smtClean="0">
                <a:latin typeface="Georgia" pitchFamily="18" charset="0"/>
              </a:rPr>
              <a:t>   ______ can she _____?</a:t>
            </a:r>
          </a:p>
          <a:p>
            <a:pPr marL="514350" indent="-514350"/>
            <a:r>
              <a:rPr lang="en-US" altLang="zh-CN" sz="3200" i="1" dirty="0" smtClean="0">
                <a:latin typeface="Georgia" pitchFamily="18" charset="0"/>
              </a:rPr>
              <a:t>3.It is </a:t>
            </a:r>
            <a:r>
              <a:rPr lang="en-US" altLang="zh-CN" sz="3200" i="1" u="sng" dirty="0" smtClean="0">
                <a:latin typeface="Georgia" pitchFamily="18" charset="0"/>
              </a:rPr>
              <a:t>the first day of May </a:t>
            </a:r>
            <a:r>
              <a:rPr lang="en-US" altLang="zh-CN" sz="3200" i="1" dirty="0" smtClean="0">
                <a:latin typeface="Georgia" pitchFamily="18" charset="0"/>
              </a:rPr>
              <a:t>today .(</a:t>
            </a:r>
            <a:r>
              <a:rPr lang="zh-CN" altLang="en-US" sz="3200" dirty="0" smtClean="0">
                <a:latin typeface="Georgia" pitchFamily="18" charset="0"/>
              </a:rPr>
              <a:t>划线提问</a:t>
            </a:r>
            <a:r>
              <a:rPr lang="en-US" altLang="zh-CN" sz="3200" i="1" dirty="0" smtClean="0">
                <a:latin typeface="Georgia" pitchFamily="18" charset="0"/>
              </a:rPr>
              <a:t>)</a:t>
            </a:r>
          </a:p>
          <a:p>
            <a:pPr marL="514350" indent="-514350"/>
            <a:r>
              <a:rPr lang="en-US" altLang="zh-CN" sz="3200" i="1" dirty="0" smtClean="0">
                <a:latin typeface="Georgia" pitchFamily="18" charset="0"/>
              </a:rPr>
              <a:t>   _____ ______ is it today ?</a:t>
            </a:r>
          </a:p>
          <a:p>
            <a:pPr marL="514350" indent="-514350"/>
            <a:r>
              <a:rPr lang="en-US" altLang="zh-CN" sz="3200" i="1" dirty="0" smtClean="0">
                <a:latin typeface="Georgia" pitchFamily="18" charset="0"/>
              </a:rPr>
              <a:t>4.They can come to our school </a:t>
            </a:r>
            <a:r>
              <a:rPr lang="en-US" altLang="zh-CN" sz="3200" i="1" u="sng" dirty="0" smtClean="0">
                <a:latin typeface="Georgia" pitchFamily="18" charset="0"/>
              </a:rPr>
              <a:t>on Tuesday </a:t>
            </a:r>
            <a:r>
              <a:rPr lang="en-US" altLang="zh-CN" sz="3200" i="1" dirty="0" smtClean="0">
                <a:latin typeface="Georgia" pitchFamily="18" charset="0"/>
              </a:rPr>
              <a:t>.</a:t>
            </a:r>
          </a:p>
          <a:p>
            <a:pPr marL="514350" indent="-514350"/>
            <a:r>
              <a:rPr lang="en-US" altLang="zh-CN" sz="3200" i="1" dirty="0" smtClean="0">
                <a:latin typeface="Georgia" pitchFamily="18" charset="0"/>
              </a:rPr>
              <a:t>     (</a:t>
            </a:r>
            <a:r>
              <a:rPr lang="zh-CN" altLang="en-US" sz="3200" dirty="0" smtClean="0">
                <a:latin typeface="Georgia" pitchFamily="18" charset="0"/>
              </a:rPr>
              <a:t>划线提问</a:t>
            </a:r>
            <a:r>
              <a:rPr lang="zh-CN" altLang="en-US" sz="3200" i="1" dirty="0" smtClean="0">
                <a:latin typeface="Georgia" pitchFamily="18" charset="0"/>
              </a:rPr>
              <a:t>）</a:t>
            </a:r>
            <a:endParaRPr lang="en-US" altLang="zh-CN" sz="3200" i="1" dirty="0" smtClean="0">
              <a:latin typeface="Georgia" pitchFamily="18" charset="0"/>
            </a:endParaRPr>
          </a:p>
          <a:p>
            <a:pPr marL="514350" indent="-514350"/>
            <a:r>
              <a:rPr lang="en-US" altLang="zh-CN" sz="3200" i="1" dirty="0" smtClean="0">
                <a:latin typeface="Georgia" pitchFamily="18" charset="0"/>
              </a:rPr>
              <a:t> _____ _____ they come to your school ?</a:t>
            </a:r>
          </a:p>
          <a:p>
            <a:pPr marL="514350" indent="-514350"/>
            <a:r>
              <a:rPr lang="en-US" altLang="zh-CN" sz="3200" i="1" dirty="0" smtClean="0">
                <a:latin typeface="Georgia" pitchFamily="18" charset="0"/>
              </a:rPr>
              <a:t>5.Thanks for your invitation.(</a:t>
            </a:r>
            <a:r>
              <a:rPr lang="zh-CN" altLang="en-US" sz="3200" dirty="0" smtClean="0">
                <a:latin typeface="Georgia" pitchFamily="18" charset="0"/>
              </a:rPr>
              <a:t>同义句</a:t>
            </a:r>
            <a:r>
              <a:rPr lang="zh-CN" altLang="en-US" sz="3200" i="1" dirty="0" smtClean="0">
                <a:latin typeface="Georgia" pitchFamily="18" charset="0"/>
              </a:rPr>
              <a:t>）</a:t>
            </a:r>
            <a:endParaRPr lang="en-US" altLang="zh-CN" sz="3200" i="1" dirty="0" smtClean="0">
              <a:latin typeface="Georgia" pitchFamily="18" charset="0"/>
            </a:endParaRPr>
          </a:p>
          <a:p>
            <a:pPr marL="514350" indent="-514350"/>
            <a:r>
              <a:rPr lang="en-US" altLang="zh-CN" sz="3200" i="1" dirty="0" smtClean="0">
                <a:latin typeface="Georgia" pitchFamily="18" charset="0"/>
              </a:rPr>
              <a:t>  Thanks for _______ ______.</a:t>
            </a:r>
            <a:endParaRPr lang="zh-CN" altLang="en-US" sz="3200" i="1" dirty="0"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7290" y="1643050"/>
            <a:ext cx="35060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don’t   have    to 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2910" y="2643182"/>
            <a:ext cx="39356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What                  do 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6854" y="3571876"/>
            <a:ext cx="28921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What     date 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9996" y="5072074"/>
            <a:ext cx="26853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When    can 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00298" y="6000768"/>
            <a:ext cx="28825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inviting   me 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857250" cy="2286000"/>
          </a:xfrm>
          <a:prstGeom prst="rect">
            <a:avLst/>
          </a:prstGeom>
        </p:spPr>
      </p:pic>
      <p:sp>
        <p:nvSpPr>
          <p:cNvPr id="9" name="图文框 8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103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10" name="图片 9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>
            <a:off x="8286750" y="4572000"/>
            <a:ext cx="857250" cy="2286000"/>
          </a:xfrm>
          <a:prstGeom prst="rect">
            <a:avLst/>
          </a:prstGeom>
        </p:spPr>
      </p:pic>
      <p:sp>
        <p:nvSpPr>
          <p:cNvPr id="5" name="标题 1"/>
          <p:cNvSpPr txBox="1">
            <a:spLocks/>
          </p:cNvSpPr>
          <p:nvPr/>
        </p:nvSpPr>
        <p:spPr>
          <a:xfrm>
            <a:off x="-252536" y="-134888"/>
            <a:ext cx="9577064" cy="1187624"/>
          </a:xfrm>
          <a:prstGeom prst="rect">
            <a:avLst/>
          </a:prstGeom>
          <a:ln w="101600" cmpd="thinThick">
            <a:solidFill>
              <a:srgbClr val="00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400" i="1" dirty="0" smtClean="0">
                <a:solidFill>
                  <a:srgbClr val="FF0066"/>
                </a:solidFill>
                <a:latin typeface="Georgia" pitchFamily="18" charset="0"/>
                <a:ea typeface="+mj-ea"/>
                <a:cs typeface="+mj-cs"/>
              </a:rPr>
              <a:t>Exercise       </a:t>
            </a:r>
            <a:r>
              <a:rPr lang="en-US" altLang="zh-CN" sz="4400" dirty="0" smtClean="0">
                <a:solidFill>
                  <a:srgbClr val="00FF00"/>
                </a:solidFill>
                <a:ea typeface="+mj-ea"/>
                <a:cs typeface="+mj-cs"/>
              </a:rPr>
              <a:t>  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00FF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44" y="1071546"/>
            <a:ext cx="9270487" cy="56655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5500"/>
              </a:lnSpc>
            </a:pPr>
            <a:r>
              <a:rPr lang="en-US" altLang="zh-CN" sz="3600" i="1" dirty="0" smtClean="0">
                <a:latin typeface="Georgia" pitchFamily="18" charset="0"/>
              </a:rPr>
              <a:t>1.Can you ________(come) to my party </a:t>
            </a:r>
          </a:p>
          <a:p>
            <a:pPr>
              <a:lnSpc>
                <a:spcPts val="5500"/>
              </a:lnSpc>
            </a:pPr>
            <a:r>
              <a:rPr lang="en-US" altLang="zh-CN" sz="3600" i="1" dirty="0" smtClean="0">
                <a:latin typeface="Georgia" pitchFamily="18" charset="0"/>
              </a:rPr>
              <a:t>    on Friday ?</a:t>
            </a:r>
          </a:p>
          <a:p>
            <a:pPr>
              <a:lnSpc>
                <a:spcPts val="5500"/>
              </a:lnSpc>
            </a:pPr>
            <a:r>
              <a:rPr lang="en-US" altLang="zh-CN" sz="3600" i="1" dirty="0" smtClean="0">
                <a:latin typeface="Georgia" pitchFamily="18" charset="0"/>
              </a:rPr>
              <a:t>2.I ’d love _______(visit) you this Sunday .</a:t>
            </a:r>
          </a:p>
          <a:p>
            <a:pPr>
              <a:lnSpc>
                <a:spcPts val="5500"/>
              </a:lnSpc>
            </a:pPr>
            <a:r>
              <a:rPr lang="en-US" altLang="zh-CN" sz="3600" i="1" dirty="0" smtClean="0">
                <a:latin typeface="Georgia" pitchFamily="18" charset="0"/>
              </a:rPr>
              <a:t>3.Do you remember we went bike</a:t>
            </a:r>
          </a:p>
          <a:p>
            <a:pPr>
              <a:lnSpc>
                <a:spcPts val="5500"/>
              </a:lnSpc>
            </a:pPr>
            <a:r>
              <a:rPr lang="en-US" altLang="zh-CN" sz="3600" i="1" dirty="0" smtClean="0">
                <a:latin typeface="Georgia" pitchFamily="18" charset="0"/>
              </a:rPr>
              <a:t>     _______(ride) last year ?</a:t>
            </a:r>
          </a:p>
          <a:p>
            <a:pPr>
              <a:lnSpc>
                <a:spcPts val="5500"/>
              </a:lnSpc>
            </a:pPr>
            <a:r>
              <a:rPr lang="en-US" altLang="zh-CN" sz="3600" i="1" dirty="0" smtClean="0">
                <a:latin typeface="Georgia" pitchFamily="18" charset="0"/>
              </a:rPr>
              <a:t>4.Thank you for ______(invite)me to </a:t>
            </a:r>
          </a:p>
          <a:p>
            <a:pPr>
              <a:lnSpc>
                <a:spcPts val="5500"/>
              </a:lnSpc>
            </a:pPr>
            <a:r>
              <a:rPr lang="en-US" altLang="zh-CN" sz="3600" i="1" dirty="0" smtClean="0">
                <a:latin typeface="Georgia" pitchFamily="18" charset="0"/>
              </a:rPr>
              <a:t>    your birthday party .</a:t>
            </a:r>
          </a:p>
          <a:p>
            <a:pPr>
              <a:lnSpc>
                <a:spcPts val="5500"/>
              </a:lnSpc>
            </a:pPr>
            <a:r>
              <a:rPr lang="en-US" altLang="zh-CN" sz="3600" i="1" dirty="0" smtClean="0">
                <a:latin typeface="Georgia" pitchFamily="18" charset="0"/>
              </a:rPr>
              <a:t>5.let’s go to the mall to go _______(shop)</a:t>
            </a:r>
            <a:endParaRPr lang="zh-CN" altLang="en-US" sz="3600" i="1" dirty="0"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94634" y="1211033"/>
            <a:ext cx="1377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come 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28860" y="2571744"/>
            <a:ext cx="15872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to visit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28662" y="3929066"/>
            <a:ext cx="14766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riding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00430" y="4643446"/>
            <a:ext cx="18165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inviting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00694" y="5997379"/>
            <a:ext cx="21018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FF0000"/>
                </a:solidFill>
                <a:latin typeface="Georgia" pitchFamily="18" charset="0"/>
              </a:rPr>
              <a:t>shopping</a:t>
            </a:r>
            <a:endParaRPr lang="zh-CN" altLang="en-US" sz="3600" i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857250" cy="2286000"/>
          </a:xfrm>
          <a:prstGeom prst="rect">
            <a:avLst/>
          </a:prstGeom>
        </p:spPr>
      </p:pic>
      <p:sp>
        <p:nvSpPr>
          <p:cNvPr id="9" name="图文框 8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103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10" name="图片 9" descr="48a43b8c31dba1e813e14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>
            <a:off x="8286750" y="4572000"/>
            <a:ext cx="857250" cy="2286000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142844" y="214290"/>
            <a:ext cx="84296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Comic Sans MS" pitchFamily="66" charset="0"/>
              </a:rPr>
              <a:t>2c  Read the messages again and answer    </a:t>
            </a:r>
          </a:p>
          <a:p>
            <a:r>
              <a:rPr lang="en-US" altLang="zh-CN" sz="3200" dirty="0" smtClean="0">
                <a:latin typeface="Comic Sans MS" pitchFamily="66" charset="0"/>
              </a:rPr>
              <a:t>      the questions</a:t>
            </a:r>
            <a:endParaRPr lang="zh-CN" altLang="en-US" sz="3200" dirty="0">
              <a:latin typeface="Comic Sans MS" pitchFamily="66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85720" y="1456687"/>
            <a:ext cx="85725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i="1" dirty="0" smtClean="0">
                <a:latin typeface="Georgia" pitchFamily="18" charset="0"/>
              </a:rPr>
              <a:t>1.What kind of party is it?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________________________________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2.Who is the party for?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________________________________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3.When is the party?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________________________________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4.Who did David invite to the party?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_______________________________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5.What can people do at the party?</a:t>
            </a:r>
          </a:p>
          <a:p>
            <a:r>
              <a:rPr lang="en-US" altLang="zh-CN" sz="3200" i="1" dirty="0" smtClean="0">
                <a:latin typeface="Georgia" pitchFamily="18" charset="0"/>
              </a:rPr>
              <a:t>________________________________</a:t>
            </a:r>
            <a:endParaRPr lang="zh-CN" altLang="en-US" sz="3200" i="1" dirty="0">
              <a:latin typeface="Georgia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2844" y="1915531"/>
            <a:ext cx="92159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</a:rPr>
              <a:t>A surprise party to say ‘Thank you and goodbye’ </a:t>
            </a:r>
            <a:endParaRPr lang="zh-CN" altLang="en-US" sz="32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3844" y="2987101"/>
            <a:ext cx="27093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</a:rPr>
              <a:t>For Ms, Steen</a:t>
            </a:r>
            <a:endParaRPr lang="zh-CN" altLang="en-US" sz="32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2910" y="3857628"/>
            <a:ext cx="41104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</a:rPr>
              <a:t>Next Friday the 28</a:t>
            </a:r>
            <a:r>
              <a:rPr lang="en-US" altLang="zh-CN" sz="3200" i="1" baseline="30000" dirty="0" smtClean="0">
                <a:solidFill>
                  <a:srgbClr val="FF0000"/>
                </a:solidFill>
                <a:latin typeface="Georgia" pitchFamily="18" charset="0"/>
              </a:rPr>
              <a:t>th</a:t>
            </a:r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endParaRPr lang="zh-CN" altLang="en-US" sz="32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4348" y="4857760"/>
            <a:ext cx="35862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</a:rPr>
              <a:t>His all classmates </a:t>
            </a:r>
            <a:endParaRPr lang="zh-CN" altLang="en-US" sz="32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5720" y="5844621"/>
            <a:ext cx="88488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</a:rPr>
              <a:t>Eating and drinking ,playing games and so on </a:t>
            </a:r>
            <a:endParaRPr lang="zh-CN" altLang="en-US" sz="3200" i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</TotalTime>
  <Words>1960</Words>
  <Application>Microsoft Office PowerPoint</Application>
  <PresentationFormat>全屏显示(4:3)</PresentationFormat>
  <Paragraphs>342</Paragraphs>
  <Slides>25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26" baseType="lpstr">
      <vt:lpstr>Office 主题</vt:lpstr>
      <vt:lpstr>Can you come to my party?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by Friday  在周五之前 by表示时间“不迟于，到时为止或在以前”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Ghost</dc:creator>
  <cp:lastModifiedBy>Ghost</cp:lastModifiedBy>
  <cp:revision>62</cp:revision>
  <dcterms:created xsi:type="dcterms:W3CDTF">2014-04-26T02:26:29Z</dcterms:created>
  <dcterms:modified xsi:type="dcterms:W3CDTF">2014-05-20T01:17:51Z</dcterms:modified>
</cp:coreProperties>
</file>