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2" r:id="rId3"/>
    <p:sldId id="295" r:id="rId4"/>
    <p:sldId id="304" r:id="rId5"/>
    <p:sldId id="305" r:id="rId6"/>
    <p:sldId id="306" r:id="rId7"/>
    <p:sldId id="307" r:id="rId8"/>
    <p:sldId id="263" r:id="rId9"/>
    <p:sldId id="296" r:id="rId10"/>
    <p:sldId id="309" r:id="rId11"/>
    <p:sldId id="311" r:id="rId12"/>
    <p:sldId id="310" r:id="rId13"/>
    <p:sldId id="314" r:id="rId14"/>
    <p:sldId id="312" r:id="rId15"/>
    <p:sldId id="313" r:id="rId16"/>
    <p:sldId id="318" r:id="rId17"/>
    <p:sldId id="308" r:id="rId18"/>
    <p:sldId id="294" r:id="rId19"/>
    <p:sldId id="317" r:id="rId20"/>
    <p:sldId id="316" r:id="rId21"/>
    <p:sldId id="31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D780E-D7BE-48AD-95AF-026D2711B4DA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C5960-2B57-4E35-B9DC-472669F8E9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CE97-BE3A-4C6F-A309-2935E83E20E6}" type="datetimeFigureOut">
              <a:rPr lang="zh-CN" altLang="en-US" smtClean="0"/>
              <a:pPr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C1D13-31AA-4F89-8428-C23D6AD36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&#22235;&#24179;&#26792;&#26641;&#35874;&#20025;&#26032;&#20843;&#19978;U9%20&#20877;&#27425;&#23436;&#21892;\Unit_09_SectionA%202d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051" name="Picture 2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3981450"/>
            <a:ext cx="714375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Comic Sans MS" pitchFamily="66" charset="0"/>
                <a:ea typeface="华文行楷" pitchFamily="2" charset="-122"/>
              </a:rPr>
              <a:t>Can you come to my party?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1628775"/>
            <a:ext cx="5214937" cy="7000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4800" b="1" dirty="0" smtClean="0">
                <a:solidFill>
                  <a:srgbClr val="0000CC"/>
                </a:solidFill>
                <a:latin typeface="华文行楷" pitchFamily="2" charset="-122"/>
                <a:ea typeface="华文行楷" pitchFamily="2" charset="-122"/>
              </a:rPr>
              <a:t>新目标八年级上册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00125" y="5072063"/>
            <a:ext cx="7143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0" lang="en-US" altLang="zh-CN" sz="4800" i="1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Georgia" pitchFamily="18" charset="0"/>
                <a:ea typeface="华文行楷" pitchFamily="2" charset="-122"/>
                <a:cs typeface="+mj-cs"/>
              </a:rPr>
              <a:t>SA 1a—2c</a:t>
            </a: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7572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08" y="5214950"/>
            <a:ext cx="4706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 smtClean="0">
                <a:latin typeface="Georgia" pitchFamily="18" charset="0"/>
              </a:rPr>
              <a:t>The second day</a:t>
            </a:r>
            <a:endParaRPr lang="zh-CN" altLang="en-US" sz="4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标题 77"/>
          <p:cNvSpPr txBox="1">
            <a:spLocks/>
          </p:cNvSpPr>
          <p:nvPr/>
        </p:nvSpPr>
        <p:spPr>
          <a:xfrm>
            <a:off x="142844" y="188913"/>
            <a:ext cx="8229600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2d.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Role-play the conversation.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071538" y="1196752"/>
            <a:ext cx="686710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横卷形 6"/>
          <p:cNvSpPr/>
          <p:nvPr/>
        </p:nvSpPr>
        <p:spPr>
          <a:xfrm>
            <a:off x="357158" y="784084"/>
            <a:ext cx="8429652" cy="2428892"/>
          </a:xfrm>
          <a:prstGeom prst="horizontalScroll">
            <a:avLst/>
          </a:prstGeom>
          <a:solidFill>
            <a:srgbClr val="FFFF66"/>
          </a:solidFill>
          <a:ln>
            <a:solidFill>
              <a:srgbClr val="2C2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32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Listen : Can Nick come to Jeff’s house on Saturday? Why?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2" name="Unit_09_SectionA 2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86644" y="0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7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282" y="1142984"/>
            <a:ext cx="892975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95000"/>
              </a:lnSpc>
              <a:buAutoNum type="arabicPeriod"/>
            </a:pPr>
            <a:r>
              <a:rPr lang="en-US" altLang="zh-CN" sz="3600" i="1" dirty="0" smtClean="0">
                <a:latin typeface="Georgia" pitchFamily="18" charset="0"/>
              </a:rPr>
              <a:t>I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remember</a:t>
            </a:r>
            <a:r>
              <a:rPr lang="en-US" altLang="zh-CN" sz="3600" i="1" dirty="0" smtClean="0">
                <a:latin typeface="Georgia" pitchFamily="18" charset="0"/>
              </a:rPr>
              <a:t> we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went bike riding</a:t>
            </a:r>
          </a:p>
          <a:p>
            <a:pPr marL="742950" indent="-742950">
              <a:lnSpc>
                <a:spcPct val="95000"/>
              </a:lnSpc>
            </a:pP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      </a:t>
            </a:r>
            <a:r>
              <a:rPr lang="en-US" altLang="zh-CN" sz="3600" i="1" dirty="0" smtClean="0">
                <a:latin typeface="Georgia" pitchFamily="18" charset="0"/>
              </a:rPr>
              <a:t>together</a:t>
            </a:r>
            <a:r>
              <a:rPr lang="en-US" altLang="zh-CN" sz="3600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last fall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when</a:t>
            </a:r>
            <a:r>
              <a:rPr lang="en-US" altLang="zh-CN" sz="3600" i="1" dirty="0" smtClean="0">
                <a:latin typeface="Georgia" pitchFamily="18" charset="0"/>
              </a:rPr>
              <a:t> he visited you. </a:t>
            </a:r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>
              <a:lnSpc>
                <a:spcPct val="95000"/>
              </a:lnSpc>
            </a:pPr>
            <a:r>
              <a:rPr lang="en-US" altLang="zh-CN" sz="2800" b="1" i="1" dirty="0" smtClean="0">
                <a:latin typeface="Georgia" pitchFamily="18" charset="0"/>
                <a:ea typeface="华康海报体W12(P)" pitchFamily="82" charset="-122"/>
              </a:rPr>
              <a:t> </a:t>
            </a:r>
            <a:endParaRPr lang="en-US" altLang="zh-CN" sz="2800" dirty="0" smtClean="0">
              <a:solidFill>
                <a:srgbClr val="0000CC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596" y="2285992"/>
            <a:ext cx="8001056" cy="14957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95000"/>
              </a:lnSpc>
            </a:pPr>
            <a:r>
              <a:rPr lang="en-US" altLang="zh-CN" sz="3200" b="1" i="1" dirty="0" smtClean="0">
                <a:solidFill>
                  <a:srgbClr val="0000CC"/>
                </a:solidFill>
                <a:latin typeface="Georgia" pitchFamily="18" charset="0"/>
              </a:rPr>
              <a:t>★remember v. 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记住   反义词</a:t>
            </a:r>
            <a:r>
              <a:rPr lang="zh-CN" altLang="en-US" sz="32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： </a:t>
            </a:r>
            <a:r>
              <a:rPr lang="en-US" altLang="zh-CN" sz="3200" b="1" i="1" dirty="0" smtClean="0">
                <a:solidFill>
                  <a:srgbClr val="0000CC"/>
                </a:solidFill>
                <a:latin typeface="Georgia" pitchFamily="18" charset="0"/>
              </a:rPr>
              <a:t>forget</a:t>
            </a:r>
          </a:p>
          <a:p>
            <a:pPr marL="514350" indent="-514350">
              <a:lnSpc>
                <a:spcPct val="95000"/>
              </a:lnSpc>
            </a:pPr>
            <a:r>
              <a:rPr lang="en-US" altLang="zh-CN" sz="3200" b="1" i="1" dirty="0" smtClean="0">
                <a:solidFill>
                  <a:srgbClr val="0000CC"/>
                </a:solidFill>
                <a:latin typeface="Georgia" pitchFamily="18" charset="0"/>
              </a:rPr>
              <a:t>★remember doing </a:t>
            </a:r>
            <a:r>
              <a:rPr lang="en-US" altLang="zh-CN" sz="3200" b="1" i="1" dirty="0" err="1" smtClean="0">
                <a:solidFill>
                  <a:srgbClr val="0000CC"/>
                </a:solidFill>
                <a:latin typeface="Georgia" pitchFamily="18" charset="0"/>
              </a:rPr>
              <a:t>sth</a:t>
            </a:r>
            <a:r>
              <a:rPr lang="en-US" altLang="zh-CN" sz="3200" b="1" i="1" dirty="0" smtClean="0">
                <a:solidFill>
                  <a:srgbClr val="0000CC"/>
                </a:solidFill>
                <a:latin typeface="Georgia" pitchFamily="18" charset="0"/>
              </a:rPr>
              <a:t>. 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记得曾做过某事</a:t>
            </a:r>
            <a:endParaRPr lang="en-US" altLang="zh-CN" sz="3200" dirty="0" smtClean="0">
              <a:solidFill>
                <a:srgbClr val="0000CC"/>
              </a:solidFill>
              <a:latin typeface="+mn-ea"/>
            </a:endParaRPr>
          </a:p>
          <a:p>
            <a:pPr marL="514350" indent="-514350">
              <a:lnSpc>
                <a:spcPct val="95000"/>
              </a:lnSpc>
            </a:pPr>
            <a:r>
              <a:rPr lang="en-US" altLang="zh-CN" sz="3200" b="1" i="1" dirty="0" smtClean="0">
                <a:solidFill>
                  <a:srgbClr val="0000CC"/>
                </a:solidFill>
                <a:latin typeface="Georgia" pitchFamily="18" charset="0"/>
              </a:rPr>
              <a:t>★remember to do </a:t>
            </a:r>
            <a:r>
              <a:rPr lang="en-US" altLang="zh-CN" sz="3200" b="1" i="1" dirty="0" err="1" smtClean="0">
                <a:solidFill>
                  <a:srgbClr val="0000CC"/>
                </a:solidFill>
                <a:latin typeface="Georgia" pitchFamily="18" charset="0"/>
              </a:rPr>
              <a:t>sth</a:t>
            </a:r>
            <a:r>
              <a:rPr lang="en-US" altLang="zh-CN" sz="3200" b="1" i="1" dirty="0" smtClean="0">
                <a:solidFill>
                  <a:srgbClr val="0000CC"/>
                </a:solidFill>
                <a:latin typeface="Georgia" pitchFamily="18" charset="0"/>
              </a:rPr>
              <a:t>. 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记得要去做某事</a:t>
            </a:r>
            <a:endParaRPr lang="en-US" altLang="zh-CN" sz="3200" dirty="0" smtClean="0">
              <a:solidFill>
                <a:srgbClr val="0000CC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596" y="3929066"/>
            <a:ext cx="8429652" cy="19636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9500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e.g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. I remember _______ (do)  my homework  </a:t>
            </a:r>
          </a:p>
          <a:p>
            <a:pPr marL="514350" indent="-514350">
              <a:lnSpc>
                <a:spcPct val="95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      Please remember _______ (bring)  your  homework tomorrow.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5269" y="3857628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doing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8049" y="4793732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to bring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596" y="6000768"/>
            <a:ext cx="491833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go bike riding 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骑车旅行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7158" y="1071546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2</a:t>
            </a:r>
            <a:r>
              <a:rPr lang="en-US" altLang="zh-CN" sz="3600" i="1" dirty="0" smtClean="0">
                <a:latin typeface="Georgia" pitchFamily="18" charset="0"/>
                <a:ea typeface="华康海报体W12(P)" pitchFamily="82" charset="-122"/>
              </a:rPr>
              <a:t>. </a:t>
            </a:r>
            <a:r>
              <a:rPr lang="en-GB" altLang="zh-CN" sz="3600" i="1" dirty="0" smtClean="0">
                <a:latin typeface="Georgia" pitchFamily="18" charset="0"/>
              </a:rPr>
              <a:t>I’d love to come, but I</a:t>
            </a:r>
            <a:r>
              <a:rPr lang="en-GB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’m afraid </a:t>
            </a:r>
            <a:r>
              <a:rPr lang="en-GB" altLang="zh-CN" sz="3600" i="1" dirty="0" smtClean="0">
                <a:latin typeface="Georgia" pitchFamily="18" charset="0"/>
              </a:rPr>
              <a:t>I can’t.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1472" y="1714488"/>
            <a:ext cx="814393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en-GB" altLang="zh-CN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 </a:t>
            </a:r>
            <a:r>
              <a:rPr lang="en-GB" altLang="zh-CN" sz="36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be afraid to do   </a:t>
            </a:r>
            <a:r>
              <a:rPr lang="zh-CN" altLang="en-US" sz="3600" dirty="0" smtClean="0">
                <a:solidFill>
                  <a:srgbClr val="0000CC"/>
                </a:solidFill>
                <a:latin typeface="+mn-ea"/>
              </a:rPr>
              <a:t>担心、害怕做某事</a:t>
            </a:r>
          </a:p>
          <a:p>
            <a:pPr marL="514350" lvl="0" indent="-514350"/>
            <a:r>
              <a:rPr lang="zh-CN" altLang="en-US" sz="36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 </a:t>
            </a:r>
            <a:r>
              <a:rPr lang="en-GB" altLang="zh-CN" sz="36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be afraid of doing  </a:t>
            </a:r>
            <a:r>
              <a:rPr lang="zh-CN" altLang="en-US" sz="3600" dirty="0" smtClean="0">
                <a:solidFill>
                  <a:srgbClr val="0000CC"/>
                </a:solidFill>
                <a:latin typeface="+mn-ea"/>
              </a:rPr>
              <a:t>担心、害怕做某事</a:t>
            </a:r>
            <a:endParaRPr lang="zh-CN" altLang="en-US" sz="36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1472" y="3071810"/>
            <a:ext cx="814393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en-GB" altLang="zh-CN" sz="3200" i="1" dirty="0" err="1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Eg</a:t>
            </a:r>
            <a:r>
              <a:rPr lang="en-GB" altLang="zh-CN" sz="32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 :I ’m afraid to peel apples.(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同义句</a:t>
            </a: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)</a:t>
            </a:r>
          </a:p>
        </p:txBody>
      </p:sp>
      <p:sp>
        <p:nvSpPr>
          <p:cNvPr id="12" name="矩形 11"/>
          <p:cNvSpPr/>
          <p:nvPr/>
        </p:nvSpPr>
        <p:spPr>
          <a:xfrm>
            <a:off x="571472" y="3643314"/>
            <a:ext cx="814393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en-GB" altLang="zh-CN" sz="32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      I ’m ______ ___ ______ (peel) apples.</a:t>
            </a:r>
            <a:endParaRPr lang="en-US" altLang="zh-CN" sz="3200" i="1" dirty="0" smtClean="0">
              <a:solidFill>
                <a:srgbClr val="0000CC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3571876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afraid    of   peeling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0034" y="4357694"/>
            <a:ext cx="81439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I ’m afraid so .</a:t>
            </a:r>
            <a:r>
              <a:rPr lang="zh-CN" altLang="en-US" sz="3200" dirty="0" smtClean="0">
                <a:latin typeface="+mn-ea"/>
              </a:rPr>
              <a:t>恐怕是这样的。</a:t>
            </a:r>
            <a:endParaRPr lang="en-US" altLang="zh-CN" sz="3200" dirty="0" smtClean="0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0034" y="4857760"/>
            <a:ext cx="81439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I ’m afraid not .</a:t>
            </a:r>
            <a:r>
              <a:rPr lang="zh-CN" altLang="en-US" sz="3200" dirty="0" smtClean="0">
                <a:latin typeface="+mn-ea"/>
              </a:rPr>
              <a:t>恐怕不是这样的。</a:t>
            </a:r>
            <a:endParaRPr lang="en-US" altLang="zh-CN" sz="3200" dirty="0" smtClean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0034" y="5429264"/>
            <a:ext cx="814393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en-GB" altLang="zh-CN" sz="3200" i="1" dirty="0" err="1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Eg</a:t>
            </a:r>
            <a:r>
              <a:rPr lang="en-GB" altLang="zh-CN" sz="32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 :I ’m afraid </a:t>
            </a: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so</a:t>
            </a:r>
            <a:r>
              <a:rPr lang="en-GB" altLang="zh-CN" sz="32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.(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否定句</a:t>
            </a:r>
            <a:r>
              <a:rPr lang="en-US" altLang="zh-CN" sz="3200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)</a:t>
            </a:r>
          </a:p>
        </p:txBody>
      </p:sp>
      <p:sp>
        <p:nvSpPr>
          <p:cNvPr id="23" name="矩形 22"/>
          <p:cNvSpPr/>
          <p:nvPr/>
        </p:nvSpPr>
        <p:spPr>
          <a:xfrm>
            <a:off x="500034" y="6000768"/>
            <a:ext cx="814393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en-GB" altLang="zh-CN" sz="32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      I ’m ______ ______ .</a:t>
            </a:r>
            <a:endParaRPr lang="en-US" altLang="zh-CN" sz="3200" i="1" dirty="0" smtClean="0">
              <a:solidFill>
                <a:srgbClr val="0000CC"/>
              </a:solidFill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9734" y="5929330"/>
            <a:ext cx="282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afraid      not</a:t>
            </a:r>
            <a:endParaRPr lang="zh-CN" altLang="en-US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 animBg="1"/>
      <p:bldP spid="13" grpId="0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137007"/>
            <a:ext cx="8712968" cy="436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2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3. </a:t>
            </a:r>
            <a:r>
              <a:rPr lang="en-GB" altLang="zh-CN" sz="3200" i="1" dirty="0" smtClean="0">
                <a:latin typeface="Georgia" pitchFamily="18" charset="0"/>
              </a:rPr>
              <a:t>Oh, but Sam isn’t leaving until next Wednesday.</a:t>
            </a:r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>
              <a:lnSpc>
                <a:spcPts val="4200"/>
              </a:lnSpc>
            </a:pP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</a:rPr>
              <a:t> until  </a:t>
            </a: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  <a:ea typeface="华康海报体W12(P)" pitchFamily="82" charset="-122"/>
              </a:rPr>
              <a:t>prep. 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到</a:t>
            </a:r>
            <a:r>
              <a:rPr lang="en-US" altLang="zh-CN" sz="3200" dirty="0" smtClean="0">
                <a:solidFill>
                  <a:srgbClr val="0000CC"/>
                </a:solidFill>
                <a:latin typeface="+mn-ea"/>
              </a:rPr>
              <a:t>……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时；直到</a:t>
            </a:r>
            <a:r>
              <a:rPr lang="en-US" altLang="zh-CN" sz="3200" dirty="0" smtClean="0">
                <a:solidFill>
                  <a:srgbClr val="0000CC"/>
                </a:solidFill>
                <a:latin typeface="+mn-ea"/>
              </a:rPr>
              <a:t>……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为止</a:t>
            </a:r>
            <a:r>
              <a:rPr lang="en-US" altLang="zh-CN" sz="3200" dirty="0" smtClean="0">
                <a:solidFill>
                  <a:srgbClr val="0000CC"/>
                </a:solidFill>
                <a:latin typeface="+mn-ea"/>
              </a:rPr>
              <a:t> (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表示动作，状态的继续</a:t>
            </a:r>
            <a:r>
              <a:rPr lang="en-US" altLang="zh-CN" sz="3200" dirty="0" smtClean="0">
                <a:solidFill>
                  <a:srgbClr val="0000CC"/>
                </a:solidFill>
                <a:latin typeface="+mn-ea"/>
              </a:rPr>
              <a:t>)</a:t>
            </a:r>
          </a:p>
          <a:p>
            <a:pPr marL="514350" indent="-514350">
              <a:lnSpc>
                <a:spcPts val="4200"/>
              </a:lnSpc>
            </a:pP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用于肯定句中</a:t>
            </a:r>
            <a:endParaRPr lang="en-US" altLang="zh-CN" sz="3200" dirty="0" smtClean="0">
              <a:solidFill>
                <a:srgbClr val="0000CC"/>
              </a:solidFill>
              <a:latin typeface="+mn-ea"/>
            </a:endParaRPr>
          </a:p>
          <a:p>
            <a:pPr marL="514350" indent="-514350">
              <a:lnSpc>
                <a:spcPts val="4200"/>
              </a:lnSpc>
            </a:pPr>
            <a:endParaRPr lang="en-US" altLang="zh-CN" sz="3200" dirty="0" smtClean="0">
              <a:solidFill>
                <a:srgbClr val="0000CC"/>
              </a:solidFill>
              <a:latin typeface="华康海报体W12(P)" pitchFamily="82" charset="-122"/>
              <a:ea typeface="华康海报体W12(P)" pitchFamily="82" charset="-122"/>
            </a:endParaRPr>
          </a:p>
          <a:p>
            <a:pPr marL="514350" indent="-514350">
              <a:lnSpc>
                <a:spcPts val="4200"/>
              </a:lnSpc>
            </a:pP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</a:rPr>
              <a:t>until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常用于否定句中，与</a:t>
            </a: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</a:rPr>
              <a:t>not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构成固定结构，即 </a:t>
            </a: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</a:rPr>
              <a:t>not…until,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“直到</a:t>
            </a:r>
            <a:r>
              <a:rPr lang="en-US" altLang="zh-CN" sz="3200" dirty="0" smtClean="0">
                <a:solidFill>
                  <a:srgbClr val="0000CC"/>
                </a:solidFill>
                <a:latin typeface="+mn-ea"/>
              </a:rPr>
              <a:t>……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才”</a:t>
            </a:r>
            <a:endParaRPr lang="zh-CN" altLang="en-US" sz="3200" dirty="0" smtClean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834474"/>
            <a:ext cx="905408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e.g. It may last until Sunday</a:t>
            </a:r>
            <a:r>
              <a:rPr lang="en-US" altLang="zh-CN" sz="2800" i="1" dirty="0" smtClean="0">
                <a:latin typeface="+mn-ea"/>
              </a:rPr>
              <a:t>. </a:t>
            </a:r>
            <a:r>
              <a:rPr lang="zh-CN" altLang="en-US" sz="2800" dirty="0" smtClean="0">
                <a:latin typeface="+mn-ea"/>
              </a:rPr>
              <a:t>这可能要持续到星期五。</a:t>
            </a:r>
            <a:endParaRPr lang="en-US" altLang="zh-CN" sz="2800" dirty="0" smtClean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5572140"/>
            <a:ext cx="707757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e.g.</a:t>
            </a: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 </a:t>
            </a:r>
            <a:r>
              <a:rPr lang="zh-CN" altLang="en-US" sz="2800" dirty="0" smtClean="0">
                <a:latin typeface="+mn-ea"/>
              </a:rPr>
              <a:t>噪音一直到午夜才停止。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The noise ______ stop ______ midnight.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0232" y="6000768"/>
            <a:ext cx="3592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didn’t              until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4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48" y="1285860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4.</a:t>
            </a:r>
            <a:r>
              <a:rPr lang="en-US" altLang="zh-CN" sz="3200" i="1" dirty="0" smtClean="0">
                <a:latin typeface="Georgia" pitchFamily="18" charset="0"/>
              </a:rPr>
              <a:t>Can you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hang out </a:t>
            </a:r>
            <a:r>
              <a:rPr lang="en-US" altLang="zh-CN" sz="3200" i="1" dirty="0" smtClean="0">
                <a:latin typeface="Georgia" pitchFamily="18" charset="0"/>
              </a:rPr>
              <a:t>with us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on</a:t>
            </a:r>
            <a:r>
              <a:rPr lang="en-US" altLang="zh-CN" sz="3200" i="1" dirty="0" smtClean="0">
                <a:latin typeface="Georgia" pitchFamily="18" charset="0"/>
              </a:rPr>
              <a:t> Monday night?</a:t>
            </a:r>
          </a:p>
          <a:p>
            <a:r>
              <a:rPr lang="en-US" altLang="zh-CN" sz="3200" i="1" dirty="0" smtClean="0">
                <a:solidFill>
                  <a:srgbClr val="2C22EE"/>
                </a:solidFill>
                <a:latin typeface="Georgia" pitchFamily="18" charset="0"/>
              </a:rPr>
              <a:t>  hang out </a:t>
            </a:r>
            <a:r>
              <a:rPr lang="zh-CN" altLang="en-US" sz="3200" dirty="0" smtClean="0">
                <a:solidFill>
                  <a:srgbClr val="2C22EE"/>
                </a:solidFill>
                <a:latin typeface="华康海报体W12(P)" pitchFamily="82" charset="-122"/>
                <a:ea typeface="华康海报体W12(P)" pitchFamily="82" charset="-122"/>
              </a:rPr>
              <a:t>“</a:t>
            </a:r>
            <a:r>
              <a:rPr lang="zh-CN" altLang="en-US" sz="3200" dirty="0" smtClean="0">
                <a:solidFill>
                  <a:srgbClr val="2C22EE"/>
                </a:solidFill>
                <a:latin typeface="+mn-ea"/>
              </a:rPr>
              <a:t>常去某处；泡在某处；”</a:t>
            </a:r>
            <a:endParaRPr lang="en-US" altLang="zh-CN" sz="3200" dirty="0" smtClean="0">
              <a:solidFill>
                <a:srgbClr val="2C22EE"/>
              </a:solidFill>
              <a:latin typeface="+mn-ea"/>
            </a:endParaRPr>
          </a:p>
          <a:p>
            <a:r>
              <a:rPr lang="en-US" altLang="zh-CN" sz="3200" i="1" dirty="0" smtClean="0">
                <a:solidFill>
                  <a:srgbClr val="2C22EE"/>
                </a:solidFill>
                <a:latin typeface="Georgia" pitchFamily="18" charset="0"/>
              </a:rPr>
              <a:t>  hang  </a:t>
            </a:r>
            <a:r>
              <a:rPr lang="en-US" altLang="zh-CN" sz="3200" i="1" dirty="0" smtClean="0">
                <a:solidFill>
                  <a:srgbClr val="2C22EE"/>
                </a:solidFill>
                <a:latin typeface="Georgia" pitchFamily="18" charset="0"/>
                <a:ea typeface="华康海报体W12(P)" pitchFamily="82" charset="-122"/>
              </a:rPr>
              <a:t>v. </a:t>
            </a:r>
            <a:r>
              <a:rPr lang="zh-CN" altLang="en-US" sz="3200" i="1" dirty="0" smtClean="0">
                <a:solidFill>
                  <a:srgbClr val="2C22EE"/>
                </a:solidFill>
                <a:latin typeface="华康海报体W12(P)" pitchFamily="82" charset="-122"/>
                <a:ea typeface="华康海报体W12(P)" pitchFamily="82" charset="-122"/>
              </a:rPr>
              <a:t> </a:t>
            </a:r>
            <a:r>
              <a:rPr lang="zh-CN" altLang="en-US" sz="3200" dirty="0" smtClean="0">
                <a:solidFill>
                  <a:srgbClr val="2C22EE"/>
                </a:solidFill>
                <a:latin typeface="华康海报体W12(P)" pitchFamily="82" charset="-122"/>
                <a:ea typeface="华康海报体W12(P)" pitchFamily="82" charset="-122"/>
              </a:rPr>
              <a:t>“</a:t>
            </a:r>
            <a:r>
              <a:rPr lang="zh-CN" altLang="en-US" sz="3200" dirty="0" smtClean="0">
                <a:solidFill>
                  <a:srgbClr val="2C22EE"/>
                </a:solidFill>
                <a:latin typeface="+mn-ea"/>
              </a:rPr>
              <a:t>悬挂；垂下”  过去式</a:t>
            </a:r>
            <a:r>
              <a:rPr lang="zh-CN" altLang="en-US" sz="3200" dirty="0" smtClean="0">
                <a:solidFill>
                  <a:srgbClr val="2C22EE"/>
                </a:solidFill>
                <a:latin typeface="华康海报体W12(P)" pitchFamily="82" charset="-122"/>
                <a:ea typeface="华康海报体W12(P)" pitchFamily="82" charset="-122"/>
              </a:rPr>
              <a:t>：</a:t>
            </a:r>
            <a:r>
              <a:rPr lang="en-US" altLang="zh-CN" sz="3200" i="1" dirty="0" smtClean="0">
                <a:solidFill>
                  <a:srgbClr val="2C22EE"/>
                </a:solidFill>
                <a:latin typeface="Georgia" pitchFamily="18" charset="0"/>
              </a:rPr>
              <a:t>hung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455" y="3429000"/>
            <a:ext cx="8660263" cy="25083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e.g.</a:t>
            </a:r>
          </a:p>
          <a:p>
            <a:pPr>
              <a:lnSpc>
                <a:spcPts val="5000"/>
              </a:lnSpc>
            </a:pPr>
            <a:r>
              <a:rPr lang="en-US" altLang="zh-CN" sz="3200" i="1" dirty="0" smtClean="0">
                <a:latin typeface="Georgia" pitchFamily="18" charset="0"/>
              </a:rPr>
              <a:t> 1. she  likes going shopping and  she usually</a:t>
            </a:r>
          </a:p>
          <a:p>
            <a:pPr>
              <a:lnSpc>
                <a:spcPts val="5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_____ (hang) out in the shop.</a:t>
            </a:r>
          </a:p>
          <a:p>
            <a:pPr>
              <a:lnSpc>
                <a:spcPts val="5000"/>
              </a:lnSpc>
            </a:pPr>
            <a:r>
              <a:rPr lang="en-US" altLang="zh-CN" sz="3200" i="1" dirty="0" smtClean="0">
                <a:latin typeface="Georgia" pitchFamily="18" charset="0"/>
              </a:rPr>
              <a:t> 2. ______ (hang) the flag on the wall, please.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224" y="4630175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hangs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098" y="5273117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Hang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Notes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596" y="1643050"/>
            <a:ext cx="7786742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5.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Catch you </a:t>
            </a:r>
            <a:r>
              <a:rPr lang="en-US" altLang="zh-CN" sz="3200" i="1" dirty="0" smtClean="0">
                <a:latin typeface="Georgia" pitchFamily="18" charset="0"/>
              </a:rPr>
              <a:t>on Monday!   </a:t>
            </a:r>
            <a:r>
              <a:rPr lang="zh-CN" altLang="en-US" sz="3200" dirty="0" smtClean="0">
                <a:latin typeface="+mn-ea"/>
              </a:rPr>
              <a:t>周一见</a:t>
            </a:r>
            <a:r>
              <a:rPr lang="zh-CN" altLang="en-US" sz="3200" i="1" dirty="0" smtClean="0">
                <a:latin typeface="华康海报体W12(P)" pitchFamily="82" charset="-122"/>
                <a:ea typeface="华康海报体W12(P)" pitchFamily="82" charset="-122"/>
              </a:rPr>
              <a:t>！</a:t>
            </a:r>
            <a:endParaRPr lang="en-US" altLang="zh-CN" sz="3200" i="1" dirty="0" smtClean="0">
              <a:solidFill>
                <a:srgbClr val="2C22EE"/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</a:rPr>
              <a:t>  catch you  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口语 “再见”</a:t>
            </a:r>
          </a:p>
          <a:p>
            <a:pPr>
              <a:lnSpc>
                <a:spcPct val="110000"/>
              </a:lnSpc>
            </a:pP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</a:rPr>
              <a:t>  catch  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动词</a:t>
            </a:r>
            <a:r>
              <a:rPr lang="zh-CN" altLang="en-US" sz="3200" dirty="0" smtClean="0">
                <a:solidFill>
                  <a:srgbClr val="0000CC"/>
                </a:solidFill>
                <a:latin typeface="华康海报体W12(P)" pitchFamily="82" charset="-122"/>
                <a:ea typeface="华康海报体W12(P)" pitchFamily="82" charset="-122"/>
              </a:rPr>
              <a:t> “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及时赶上；接住；抓住”  </a:t>
            </a:r>
          </a:p>
          <a:p>
            <a:pPr>
              <a:lnSpc>
                <a:spcPct val="110000"/>
              </a:lnSpc>
            </a:pPr>
            <a:r>
              <a:rPr lang="zh-CN" altLang="en-US" sz="3200" dirty="0" smtClean="0">
                <a:solidFill>
                  <a:srgbClr val="0000CC"/>
                </a:solidFill>
                <a:latin typeface="华康海报体W12(P)" pitchFamily="82" charset="-122"/>
                <a:ea typeface="华康海报体W12(P)" pitchFamily="82" charset="-122"/>
              </a:rPr>
              <a:t>  </a:t>
            </a:r>
            <a:r>
              <a:rPr lang="zh-CN" altLang="en-US" sz="3200" dirty="0" smtClean="0">
                <a:solidFill>
                  <a:srgbClr val="0000CC"/>
                </a:solidFill>
                <a:latin typeface="+mn-ea"/>
              </a:rPr>
              <a:t>过去式</a:t>
            </a:r>
            <a:r>
              <a:rPr lang="zh-CN" altLang="en-US" sz="3200" dirty="0" smtClean="0">
                <a:solidFill>
                  <a:srgbClr val="0000CC"/>
                </a:solidFill>
                <a:latin typeface="华康海报体W12(P)" pitchFamily="82" charset="-122"/>
                <a:ea typeface="华康海报体W12(P)" pitchFamily="82" charset="-122"/>
              </a:rPr>
              <a:t>：</a:t>
            </a:r>
            <a:r>
              <a:rPr lang="en-US" altLang="zh-CN" sz="3200" i="1" dirty="0" smtClean="0">
                <a:solidFill>
                  <a:srgbClr val="0000CC"/>
                </a:solidFill>
                <a:latin typeface="Georgia" pitchFamily="18" charset="0"/>
              </a:rPr>
              <a:t>caught</a:t>
            </a:r>
            <a:endParaRPr lang="en-US" altLang="zh-CN" sz="3200" i="1" dirty="0" smtClean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058671"/>
            <a:ext cx="782457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e.g. I  _______ (catch) the bus just now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7356" y="4071942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caught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7" name="图文框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1214422"/>
          <a:ext cx="8215370" cy="1493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153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latin typeface="Georgia" pitchFamily="18" charset="0"/>
                        </a:rPr>
                        <a:t>Can you come to my party ___(</a:t>
                      </a:r>
                      <a:r>
                        <a:rPr lang="zh-CN" altLang="en-US" sz="2400" i="0" dirty="0" smtClean="0">
                          <a:latin typeface="Georgia" pitchFamily="18" charset="0"/>
                        </a:rPr>
                        <a:t>介词</a:t>
                      </a:r>
                      <a:r>
                        <a:rPr lang="zh-CN" altLang="en-US" sz="2400" i="1" dirty="0" smtClean="0">
                          <a:latin typeface="Georgia" pitchFamily="18" charset="0"/>
                        </a:rPr>
                        <a:t>）</a:t>
                      </a:r>
                      <a:r>
                        <a:rPr lang="en-US" altLang="zh-CN" sz="2400" i="1" dirty="0" smtClean="0">
                          <a:latin typeface="Georgia" pitchFamily="18" charset="0"/>
                        </a:rPr>
                        <a:t>Saturday?</a:t>
                      </a:r>
                      <a:endParaRPr lang="zh-CN" altLang="en-US" sz="2400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Georgia" pitchFamily="18" charset="0"/>
                        </a:rPr>
                        <a:t>Can you go to the _____(movie) tomorrow night?</a:t>
                      </a:r>
                      <a:endParaRPr lang="zh-CN" altLang="en-US" sz="2800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Georgia" pitchFamily="18" charset="0"/>
                        </a:rPr>
                        <a:t>Can he ____(go) to the party?</a:t>
                      </a:r>
                      <a:endParaRPr lang="zh-CN" altLang="en-US" sz="2800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Grammar Focus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85720" y="2786058"/>
          <a:ext cx="8215370" cy="30259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15370"/>
              </a:tblGrid>
              <a:tr h="571504"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latin typeface="Georgia" pitchFamily="18" charset="0"/>
                        </a:rPr>
                        <a:t> I</a:t>
                      </a:r>
                      <a:r>
                        <a:rPr lang="en-US" altLang="zh-CN" sz="2400" i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zh-CN" sz="2400" i="1" dirty="0" smtClean="0">
                          <a:latin typeface="Georgia" pitchFamily="18" charset="0"/>
                        </a:rPr>
                        <a:t> must______ (study)</a:t>
                      </a:r>
                      <a:r>
                        <a:rPr lang="en-US" altLang="zh-CN" sz="2400" i="1" baseline="0" dirty="0" smtClean="0">
                          <a:latin typeface="Georgia" pitchFamily="18" charset="0"/>
                        </a:rPr>
                        <a:t> ____</a:t>
                      </a:r>
                      <a:r>
                        <a:rPr lang="zh-CN" altLang="en-US" sz="2400" i="1" baseline="0" dirty="0" smtClean="0">
                          <a:latin typeface="Georgia" pitchFamily="18" charset="0"/>
                        </a:rPr>
                        <a:t>（</a:t>
                      </a:r>
                      <a:r>
                        <a:rPr lang="zh-CN" altLang="en-US" sz="2400" i="0" baseline="0" dirty="0" smtClean="0">
                          <a:latin typeface="Georgia" pitchFamily="18" charset="0"/>
                        </a:rPr>
                        <a:t>介词</a:t>
                      </a:r>
                      <a:r>
                        <a:rPr lang="zh-CN" altLang="en-US" sz="2400" i="1" baseline="0" dirty="0" smtClean="0">
                          <a:latin typeface="Georgia" pitchFamily="18" charset="0"/>
                        </a:rPr>
                        <a:t>）</a:t>
                      </a:r>
                      <a:r>
                        <a:rPr lang="en-US" altLang="zh-CN" sz="2400" i="1" baseline="0" dirty="0" smtClean="0">
                          <a:latin typeface="Georgia" pitchFamily="18" charset="0"/>
                        </a:rPr>
                        <a:t> a math test.</a:t>
                      </a:r>
                      <a:endParaRPr lang="zh-CN" altLang="en-US" sz="2400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13611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Georgia" pitchFamily="18" charset="0"/>
                        </a:rPr>
                        <a:t>That ______(sound) great.</a:t>
                      </a:r>
                    </a:p>
                  </a:txBody>
                  <a:tcPr/>
                </a:tc>
              </a:tr>
              <a:tr h="613611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Georgia" pitchFamily="18" charset="0"/>
                        </a:rPr>
                        <a:t> He has to ____(help) his parents.</a:t>
                      </a:r>
                      <a:endParaRPr lang="zh-CN" altLang="en-US" sz="2800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13611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Georgia" pitchFamily="18" charset="0"/>
                        </a:rPr>
                        <a:t>No, she’s not a_______. </a:t>
                      </a:r>
                      <a:endParaRPr lang="zh-CN" altLang="en-US" sz="2800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13611"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Georgia" pitchFamily="18" charset="0"/>
                        </a:rPr>
                        <a:t> They’re not free. (</a:t>
                      </a:r>
                      <a:r>
                        <a:rPr lang="zh-CN" altLang="en-US" sz="2800" i="0" dirty="0" smtClean="0">
                          <a:latin typeface="Georgia" pitchFamily="18" charset="0"/>
                        </a:rPr>
                        <a:t>同义句</a:t>
                      </a:r>
                      <a:r>
                        <a:rPr lang="zh-CN" altLang="en-US" sz="2800" i="1" dirty="0" smtClean="0">
                          <a:latin typeface="Georgia" pitchFamily="18" charset="0"/>
                        </a:rPr>
                        <a:t>）</a:t>
                      </a:r>
                      <a:r>
                        <a:rPr lang="en-US" altLang="zh-CN" sz="2800" i="1" dirty="0" smtClean="0">
                          <a:latin typeface="Georgia" pitchFamily="18" charset="0"/>
                        </a:rPr>
                        <a:t>They’re ______</a:t>
                      </a:r>
                      <a:endParaRPr lang="zh-CN" altLang="en-US" sz="2800" i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43438" y="1142984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on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9532" y="1643050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movies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773" y="2191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go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2786058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study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6994" y="2762904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118" y="3357562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sounds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3977350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help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572008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vailable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6237" y="5191796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busy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5720" y="14285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3a</a:t>
            </a:r>
            <a:r>
              <a:rPr lang="en-US" altLang="zh-CN" sz="3600" dirty="0" smtClean="0">
                <a:latin typeface="Comic Sans MS" pitchFamily="66" charset="0"/>
              </a:rPr>
              <a:t>. </a:t>
            </a:r>
            <a:r>
              <a:rPr lang="en-US" altLang="zh-CN" sz="2800" dirty="0" smtClean="0">
                <a:latin typeface="Comic Sans MS" pitchFamily="66" charset="0"/>
              </a:rPr>
              <a:t>Complete the answers with might and one of </a:t>
            </a:r>
          </a:p>
          <a:p>
            <a:r>
              <a:rPr lang="en-US" altLang="zh-CN" sz="2800" dirty="0" smtClean="0">
                <a:latin typeface="Comic Sans MS" pitchFamily="66" charset="0"/>
              </a:rPr>
              <a:t>       the phrases in the box. 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1142984"/>
            <a:ext cx="861646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 A: What are you going to do on Saturday?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B: I’m not sure. I might __________________.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A: What are you planning to do after school?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B: I don’t know. _____________________.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A: When will you finish the science homework?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B: _______________________________.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A: Who are you going to the movies with?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B: _______________________________.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 A: Are you free to come to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     my place on Saturday?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B: _________________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    _________________.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150017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visit my grandparents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235743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might watch TV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407194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might go with my cousin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542926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Sorry, I might practice</a:t>
            </a: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violin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4500570"/>
            <a:ext cx="3797835" cy="224676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watch TV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on the weekend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my cousin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visit my grandparents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practice the violin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321468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 might finish it on the weekend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282" y="71414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3b</a:t>
            </a:r>
            <a:r>
              <a:rPr lang="en-US" altLang="zh-CN" sz="3600" dirty="0" smtClean="0">
                <a:latin typeface="Comic Sans MS" pitchFamily="66" charset="0"/>
              </a:rPr>
              <a:t>. </a:t>
            </a:r>
            <a:r>
              <a:rPr lang="en-US" altLang="zh-CN" sz="2800" dirty="0" smtClean="0">
                <a:latin typeface="Comic Sans MS" pitchFamily="66" charset="0"/>
              </a:rPr>
              <a:t>Complete the sentences below. Use the    </a:t>
            </a:r>
          </a:p>
          <a:p>
            <a:r>
              <a:rPr lang="en-US" altLang="zh-CN" sz="2800" dirty="0" smtClean="0">
                <a:latin typeface="Comic Sans MS" pitchFamily="66" charset="0"/>
              </a:rPr>
              <a:t>       words in brackets to help you.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-32" y="1508649"/>
            <a:ext cx="9073318" cy="4563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ts val="3900"/>
              </a:lnSpc>
            </a:pPr>
            <a:r>
              <a:rPr lang="en-US" altLang="zh-CN" sz="3200" i="1" dirty="0" smtClean="0">
                <a:latin typeface="Georgia" pitchFamily="18" charset="0"/>
              </a:rPr>
              <a:t>1. </a:t>
            </a:r>
            <a:r>
              <a:rPr lang="en-US" altLang="zh-CN" sz="3200" i="1" u="sng" dirty="0" smtClean="0">
                <a:solidFill>
                  <a:srgbClr val="0000CC"/>
                </a:solidFill>
                <a:latin typeface="Georgia" pitchFamily="18" charset="0"/>
              </a:rPr>
              <a:t>Inviting</a:t>
            </a:r>
            <a:r>
              <a:rPr lang="en-US" altLang="zh-CN" sz="3200" i="1" dirty="0" smtClean="0">
                <a:latin typeface="Georgia" pitchFamily="18" charset="0"/>
              </a:rPr>
              <a:t>: _____________________</a:t>
            </a:r>
          </a:p>
          <a:p>
            <a:pPr marL="514350" indent="-514350">
              <a:lnSpc>
                <a:spcPts val="39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 (can/play tennis )</a:t>
            </a:r>
          </a:p>
          <a:p>
            <a:pPr marL="514350" indent="-514350">
              <a:lnSpc>
                <a:spcPts val="39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</a:t>
            </a:r>
            <a:r>
              <a:rPr lang="en-US" altLang="zh-CN" sz="3200" i="1" u="sng" dirty="0" smtClean="0">
                <a:solidFill>
                  <a:srgbClr val="0000CC"/>
                </a:solidFill>
                <a:latin typeface="Georgia" pitchFamily="18" charset="0"/>
              </a:rPr>
              <a:t>Accepting</a:t>
            </a:r>
            <a:r>
              <a:rPr lang="en-US" altLang="zh-CN" sz="3200" i="1" dirty="0" smtClean="0">
                <a:latin typeface="Georgia" pitchFamily="18" charset="0"/>
              </a:rPr>
              <a:t>: _____________</a:t>
            </a:r>
          </a:p>
          <a:p>
            <a:pPr marL="514350" indent="-514350">
              <a:lnSpc>
                <a:spcPts val="3900"/>
              </a:lnSpc>
            </a:pPr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>
              <a:lnSpc>
                <a:spcPts val="3900"/>
              </a:lnSpc>
            </a:pPr>
            <a:r>
              <a:rPr lang="en-US" altLang="zh-CN" sz="3200" i="1" dirty="0" smtClean="0">
                <a:latin typeface="Georgia" pitchFamily="18" charset="0"/>
              </a:rPr>
              <a:t>2. Inviting: _________________________</a:t>
            </a:r>
          </a:p>
          <a:p>
            <a:pPr marL="514350" indent="-514350">
              <a:lnSpc>
                <a:spcPts val="39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(would like to/go to the movies)</a:t>
            </a:r>
          </a:p>
          <a:p>
            <a:pPr marL="514350" indent="-514350">
              <a:lnSpc>
                <a:spcPts val="39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</a:t>
            </a:r>
            <a:r>
              <a:rPr lang="en-US" altLang="zh-CN" sz="3200" i="1" u="sng" dirty="0" smtClean="0">
                <a:solidFill>
                  <a:srgbClr val="0000CC"/>
                </a:solidFill>
                <a:latin typeface="Georgia" pitchFamily="18" charset="0"/>
              </a:rPr>
              <a:t>Refusing</a:t>
            </a:r>
            <a:r>
              <a:rPr lang="en-US" altLang="zh-CN" sz="3200" i="1" dirty="0" smtClean="0">
                <a:latin typeface="Georgia" pitchFamily="18" charset="0"/>
              </a:rPr>
              <a:t>:___________</a:t>
            </a:r>
          </a:p>
          <a:p>
            <a:pPr marL="514350" indent="-514350">
              <a:lnSpc>
                <a:spcPts val="39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Reason: __________________________</a:t>
            </a:r>
          </a:p>
          <a:p>
            <a:pPr marL="514350" indent="-514350">
              <a:lnSpc>
                <a:spcPts val="39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(might have to)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7909" y="1486903"/>
            <a:ext cx="582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Can you play tennis with me?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949" y="2487035"/>
            <a:ext cx="582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Sure, I’d love to.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987" y="3429000"/>
            <a:ext cx="7072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Would you like to go to the movies?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1925" y="4429132"/>
            <a:ext cx="582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Sorry, I can’t.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1374" y="4987365"/>
            <a:ext cx="7155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I might have to study for a math test.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pic>
        <p:nvPicPr>
          <p:cNvPr id="11" name="图片 10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2844" y="1285860"/>
            <a:ext cx="8858280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5000"/>
              </a:lnSpc>
              <a:buFont typeface="+mj-lt"/>
              <a:buAutoNum type="arabicPeriod"/>
            </a:pPr>
            <a:r>
              <a:rPr lang="en-US" altLang="zh-CN" sz="3200" i="1" dirty="0" smtClean="0">
                <a:latin typeface="Georgia" pitchFamily="18" charset="0"/>
              </a:rPr>
              <a:t>All of us have to  </a:t>
            </a:r>
            <a:r>
              <a:rPr lang="en-US" altLang="zh-CN" sz="3200" i="1" u="sng" dirty="0" smtClean="0">
                <a:latin typeface="Georgia" pitchFamily="18" charset="0"/>
              </a:rPr>
              <a:t>             </a:t>
            </a:r>
            <a:r>
              <a:rPr lang="en-US" altLang="zh-CN" sz="3200" i="1" dirty="0" smtClean="0">
                <a:latin typeface="Georgia" pitchFamily="18" charset="0"/>
              </a:rPr>
              <a:t>    </a:t>
            </a:r>
            <a:r>
              <a:rPr lang="en-US" altLang="zh-CN" sz="3200" i="1" u="sng" dirty="0" smtClean="0">
                <a:latin typeface="Georgia" pitchFamily="18" charset="0"/>
              </a:rPr>
              <a:t>         </a:t>
            </a:r>
            <a:r>
              <a:rPr lang="en-US" altLang="zh-CN" sz="3200" i="1" u="sng" dirty="0" smtClean="0">
                <a:latin typeface="Georgia" pitchFamily="18" charset="0"/>
              </a:rPr>
              <a:t>(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zh-CN" altLang="en-US" sz="3200" dirty="0" smtClean="0">
                <a:latin typeface="+mn-ea"/>
              </a:rPr>
              <a:t>为</a:t>
            </a:r>
            <a:r>
              <a:rPr lang="en-US" altLang="zh-CN" sz="3200" dirty="0" smtClean="0">
                <a:latin typeface="+mn-ea"/>
              </a:rPr>
              <a:t>…</a:t>
            </a:r>
            <a:r>
              <a:rPr lang="zh-CN" altLang="en-US" sz="3200" dirty="0" smtClean="0">
                <a:latin typeface="+mn-ea"/>
              </a:rPr>
              <a:t> 而学习</a:t>
            </a:r>
            <a:r>
              <a:rPr lang="en-US" altLang="zh-CN" sz="3200" dirty="0" smtClean="0">
                <a:latin typeface="Georgia" pitchFamily="18" charset="0"/>
              </a:rPr>
              <a:t>)  </a:t>
            </a:r>
          </a:p>
          <a:p>
            <a:pPr marL="514350" indent="-514350">
              <a:lnSpc>
                <a:spcPts val="5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the English test.</a:t>
            </a:r>
          </a:p>
          <a:p>
            <a:pPr marL="514350" indent="-514350">
              <a:lnSpc>
                <a:spcPts val="5000"/>
              </a:lnSpc>
            </a:pPr>
            <a:r>
              <a:rPr lang="en-US" altLang="zh-CN" sz="3200" i="1" dirty="0" smtClean="0">
                <a:latin typeface="Georgia" pitchFamily="18" charset="0"/>
              </a:rPr>
              <a:t>2.I  have to </a:t>
            </a:r>
            <a:r>
              <a:rPr lang="en-US" altLang="zh-CN" sz="3200" i="1" u="sng" dirty="0" smtClean="0">
                <a:latin typeface="Georgia" pitchFamily="18" charset="0"/>
              </a:rPr>
              <a:t>         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3200" i="1" u="sng" dirty="0" smtClean="0">
                <a:latin typeface="Georgia" pitchFamily="18" charset="0"/>
              </a:rPr>
              <a:t>         </a:t>
            </a:r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3200" i="1" u="sng" dirty="0" smtClean="0">
                <a:latin typeface="Georgia" pitchFamily="18" charset="0"/>
              </a:rPr>
              <a:t>         </a:t>
            </a:r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3200" i="1" u="sng" dirty="0" smtClean="0">
                <a:latin typeface="Georgia" pitchFamily="18" charset="0"/>
              </a:rPr>
              <a:t>          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3200" i="1" u="sng" dirty="0" smtClean="0">
                <a:latin typeface="Georgia" pitchFamily="18" charset="0"/>
              </a:rPr>
              <a:t>    ___        .</a:t>
            </a:r>
          </a:p>
          <a:p>
            <a:pPr marL="514350" indent="-514350">
              <a:lnSpc>
                <a:spcPts val="5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(</a:t>
            </a:r>
            <a:r>
              <a:rPr lang="zh-CN" altLang="en-US" sz="3200" dirty="0" smtClean="0">
                <a:latin typeface="+mn-ea"/>
              </a:rPr>
              <a:t>上钢琴课）</a:t>
            </a:r>
            <a:endParaRPr lang="en-US" altLang="zh-CN" sz="3200" dirty="0" smtClean="0">
              <a:latin typeface="+mn-ea"/>
            </a:endParaRPr>
          </a:p>
          <a:p>
            <a:pPr marL="514350" indent="-514350">
              <a:lnSpc>
                <a:spcPts val="5000"/>
              </a:lnSpc>
            </a:pPr>
            <a:r>
              <a:rPr lang="en-US" altLang="zh-CN" sz="3200" i="1" dirty="0" smtClean="0">
                <a:latin typeface="Georgia" pitchFamily="18" charset="0"/>
              </a:rPr>
              <a:t>3.I </a:t>
            </a:r>
            <a:r>
              <a:rPr lang="en-US" altLang="zh-CN" sz="3200" i="1" u="sng" dirty="0" smtClean="0">
                <a:latin typeface="Georgia" pitchFamily="18" charset="0"/>
              </a:rPr>
              <a:t>               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r>
              <a:rPr lang="en-US" altLang="zh-CN" sz="3200" i="1" u="sng" dirty="0" smtClean="0">
                <a:latin typeface="Georgia" pitchFamily="18" charset="0"/>
              </a:rPr>
              <a:t>               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3200" dirty="0" smtClean="0">
                <a:latin typeface="Georgia" pitchFamily="18" charset="0"/>
              </a:rPr>
              <a:t>(</a:t>
            </a:r>
            <a:r>
              <a:rPr lang="zh-CN" altLang="en-US" sz="3200" dirty="0" smtClean="0">
                <a:latin typeface="+mn-ea"/>
              </a:rPr>
              <a:t>必须</a:t>
            </a:r>
            <a:r>
              <a:rPr lang="zh-CN" altLang="en-US" sz="3200" dirty="0" smtClean="0">
                <a:latin typeface="Georgia" pitchFamily="18" charset="0"/>
              </a:rPr>
              <a:t>）</a:t>
            </a:r>
            <a:r>
              <a:rPr lang="en-US" altLang="zh-CN" sz="3200" i="1" dirty="0" smtClean="0">
                <a:latin typeface="Georgia" pitchFamily="18" charset="0"/>
              </a:rPr>
              <a:t>go to see the dentist.</a:t>
            </a:r>
            <a:endParaRPr lang="en-US" altLang="zh-CN" sz="3200" i="1" u="sng" dirty="0" smtClean="0">
              <a:latin typeface="Georgia" pitchFamily="18" charset="0"/>
            </a:endParaRPr>
          </a:p>
          <a:p>
            <a:pPr marL="514350" indent="-514350">
              <a:lnSpc>
                <a:spcPts val="5000"/>
              </a:lnSpc>
            </a:pPr>
            <a:r>
              <a:rPr lang="en-US" altLang="zh-CN" sz="3200" i="1" dirty="0" smtClean="0">
                <a:latin typeface="Georgia" pitchFamily="18" charset="0"/>
              </a:rPr>
              <a:t>4.Can he </a:t>
            </a:r>
            <a:r>
              <a:rPr lang="en-US" altLang="zh-CN" sz="3200" i="1" u="sng" dirty="0" smtClean="0">
                <a:latin typeface="Georgia" pitchFamily="18" charset="0"/>
              </a:rPr>
              <a:t>               </a:t>
            </a:r>
            <a:r>
              <a:rPr lang="en-US" altLang="zh-CN" sz="3200" i="1" dirty="0" smtClean="0">
                <a:latin typeface="Georgia" pitchFamily="18" charset="0"/>
              </a:rPr>
              <a:t>   </a:t>
            </a:r>
            <a:r>
              <a:rPr lang="en-US" altLang="zh-CN" sz="3200" i="1" u="sng" dirty="0" smtClean="0">
                <a:latin typeface="Georgia" pitchFamily="18" charset="0"/>
              </a:rPr>
              <a:t>                </a:t>
            </a:r>
            <a:r>
              <a:rPr lang="zh-CN" altLang="en-US" sz="3200" dirty="0" smtClean="0">
                <a:latin typeface="Georgia" pitchFamily="18" charset="0"/>
              </a:rPr>
              <a:t>（</a:t>
            </a:r>
            <a:r>
              <a:rPr lang="en-US" altLang="zh-CN" sz="3200" dirty="0" smtClean="0">
                <a:latin typeface="Georgia" pitchFamily="18" charset="0"/>
              </a:rPr>
              <a:t> </a:t>
            </a:r>
            <a:r>
              <a:rPr lang="zh-CN" altLang="en-US" sz="3200" dirty="0" smtClean="0">
                <a:latin typeface="+mn-ea"/>
              </a:rPr>
              <a:t>来到</a:t>
            </a:r>
            <a:r>
              <a:rPr lang="en-US" altLang="zh-CN" sz="3200" dirty="0" smtClean="0">
                <a:latin typeface="Georgia" pitchFamily="18" charset="0"/>
              </a:rPr>
              <a:t> </a:t>
            </a:r>
            <a:r>
              <a:rPr lang="zh-CN" altLang="en-US" sz="3200" dirty="0" smtClean="0">
                <a:latin typeface="Georgia" pitchFamily="18" charset="0"/>
              </a:rPr>
              <a:t>）</a:t>
            </a:r>
            <a:r>
              <a:rPr lang="en-US" altLang="zh-CN" sz="3200" i="1" dirty="0" smtClean="0">
                <a:latin typeface="Georgia" pitchFamily="18" charset="0"/>
              </a:rPr>
              <a:t>my party?</a:t>
            </a:r>
          </a:p>
          <a:p>
            <a:pPr marL="514350" indent="-514350">
              <a:lnSpc>
                <a:spcPts val="5000"/>
              </a:lnSpc>
            </a:pPr>
            <a:r>
              <a:rPr lang="en-US" altLang="zh-CN" sz="3200" i="1" dirty="0" smtClean="0">
                <a:latin typeface="Georgia" pitchFamily="18" charset="0"/>
              </a:rPr>
              <a:t>5.He is </a:t>
            </a:r>
            <a:r>
              <a:rPr lang="en-US" altLang="zh-CN" sz="3200" i="1" u="sng" dirty="0" smtClean="0">
                <a:latin typeface="Georgia" pitchFamily="18" charset="0"/>
              </a:rPr>
              <a:t>               </a:t>
            </a:r>
            <a:r>
              <a:rPr lang="en-US" altLang="zh-CN" sz="3200" i="1" dirty="0" smtClean="0">
                <a:latin typeface="Georgia" pitchFamily="18" charset="0"/>
              </a:rPr>
              <a:t>   </a:t>
            </a:r>
            <a:r>
              <a:rPr lang="en-US" altLang="zh-CN" sz="3200" i="1" u="sng" dirty="0" smtClean="0">
                <a:latin typeface="Georgia" pitchFamily="18" charset="0"/>
              </a:rPr>
              <a:t>              </a:t>
            </a:r>
            <a:r>
              <a:rPr lang="en-US" altLang="zh-CN" sz="3200" i="1" dirty="0" smtClean="0">
                <a:latin typeface="Georgia" pitchFamily="18" charset="0"/>
              </a:rPr>
              <a:t>   _</a:t>
            </a:r>
            <a:r>
              <a:rPr lang="en-US" altLang="zh-CN" sz="3200" i="1" u="sng" dirty="0" smtClean="0">
                <a:latin typeface="Georgia" pitchFamily="18" charset="0"/>
              </a:rPr>
              <a:t>              </a:t>
            </a:r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3200" dirty="0" smtClean="0">
                <a:latin typeface="Georgia" pitchFamily="18" charset="0"/>
              </a:rPr>
              <a:t>( </a:t>
            </a:r>
            <a:r>
              <a:rPr lang="zh-CN" altLang="en-US" sz="3200" dirty="0" smtClean="0">
                <a:latin typeface="+mn-ea"/>
              </a:rPr>
              <a:t>弹吉他</a:t>
            </a:r>
            <a:r>
              <a:rPr lang="en-US" altLang="zh-CN" sz="3200" dirty="0" smtClean="0">
                <a:latin typeface="Georgia" pitchFamily="18" charset="0"/>
              </a:rPr>
              <a:t>)         </a:t>
            </a:r>
            <a:endParaRPr lang="zh-CN" altLang="en-US" sz="3200" dirty="0"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2976" y="3915795"/>
            <a:ext cx="47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have         to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84985" y="5201679"/>
            <a:ext cx="345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come            to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71604" y="578645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playing    the       guitar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28828" y="2629911"/>
            <a:ext cx="642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go     to     the    piano   lesson 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 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1344027"/>
            <a:ext cx="345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study 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endParaRPr lang="zh-CN" altLang="en-US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Warm up</a:t>
            </a:r>
            <a:endParaRPr kumimoji="0" lang="zh-CN" altLang="en-US" sz="4400" b="0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1538" y="1285860"/>
            <a:ext cx="742955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600" b="1" i="1" dirty="0" smtClean="0">
                <a:latin typeface="Georgia" pitchFamily="18" charset="0"/>
              </a:rPr>
              <a:t>Can you come to my party?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600" b="1" i="1" kern="0" dirty="0" smtClean="0">
                <a:solidFill>
                  <a:srgbClr val="FF0000"/>
                </a:solidFill>
                <a:latin typeface="Georgia" pitchFamily="18" charset="0"/>
              </a:rPr>
              <a:t>Sure, I’ d love to.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600" b="1" i="1" dirty="0" smtClean="0">
                <a:latin typeface="Georgia" pitchFamily="18" charset="0"/>
              </a:rPr>
              <a:t>Can you come to my party?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600" b="1" i="1" kern="0" dirty="0" smtClean="0">
                <a:solidFill>
                  <a:srgbClr val="FF0000"/>
                </a:solidFill>
                <a:latin typeface="Georgia" pitchFamily="18" charset="0"/>
              </a:rPr>
              <a:t>Certainly, I’d love to.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600" b="1" i="1" dirty="0" smtClean="0">
                <a:latin typeface="Georgia" pitchFamily="18" charset="0"/>
              </a:rPr>
              <a:t>Can you come to my party?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600" b="1" i="1" kern="0" dirty="0" smtClean="0">
                <a:solidFill>
                  <a:srgbClr val="FF0000"/>
                </a:solidFill>
                <a:latin typeface="Georgia" pitchFamily="18" charset="0"/>
              </a:rPr>
              <a:t>I’m sorry. I have to 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600" b="1" i="1" kern="0" dirty="0" smtClean="0">
                <a:solidFill>
                  <a:srgbClr val="0000CC"/>
                </a:solidFill>
                <a:latin typeface="Georgia" pitchFamily="18" charset="0"/>
              </a:rPr>
              <a:t>prepare for an exam.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600" b="1" i="1" kern="0" dirty="0" smtClean="0">
                <a:solidFill>
                  <a:srgbClr val="FF0000"/>
                </a:solidFill>
                <a:latin typeface="Georgia" pitchFamily="18" charset="0"/>
              </a:rPr>
              <a:t>I’m sorry. I have to </a:t>
            </a:r>
          </a:p>
          <a:p>
            <a:pPr>
              <a:lnSpc>
                <a:spcPts val="4500"/>
              </a:lnSpc>
              <a:defRPr/>
            </a:pPr>
            <a:r>
              <a:rPr lang="en-US" altLang="zh-CN" sz="3600" b="1" i="1" kern="0" dirty="0" smtClean="0">
                <a:solidFill>
                  <a:srgbClr val="0000CC"/>
                </a:solidFill>
                <a:latin typeface="Georgia" pitchFamily="18" charset="0"/>
              </a:rPr>
              <a:t>meet my friend.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1154275"/>
            <a:ext cx="89210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AutoNum type="arabicPeriod"/>
            </a:pPr>
            <a:r>
              <a:rPr lang="en-US" altLang="zh-CN" sz="3200" i="1" dirty="0" smtClean="0">
                <a:latin typeface="Georgia" pitchFamily="18" charset="0"/>
              </a:rPr>
              <a:t>I can come to your party. ( </a:t>
            </a:r>
            <a:r>
              <a:rPr lang="zh-CN" altLang="en-US" sz="3200" dirty="0" smtClean="0">
                <a:latin typeface="Georgia" pitchFamily="18" charset="0"/>
              </a:rPr>
              <a:t>变一般疑问句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>
              <a:lnSpc>
                <a:spcPts val="36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</a:t>
            </a:r>
            <a:r>
              <a:rPr lang="en-US" altLang="zh-CN" sz="3200" i="1" u="sng" dirty="0" smtClean="0">
                <a:latin typeface="Georgia" pitchFamily="18" charset="0"/>
              </a:rPr>
              <a:t>              </a:t>
            </a:r>
            <a:r>
              <a:rPr lang="en-US" altLang="zh-CN" sz="3200" i="1" dirty="0" smtClean="0">
                <a:latin typeface="Georgia" pitchFamily="18" charset="0"/>
              </a:rPr>
              <a:t>you </a:t>
            </a:r>
            <a:r>
              <a:rPr lang="en-US" altLang="zh-CN" sz="3200" i="1" u="sng" dirty="0" smtClean="0">
                <a:latin typeface="Georgia" pitchFamily="18" charset="0"/>
              </a:rPr>
              <a:t>                t</a:t>
            </a:r>
            <a:r>
              <a:rPr lang="en-US" altLang="zh-CN" sz="3200" i="1" dirty="0" smtClean="0">
                <a:latin typeface="Georgia" pitchFamily="18" charset="0"/>
              </a:rPr>
              <a:t>o  </a:t>
            </a:r>
            <a:r>
              <a:rPr lang="en-US" altLang="zh-CN" sz="3200" i="1" u="sng" dirty="0" smtClean="0">
                <a:latin typeface="Georgia" pitchFamily="18" charset="0"/>
              </a:rPr>
              <a:t>                p</a:t>
            </a:r>
            <a:r>
              <a:rPr lang="en-US" altLang="zh-CN" sz="3200" i="1" dirty="0" smtClean="0">
                <a:latin typeface="Georgia" pitchFamily="18" charset="0"/>
              </a:rPr>
              <a:t>arty?</a:t>
            </a:r>
          </a:p>
          <a:p>
            <a:pPr marL="342900" indent="-342900">
              <a:lnSpc>
                <a:spcPts val="3600"/>
              </a:lnSpc>
              <a:buAutoNum type="arabicPeriod" startAt="2"/>
            </a:pPr>
            <a:r>
              <a:rPr lang="en-US" altLang="zh-CN" sz="3200" i="1" dirty="0" smtClean="0">
                <a:latin typeface="Georgia" pitchFamily="18" charset="0"/>
              </a:rPr>
              <a:t>Thanks for your help .( </a:t>
            </a:r>
            <a:r>
              <a:rPr lang="zh-CN" altLang="en-US" sz="3200" dirty="0" smtClean="0">
                <a:latin typeface="Georgia" pitchFamily="18" charset="0"/>
              </a:rPr>
              <a:t>同义句转换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>
              <a:lnSpc>
                <a:spcPts val="3600"/>
              </a:lnSpc>
            </a:pPr>
            <a:r>
              <a:rPr lang="en-US" altLang="zh-CN" sz="3200" i="1" dirty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Thanks for </a:t>
            </a:r>
            <a:r>
              <a:rPr lang="en-US" altLang="zh-CN" sz="3200" i="1" u="sng" dirty="0" smtClean="0">
                <a:latin typeface="Georgia" pitchFamily="18" charset="0"/>
              </a:rPr>
              <a:t>                 </a:t>
            </a:r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3200" i="1" u="sng" dirty="0" smtClean="0">
                <a:latin typeface="Georgia" pitchFamily="18" charset="0"/>
              </a:rPr>
              <a:t>                 . </a:t>
            </a:r>
          </a:p>
          <a:p>
            <a:pPr marL="342900" lvl="0" indent="-342900">
              <a:lnSpc>
                <a:spcPts val="3600"/>
              </a:lnSpc>
              <a:buFontTx/>
              <a:buAutoNum type="arabicPeriod" startAt="5"/>
            </a:pPr>
            <a:r>
              <a:rPr lang="en-US" altLang="zh-CN" sz="3200" i="1" dirty="0" smtClean="0">
                <a:latin typeface="Georgia" pitchFamily="18" charset="0"/>
              </a:rPr>
              <a:t>It’s  </a:t>
            </a:r>
            <a:r>
              <a:rPr lang="en-US" altLang="zh-CN" sz="3200" i="1" u="sng" dirty="0" smtClean="0">
                <a:latin typeface="Georgia" pitchFamily="18" charset="0"/>
              </a:rPr>
              <a:t>seven  o’clock </a:t>
            </a:r>
            <a:r>
              <a:rPr lang="en-US" altLang="zh-CN" sz="3200" i="1" dirty="0" smtClean="0">
                <a:latin typeface="Georgia" pitchFamily="18" charset="0"/>
              </a:rPr>
              <a:t>. (</a:t>
            </a:r>
            <a:r>
              <a:rPr lang="zh-CN" altLang="en-US" sz="3200" dirty="0">
                <a:solidFill>
                  <a:prstClr val="black"/>
                </a:solidFill>
                <a:latin typeface="Georgia" pitchFamily="18" charset="0"/>
              </a:rPr>
              <a:t>对划线部分提问</a:t>
            </a:r>
            <a:r>
              <a:rPr lang="en-US" altLang="zh-CN" sz="3200" i="1" dirty="0">
                <a:solidFill>
                  <a:prstClr val="black"/>
                </a:solidFill>
                <a:latin typeface="Georgia" pitchFamily="18" charset="0"/>
              </a:rPr>
              <a:t>)</a:t>
            </a:r>
            <a:endParaRPr lang="en-US" altLang="zh-CN" sz="3200" i="1" u="sng" dirty="0">
              <a:solidFill>
                <a:prstClr val="black"/>
              </a:solidFill>
              <a:latin typeface="Georgia" pitchFamily="18" charset="0"/>
            </a:endParaRPr>
          </a:p>
          <a:p>
            <a:pPr>
              <a:lnSpc>
                <a:spcPts val="3600"/>
              </a:lnSpc>
            </a:pPr>
            <a:r>
              <a:rPr lang="en-US" altLang="zh-CN" sz="3200" i="1" dirty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r>
              <a:rPr lang="en-US" altLang="zh-CN" sz="3200" i="1" u="sng" dirty="0" smtClean="0">
                <a:latin typeface="Georgia" pitchFamily="18" charset="0"/>
              </a:rPr>
              <a:t>                 </a:t>
            </a:r>
            <a:r>
              <a:rPr lang="en-US" altLang="zh-CN" sz="3200" i="1" dirty="0" smtClean="0">
                <a:latin typeface="Georgia" pitchFamily="18" charset="0"/>
              </a:rPr>
              <a:t>   </a:t>
            </a:r>
            <a:r>
              <a:rPr lang="en-US" altLang="zh-CN" sz="3200" i="1" u="sng" dirty="0" smtClean="0">
                <a:latin typeface="Georgia" pitchFamily="18" charset="0"/>
              </a:rPr>
              <a:t>                </a:t>
            </a:r>
            <a:r>
              <a:rPr lang="en-US" altLang="zh-CN" sz="3200" i="1" dirty="0" smtClean="0">
                <a:latin typeface="Georgia" pitchFamily="18" charset="0"/>
              </a:rPr>
              <a:t>is  it  ?</a:t>
            </a:r>
          </a:p>
          <a:p>
            <a:pPr marL="342900" indent="-342900">
              <a:lnSpc>
                <a:spcPts val="3600"/>
              </a:lnSpc>
              <a:buAutoNum type="arabicPeriod" startAt="4"/>
            </a:pPr>
            <a:r>
              <a:rPr lang="en-US" altLang="zh-CN" sz="3200" i="1" dirty="0" smtClean="0">
                <a:latin typeface="Georgia" pitchFamily="18" charset="0"/>
              </a:rPr>
              <a:t>We  have to study  for the math test .</a:t>
            </a:r>
          </a:p>
          <a:p>
            <a:pPr marL="342900" indent="-342900">
              <a:lnSpc>
                <a:spcPts val="36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( </a:t>
            </a:r>
            <a:r>
              <a:rPr lang="zh-CN" altLang="en-US" sz="3200" dirty="0" smtClean="0">
                <a:latin typeface="Georgia" pitchFamily="18" charset="0"/>
              </a:rPr>
              <a:t>改为否定句 </a:t>
            </a:r>
            <a:r>
              <a:rPr lang="en-US" altLang="zh-CN" sz="3200" dirty="0" smtClean="0">
                <a:latin typeface="Georgia" pitchFamily="18" charset="0"/>
              </a:rPr>
              <a:t>)</a:t>
            </a:r>
          </a:p>
          <a:p>
            <a:pPr>
              <a:lnSpc>
                <a:spcPts val="3600"/>
              </a:lnSpc>
            </a:pPr>
            <a:r>
              <a:rPr lang="en-US" altLang="zh-CN" sz="3200" i="1" dirty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    We  </a:t>
            </a:r>
            <a:r>
              <a:rPr lang="en-US" altLang="zh-CN" sz="3200" i="1" u="sng" dirty="0" smtClean="0">
                <a:latin typeface="Georgia" pitchFamily="18" charset="0"/>
              </a:rPr>
              <a:t>              </a:t>
            </a:r>
            <a:r>
              <a:rPr lang="en-US" altLang="zh-CN" sz="3200" i="1" dirty="0" smtClean="0">
                <a:latin typeface="Georgia" pitchFamily="18" charset="0"/>
              </a:rPr>
              <a:t>   </a:t>
            </a:r>
            <a:r>
              <a:rPr lang="en-US" altLang="zh-CN" sz="3200" i="1" u="sng" dirty="0" smtClean="0">
                <a:latin typeface="Georgia" pitchFamily="18" charset="0"/>
              </a:rPr>
              <a:t>                </a:t>
            </a:r>
            <a:r>
              <a:rPr lang="en-US" altLang="zh-CN" sz="3200" i="1" dirty="0" smtClean="0">
                <a:latin typeface="Georgia" pitchFamily="18" charset="0"/>
              </a:rPr>
              <a:t>     </a:t>
            </a:r>
            <a:r>
              <a:rPr lang="en-US" altLang="zh-CN" sz="3200" i="1" u="sng" dirty="0" smtClean="0">
                <a:latin typeface="Georgia" pitchFamily="18" charset="0"/>
              </a:rPr>
              <a:t>           </a:t>
            </a:r>
            <a:r>
              <a:rPr lang="en-US" altLang="zh-CN" sz="3200" i="1" dirty="0">
                <a:solidFill>
                  <a:prstClr val="black"/>
                </a:solidFill>
                <a:latin typeface="Georgia" pitchFamily="18" charset="0"/>
              </a:rPr>
              <a:t>study  for </a:t>
            </a:r>
            <a:r>
              <a:rPr lang="en-US" altLang="zh-CN" sz="3200" i="1" dirty="0" smtClean="0">
                <a:solidFill>
                  <a:prstClr val="black"/>
                </a:solidFill>
                <a:latin typeface="Georgia" pitchFamily="18" charset="0"/>
              </a:rPr>
              <a:t>the</a:t>
            </a:r>
          </a:p>
          <a:p>
            <a:pPr>
              <a:lnSpc>
                <a:spcPts val="3600"/>
              </a:lnSpc>
            </a:pPr>
            <a:r>
              <a:rPr lang="en-US" altLang="zh-CN" sz="3200" i="1" dirty="0" smtClean="0">
                <a:solidFill>
                  <a:prstClr val="black"/>
                </a:solidFill>
                <a:latin typeface="Georgia" pitchFamily="18" charset="0"/>
              </a:rPr>
              <a:t>      </a:t>
            </a:r>
            <a:r>
              <a:rPr lang="en-US" altLang="zh-CN" sz="3200" i="1" dirty="0">
                <a:solidFill>
                  <a:prstClr val="black"/>
                </a:solidFill>
                <a:latin typeface="Georgia" pitchFamily="18" charset="0"/>
              </a:rPr>
              <a:t>math </a:t>
            </a:r>
            <a:r>
              <a:rPr lang="en-US" altLang="zh-CN" sz="3200" i="1" dirty="0" smtClean="0">
                <a:solidFill>
                  <a:prstClr val="black"/>
                </a:solidFill>
                <a:latin typeface="Georgia" pitchFamily="18" charset="0"/>
              </a:rPr>
              <a:t>test.</a:t>
            </a:r>
          </a:p>
          <a:p>
            <a:pPr marL="342900" indent="-342900">
              <a:lnSpc>
                <a:spcPts val="3600"/>
              </a:lnSpc>
              <a:buAutoNum type="arabicPeriod" startAt="5"/>
            </a:pPr>
            <a:r>
              <a:rPr lang="en-US" altLang="zh-CN" sz="3200" i="1" dirty="0" smtClean="0">
                <a:solidFill>
                  <a:prstClr val="black"/>
                </a:solidFill>
                <a:latin typeface="Georgia" pitchFamily="18" charset="0"/>
              </a:rPr>
              <a:t>She can </a:t>
            </a:r>
            <a:r>
              <a:rPr lang="en-US" altLang="zh-CN" sz="3200" i="1" u="sng" dirty="0" smtClean="0">
                <a:solidFill>
                  <a:prstClr val="black"/>
                </a:solidFill>
                <a:latin typeface="Georgia" pitchFamily="18" charset="0"/>
              </a:rPr>
              <a:t>play the guitar</a:t>
            </a:r>
            <a:r>
              <a:rPr lang="en-US" altLang="zh-CN" sz="3200" i="1" dirty="0" smtClean="0">
                <a:solidFill>
                  <a:prstClr val="black"/>
                </a:solidFill>
                <a:latin typeface="Georgia" pitchFamily="18" charset="0"/>
              </a:rPr>
              <a:t>. (</a:t>
            </a:r>
            <a:r>
              <a:rPr lang="zh-CN" altLang="en-US" sz="3200" dirty="0" smtClean="0">
                <a:latin typeface="Georgia" pitchFamily="18" charset="0"/>
              </a:rPr>
              <a:t>对划线部分提问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  <a:endParaRPr lang="en-US" altLang="zh-CN" sz="3200" i="1" u="sng" dirty="0" smtClean="0">
              <a:latin typeface="Georgia" pitchFamily="18" charset="0"/>
            </a:endParaRPr>
          </a:p>
          <a:p>
            <a:pPr>
              <a:lnSpc>
                <a:spcPts val="36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   </a:t>
            </a:r>
            <a:r>
              <a:rPr lang="en-US" altLang="zh-CN" sz="3200" i="1" u="sng" dirty="0" smtClean="0">
                <a:latin typeface="Georgia" pitchFamily="18" charset="0"/>
              </a:rPr>
              <a:t>              </a:t>
            </a:r>
            <a:r>
              <a:rPr lang="en-US" altLang="zh-CN" sz="3200" i="1" dirty="0" smtClean="0">
                <a:latin typeface="Georgia" pitchFamily="18" charset="0"/>
              </a:rPr>
              <a:t> can she  </a:t>
            </a:r>
            <a:r>
              <a:rPr lang="en-US" altLang="zh-CN" sz="3200" i="1" u="sng" dirty="0" smtClean="0">
                <a:latin typeface="Georgia" pitchFamily="18" charset="0"/>
              </a:rPr>
              <a:t>            ?      </a:t>
            </a:r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en-US" altLang="zh-CN" sz="3200" i="1" u="sng" dirty="0" smtClean="0">
                <a:latin typeface="Georgia" pitchFamily="18" charset="0"/>
              </a:rPr>
              <a:t>             </a:t>
            </a:r>
            <a:r>
              <a:rPr lang="en-US" altLang="zh-CN" sz="3200" i="1" dirty="0" smtClean="0">
                <a:latin typeface="Georgia" pitchFamily="18" charset="0"/>
              </a:rPr>
              <a:t>   </a:t>
            </a:r>
            <a:r>
              <a:rPr lang="en-US" altLang="zh-CN" sz="3200" i="1" u="sng" dirty="0" smtClean="0">
                <a:latin typeface="Georgia" pitchFamily="18" charset="0"/>
              </a:rPr>
              <a:t>    </a:t>
            </a:r>
            <a:endParaRPr lang="en-US" altLang="zh-CN" sz="3200" i="1" dirty="0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416" y="2488164"/>
            <a:ext cx="384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helping        me 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1582903"/>
            <a:ext cx="634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Can              come             my                                                     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3416858"/>
            <a:ext cx="4348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          time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4760909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don’t         have            to  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6189669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                       do</a:t>
            </a:r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 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8" name="图文框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9" name="图片 18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11" name="图文框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9512" y="1021282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1. --Can you stay here longer?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--___. But I have to be back tomorrow.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A. I’d love to                      B. I’m afraid not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C. I’m sorry, I can’t          D. No, thank you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They didn’t go to bed ____ the work was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finished 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A. when       B. while       C. until         D. after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--With ____ are you going to London?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--My parents.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A. what        B. who        C. whom        D. which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___ you dance? We need some more actors for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the talent show.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A. Need       B. Shall       C. Must           D. Can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 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4" name="图片 13" descr="20100729150002-14941437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643050"/>
            <a:ext cx="858640" cy="1000132"/>
          </a:xfrm>
          <a:prstGeom prst="rect">
            <a:avLst/>
          </a:prstGeom>
        </p:spPr>
      </p:pic>
      <p:pic>
        <p:nvPicPr>
          <p:cNvPr id="20" name="图片 19" descr="20100729150002-14941437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286124"/>
            <a:ext cx="858640" cy="1000132"/>
          </a:xfrm>
          <a:prstGeom prst="rect">
            <a:avLst/>
          </a:prstGeom>
        </p:spPr>
      </p:pic>
      <p:pic>
        <p:nvPicPr>
          <p:cNvPr id="21" name="图片 20" descr="20100729150002-14941437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572008"/>
            <a:ext cx="858640" cy="1000132"/>
          </a:xfrm>
          <a:prstGeom prst="rect">
            <a:avLst/>
          </a:prstGeom>
        </p:spPr>
      </p:pic>
      <p:pic>
        <p:nvPicPr>
          <p:cNvPr id="22" name="图片 21" descr="20100729150002-14941437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5857868"/>
            <a:ext cx="858640" cy="1000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3284538"/>
            <a:ext cx="76438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210000"/>
              </a:lnSpc>
            </a:pPr>
            <a:r>
              <a:rPr lang="en-US" altLang="zh-CN" sz="7200" b="1">
                <a:latin typeface="Georgia" pitchFamily="18" charset="0"/>
              </a:rPr>
              <a:t>/</a:t>
            </a:r>
            <a:r>
              <a:rPr lang="en-US" altLang="zh-CN" sz="7200" b="1">
                <a:latin typeface="Georgia" pitchFamily="18" charset="0"/>
                <a:sym typeface="GWIPA" pitchFamily="2" charset="2"/>
              </a:rPr>
              <a:t></a:t>
            </a:r>
            <a:r>
              <a:rPr lang="en-US" altLang="zh-CN" sz="7200" b="1">
                <a:latin typeface="Georgia" pitchFamily="18" charset="0"/>
              </a:rPr>
              <a:t>/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66925" y="1787525"/>
            <a:ext cx="867568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210000"/>
              </a:lnSpc>
            </a:pPr>
            <a:r>
              <a:rPr lang="en-US" altLang="zh-CN" sz="7200" b="1" dirty="0">
                <a:latin typeface="Georgia" pitchFamily="18" charset="0"/>
              </a:rPr>
              <a:t>/</a:t>
            </a:r>
            <a:r>
              <a:rPr lang="en-US" altLang="zh-CN" sz="7200" b="1" dirty="0">
                <a:latin typeface="Georgia" pitchFamily="18" charset="0"/>
                <a:sym typeface="GWIPA" pitchFamily="2" charset="2"/>
              </a:rPr>
              <a:t></a:t>
            </a:r>
            <a:r>
              <a:rPr lang="en-US" altLang="zh-CN" sz="7200" b="1" dirty="0">
                <a:latin typeface="Georgia" pitchFamily="18" charset="0"/>
              </a:rPr>
              <a:t>/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68713" y="325438"/>
            <a:ext cx="6964362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210000"/>
              </a:lnSpc>
            </a:pPr>
            <a:r>
              <a:rPr lang="en-US" altLang="zh-CN" sz="7200" b="1" dirty="0">
                <a:latin typeface="Georgia" pitchFamily="18" charset="0"/>
              </a:rPr>
              <a:t>/</a:t>
            </a:r>
            <a:r>
              <a:rPr lang="en-US" altLang="zh-CN" sz="7200" b="1" dirty="0">
                <a:latin typeface="Georgia" pitchFamily="18" charset="0"/>
                <a:sym typeface="GWIPA" pitchFamily="2" charset="2"/>
              </a:rPr>
              <a:t></a:t>
            </a:r>
            <a:r>
              <a:rPr lang="en-US" altLang="zh-CN" sz="7200" b="1" dirty="0">
                <a:latin typeface="Georgia" pitchFamily="18" charset="0"/>
              </a:rPr>
              <a:t>/</a:t>
            </a:r>
            <a:endParaRPr lang="zh-CN" altLang="en-US" sz="7200" b="1" dirty="0">
              <a:latin typeface="Georgia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431925" y="4305300"/>
            <a:ext cx="0" cy="1008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066800" y="5429264"/>
            <a:ext cx="230188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cxnSp>
        <p:nvCxnSpPr>
          <p:cNvPr id="13" name="直接连接符 12"/>
          <p:cNvCxnSpPr/>
          <p:nvPr/>
        </p:nvCxnSpPr>
        <p:spPr>
          <a:xfrm>
            <a:off x="2857488" y="4438650"/>
            <a:ext cx="0" cy="1008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417763" y="5429264"/>
            <a:ext cx="230187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sp>
        <p:nvSpPr>
          <p:cNvPr id="15" name="椭圆 14"/>
          <p:cNvSpPr/>
          <p:nvPr/>
        </p:nvSpPr>
        <p:spPr>
          <a:xfrm>
            <a:off x="3214678" y="5429264"/>
            <a:ext cx="230188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cxnSp>
        <p:nvCxnSpPr>
          <p:cNvPr id="16" name="直接连接符 15"/>
          <p:cNvCxnSpPr/>
          <p:nvPr/>
        </p:nvCxnSpPr>
        <p:spPr>
          <a:xfrm>
            <a:off x="3571868" y="4357694"/>
            <a:ext cx="0" cy="1008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000496" y="5429264"/>
            <a:ext cx="230188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cxnSp>
        <p:nvCxnSpPr>
          <p:cNvPr id="18" name="直接连接符 17"/>
          <p:cNvCxnSpPr/>
          <p:nvPr/>
        </p:nvCxnSpPr>
        <p:spPr>
          <a:xfrm>
            <a:off x="3357554" y="2830513"/>
            <a:ext cx="0" cy="10080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2600325" y="3786190"/>
            <a:ext cx="230188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sp>
        <p:nvSpPr>
          <p:cNvPr id="20" name="椭圆 19"/>
          <p:cNvSpPr/>
          <p:nvPr/>
        </p:nvSpPr>
        <p:spPr>
          <a:xfrm>
            <a:off x="4316413" y="3786190"/>
            <a:ext cx="230187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cxnSp>
        <p:nvCxnSpPr>
          <p:cNvPr id="21" name="直接连接符 20"/>
          <p:cNvCxnSpPr/>
          <p:nvPr/>
        </p:nvCxnSpPr>
        <p:spPr>
          <a:xfrm>
            <a:off x="5072066" y="1349368"/>
            <a:ext cx="0" cy="10080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4643438" y="2357430"/>
            <a:ext cx="230188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sp>
        <p:nvSpPr>
          <p:cNvPr id="23" name="椭圆 22"/>
          <p:cNvSpPr/>
          <p:nvPr/>
        </p:nvSpPr>
        <p:spPr>
          <a:xfrm>
            <a:off x="5929322" y="2357430"/>
            <a:ext cx="230187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/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Phonetics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24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Phonetics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8794" y="214290"/>
            <a:ext cx="5733850" cy="217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8000" b="1" i="1" dirty="0" smtClean="0">
                <a:latin typeface="Georgia" pitchFamily="18" charset="0"/>
              </a:rPr>
              <a:t>prepare</a:t>
            </a:r>
          </a:p>
        </p:txBody>
      </p:sp>
      <p:sp>
        <p:nvSpPr>
          <p:cNvPr id="26" name="椭圆 25"/>
          <p:cNvSpPr/>
          <p:nvPr/>
        </p:nvSpPr>
        <p:spPr>
          <a:xfrm>
            <a:off x="3342164" y="2534864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7" name="椭圆 26"/>
          <p:cNvSpPr/>
          <p:nvPr/>
        </p:nvSpPr>
        <p:spPr>
          <a:xfrm>
            <a:off x="5199898" y="260687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28" name="直接连接符 27"/>
          <p:cNvCxnSpPr/>
          <p:nvPr/>
        </p:nvCxnSpPr>
        <p:spPr>
          <a:xfrm>
            <a:off x="3846220" y="1238720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267744" y="320214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1979712" y="457029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31" name="直接连接符 30"/>
          <p:cNvCxnSpPr/>
          <p:nvPr/>
        </p:nvCxnSpPr>
        <p:spPr>
          <a:xfrm>
            <a:off x="3995936" y="320214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3347864" y="457029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33" name="椭圆 32"/>
          <p:cNvSpPr/>
          <p:nvPr/>
        </p:nvSpPr>
        <p:spPr>
          <a:xfrm>
            <a:off x="4557526" y="4570298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34" name="直接连接符 33"/>
          <p:cNvCxnSpPr/>
          <p:nvPr/>
        </p:nvCxnSpPr>
        <p:spPr>
          <a:xfrm>
            <a:off x="5004048" y="3202146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5781662" y="4642306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36" name="TextBox 35"/>
          <p:cNvSpPr txBox="1"/>
          <p:nvPr/>
        </p:nvSpPr>
        <p:spPr>
          <a:xfrm>
            <a:off x="1523724" y="2214554"/>
            <a:ext cx="9406258" cy="217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8000" b="1" i="1" dirty="0" smtClean="0">
                <a:latin typeface="Georgia" pitchFamily="18" charset="0"/>
              </a:rPr>
              <a:t>available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43108" y="4052562"/>
            <a:ext cx="8397576" cy="217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8000" b="1" i="1" dirty="0" smtClean="0">
                <a:latin typeface="Georgia" pitchFamily="18" charset="0"/>
              </a:rPr>
              <a:t>accept</a:t>
            </a:r>
          </a:p>
        </p:txBody>
      </p:sp>
      <p:sp>
        <p:nvSpPr>
          <p:cNvPr id="38" name="椭圆 37"/>
          <p:cNvSpPr/>
          <p:nvPr/>
        </p:nvSpPr>
        <p:spPr>
          <a:xfrm>
            <a:off x="2403780" y="621508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cxnSp>
        <p:nvCxnSpPr>
          <p:cNvPr id="39" name="直接连接符 38"/>
          <p:cNvCxnSpPr/>
          <p:nvPr/>
        </p:nvCxnSpPr>
        <p:spPr>
          <a:xfrm>
            <a:off x="3428992" y="5135532"/>
            <a:ext cx="0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4131972" y="6215082"/>
            <a:ext cx="23049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30" grpId="0" animBg="1"/>
      <p:bldP spid="32" grpId="0" animBg="1"/>
      <p:bldP spid="33" grpId="0" animBg="1"/>
      <p:bldP spid="35" grpId="0" animBg="1"/>
      <p:bldP spid="36" grpId="0"/>
      <p:bldP spid="37" grpId="0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5721" y="1357298"/>
            <a:ext cx="85725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Thank you for</a:t>
            </a:r>
            <a:r>
              <a:rPr kumimoji="1" lang="en-US" altLang="zh-CN" sz="3200" i="1" u="sng" dirty="0">
                <a:latin typeface="Georgia" pitchFamily="18" charset="0"/>
                <a:ea typeface="宋体" pitchFamily="2" charset="-122"/>
              </a:rPr>
              <a:t>           </a:t>
            </a:r>
            <a:r>
              <a:rPr kumimoji="1" lang="en-US" altLang="zh-CN" sz="3200" i="1" u="sng" dirty="0" smtClean="0">
                <a:latin typeface="Georgia" pitchFamily="18" charset="0"/>
                <a:ea typeface="宋体" pitchFamily="2" charset="-122"/>
              </a:rPr>
              <a:t>___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(invite) me,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but I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    can’t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go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to Lily’s party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with you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.</a:t>
            </a:r>
            <a:endParaRPr kumimoji="1" lang="en-US" altLang="zh-CN" sz="3200" i="1" dirty="0">
              <a:latin typeface="Georgia" pitchFamily="18" charset="0"/>
              <a:ea typeface="宋体" pitchFamily="2" charset="-122"/>
            </a:endParaRPr>
          </a:p>
          <a:p>
            <a:pPr marL="457200" indent="-457200">
              <a:buFontTx/>
              <a:buAutoNum type="arabicPeriod"/>
              <a:defRPr/>
            </a:pP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Paul has to study</a:t>
            </a:r>
            <a:r>
              <a:rPr kumimoji="1" lang="en-US" altLang="zh-CN" sz="3200" i="1" u="sng" dirty="0">
                <a:latin typeface="Georgia" pitchFamily="18" charset="0"/>
                <a:ea typeface="宋体" pitchFamily="2" charset="-122"/>
              </a:rPr>
              <a:t>        </a:t>
            </a:r>
            <a:r>
              <a:rPr kumimoji="1" lang="en-US" altLang="zh-CN" sz="3200" i="1" u="sng" dirty="0" smtClean="0">
                <a:latin typeface="Georgia" pitchFamily="18" charset="0"/>
                <a:ea typeface="宋体" pitchFamily="2" charset="-122"/>
              </a:rPr>
              <a:t>_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(at/ for) the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English      test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tonight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.</a:t>
            </a:r>
            <a:endParaRPr kumimoji="1" lang="en-US" altLang="zh-CN" sz="3200" i="1" dirty="0">
              <a:latin typeface="Georgia" pitchFamily="18" charset="0"/>
              <a:ea typeface="宋体" pitchFamily="2" charset="-122"/>
            </a:endParaRPr>
          </a:p>
          <a:p>
            <a:pPr marL="457200" indent="-457200">
              <a:buFontTx/>
              <a:buAutoNum type="arabicPeriod"/>
              <a:defRPr/>
            </a:pP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I have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too</a:t>
            </a:r>
            <a:r>
              <a:rPr kumimoji="1" lang="en-US" altLang="zh-CN" sz="3200" i="1" u="sng" dirty="0">
                <a:latin typeface="Georgia" pitchFamily="18" charset="0"/>
                <a:ea typeface="宋体" pitchFamily="2" charset="-122"/>
              </a:rPr>
              <a:t>      </a:t>
            </a:r>
            <a:r>
              <a:rPr kumimoji="1" lang="en-US" altLang="zh-CN" sz="3200" i="1" u="sng" dirty="0" smtClean="0">
                <a:latin typeface="Georgia" pitchFamily="18" charset="0"/>
                <a:ea typeface="宋体" pitchFamily="2" charset="-122"/>
              </a:rPr>
              <a:t>__  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(much/ many)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 water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to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drink.</a:t>
            </a:r>
            <a:endParaRPr kumimoji="1" lang="en-US" altLang="zh-CN" sz="3200" i="1" dirty="0">
              <a:latin typeface="Georgia" pitchFamily="18" charset="0"/>
              <a:ea typeface="宋体" pitchFamily="2" charset="-122"/>
            </a:endParaRPr>
          </a:p>
          <a:p>
            <a:pPr marL="457200" indent="-457200">
              <a:buFontTx/>
              <a:buAutoNum type="arabicPeriod"/>
              <a:defRPr/>
            </a:pP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Can you come to my party</a:t>
            </a:r>
            <a:r>
              <a:rPr kumimoji="1" lang="en-US" altLang="zh-CN" sz="3200" i="1" u="sng" dirty="0">
                <a:latin typeface="Georgia" pitchFamily="18" charset="0"/>
                <a:ea typeface="宋体" pitchFamily="2" charset="-122"/>
              </a:rPr>
              <a:t>     </a:t>
            </a:r>
            <a:r>
              <a:rPr kumimoji="1" lang="en-US" altLang="zh-CN" sz="3200" i="1" u="sng" dirty="0" smtClean="0">
                <a:latin typeface="Georgia" pitchFamily="18" charset="0"/>
                <a:ea typeface="宋体" pitchFamily="2" charset="-122"/>
              </a:rPr>
              <a:t>_   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(at/ on) 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     Sunday </a:t>
            </a:r>
            <a:r>
              <a:rPr kumimoji="1" lang="en-US" altLang="zh-CN" sz="3200" i="1" dirty="0">
                <a:latin typeface="Georgia" pitchFamily="18" charset="0"/>
                <a:ea typeface="宋体" pitchFamily="2" charset="-122"/>
              </a:rPr>
              <a:t>night</a:t>
            </a:r>
            <a:r>
              <a:rPr kumimoji="1" lang="en-US" altLang="zh-CN" sz="3200" i="1" dirty="0" smtClean="0">
                <a:latin typeface="Georgia" pitchFamily="18" charset="0"/>
                <a:ea typeface="宋体" pitchFamily="2" charset="-122"/>
              </a:rPr>
              <a:t>?</a:t>
            </a:r>
            <a:endParaRPr kumimoji="1" lang="en-US" altLang="zh-CN" sz="3200" i="1" dirty="0">
              <a:latin typeface="Georgia" pitchFamily="18" charset="0"/>
              <a:ea typeface="宋体" pitchFamily="2" charset="-122"/>
            </a:endParaRPr>
          </a:p>
          <a:p>
            <a:pPr>
              <a:defRPr/>
            </a:pPr>
            <a:r>
              <a:rPr lang="en-US" altLang="zh-CN" sz="3200" i="1" dirty="0">
                <a:latin typeface="Georgia" pitchFamily="18" charset="0"/>
                <a:ea typeface="宋体" pitchFamily="2" charset="-122"/>
                <a:cs typeface="Arial" charset="0"/>
              </a:rPr>
              <a:t>5. 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Arial" charset="0"/>
              </a:rPr>
              <a:t>Sorry ,I ’m so busy .______(Maybe/May be) another time!</a:t>
            </a:r>
            <a:endParaRPr lang="en-US" altLang="zh-CN" sz="3200" i="1" dirty="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84563" y="1428736"/>
            <a:ext cx="1944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inviting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71934" y="2428868"/>
            <a:ext cx="150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for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14623" y="3357562"/>
            <a:ext cx="150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much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18" y="4357694"/>
            <a:ext cx="150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itchFamily="18" charset="0"/>
              </a:rPr>
              <a:t>on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29124" y="5286388"/>
            <a:ext cx="1500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Maybe</a:t>
            </a:r>
            <a:endParaRPr lang="zh-CN" altLang="en-US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18" name="标题 1"/>
          <p:cNvSpPr txBox="1">
            <a:spLocks/>
          </p:cNvSpPr>
          <p:nvPr/>
        </p:nvSpPr>
        <p:spPr>
          <a:xfrm>
            <a:off x="-252536" y="-13488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" name="图片 12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9512" y="928670"/>
            <a:ext cx="9528571" cy="5701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1. I can come to your party. (</a:t>
            </a:r>
            <a:r>
              <a:rPr lang="zh-CN" altLang="en-US" sz="3200" dirty="0" smtClean="0">
                <a:latin typeface="Georgia" pitchFamily="18" charset="0"/>
              </a:rPr>
              <a:t>变一般疑问句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_____ you _____ to ______ party?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2. He has to go to see the doctor. (</a:t>
            </a:r>
            <a:r>
              <a:rPr lang="zh-CN" altLang="en-US" sz="3200" dirty="0" smtClean="0">
                <a:latin typeface="Georgia" pitchFamily="18" charset="0"/>
              </a:rPr>
              <a:t>变否定句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He ______ ______ ____ go to see the doctor.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3. She has to </a:t>
            </a:r>
            <a:r>
              <a:rPr lang="en-US" altLang="zh-CN" sz="3200" i="1" u="sng" dirty="0" smtClean="0">
                <a:latin typeface="Georgia" pitchFamily="18" charset="0"/>
              </a:rPr>
              <a:t>stay at home and do her homework.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(</a:t>
            </a:r>
            <a:r>
              <a:rPr lang="zh-CN" altLang="en-US" sz="3200" dirty="0" smtClean="0">
                <a:latin typeface="Georgia" pitchFamily="18" charset="0"/>
              </a:rPr>
              <a:t>对划线部分提问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______ ______ she ______ to ______?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4. Thanks for helping me today. (</a:t>
            </a:r>
            <a:r>
              <a:rPr lang="zh-CN" altLang="en-US" sz="3200" dirty="0" smtClean="0">
                <a:latin typeface="Georgia" pitchFamily="18" charset="0"/>
              </a:rPr>
              <a:t>同义句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Thanks for ______ _______ today.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5. Can you go shopping with me. (</a:t>
            </a:r>
            <a:r>
              <a:rPr lang="zh-CN" altLang="en-US" sz="3200" dirty="0" smtClean="0">
                <a:latin typeface="Georgia" pitchFamily="18" charset="0"/>
              </a:rPr>
              <a:t>肯定回答</a:t>
            </a:r>
            <a:r>
              <a:rPr lang="en-US" altLang="zh-CN" sz="3200" i="1" dirty="0" smtClean="0">
                <a:latin typeface="Georgia" pitchFamily="18" charset="0"/>
              </a:rPr>
              <a:t>)</a:t>
            </a:r>
          </a:p>
          <a:p>
            <a:pPr marL="514350" indent="-514350">
              <a:lnSpc>
                <a:spcPts val="4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____ ___ ______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428736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Can              come            my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092" y="2428868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doesn’t     have         to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964" y="4000504"/>
            <a:ext cx="6938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What        does                have            do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0743" y="4987365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your          help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655" y="6058935"/>
            <a:ext cx="4724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Yes ,      I       can     .          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-252536" y="-21433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9648" y="1058275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come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8944" y="2058407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 having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3396" y="3058539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lessons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0758" y="4558737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5987497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can’t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图片 13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15" name="图文框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6" name="图片 15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>
          <a:xfrm>
            <a:off x="-252536" y="-214338"/>
            <a:ext cx="9577064" cy="1187624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Exercise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1063072"/>
            <a:ext cx="934743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1. Can you _____ (come) to my birthday party?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2. We _________ (have) a piano lesson now.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3. They had two English _______ (lesson)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 yesterday morning.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4. Do you often help your mother _____ (do )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 housework?</a:t>
            </a:r>
          </a:p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5. She ______ (can not) go with you. </a:t>
            </a:r>
            <a:endParaRPr lang="zh-CN" altLang="en-US" sz="3200" i="1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etCAK13F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2450" y="2428868"/>
            <a:ext cx="54841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>
              <a:defRPr/>
            </a:pPr>
            <a:r>
              <a:rPr lang="en-US" altLang="zh-CN" sz="11500" i="1" dirty="0" smtClean="0">
                <a:latin typeface="Georgia" pitchFamily="18" charset="0"/>
              </a:rPr>
              <a:t>Lead in </a:t>
            </a:r>
            <a:endParaRPr lang="zh-CN" altLang="en-US" sz="9600" i="1" kern="0" dirty="0">
              <a:solidFill>
                <a:srgbClr val="325C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57250" cy="2286000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03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48a43b8c31dba1e813e1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286750" y="4572000"/>
            <a:ext cx="857250" cy="2286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-252536" y="-214338"/>
            <a:ext cx="9577064" cy="1714512"/>
          </a:xfrm>
          <a:prstGeom prst="rect">
            <a:avLst/>
          </a:prstGeom>
          <a:ln w="101600" cmpd="thinThick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400" i="1" dirty="0" smtClean="0">
              <a:solidFill>
                <a:srgbClr val="FF0066"/>
              </a:solidFill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Look at these pictures , guess what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smtClean="0">
                <a:solidFill>
                  <a:srgbClr val="FF0066"/>
                </a:solidFill>
                <a:latin typeface="Georgia" pitchFamily="18" charset="0"/>
                <a:ea typeface="+mj-ea"/>
                <a:cs typeface="+mj-cs"/>
              </a:rPr>
              <a:t>we will learn about     </a:t>
            </a:r>
            <a:r>
              <a:rPr lang="en-US" altLang="zh-CN" sz="4400" dirty="0" smtClean="0">
                <a:solidFill>
                  <a:srgbClr val="00FF00"/>
                </a:solidFill>
                <a:ea typeface="+mj-ea"/>
                <a:cs typeface="+mj-cs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7" descr="c:\users\ADMINI~1\appdata\roaming\360se6\USERDA~1\Temp\1822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928802"/>
            <a:ext cx="4048132" cy="4095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9" descr="c:\users\ADMINI~1\appdata\roaming\360se6\USERDA~1\Temp\208974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285992"/>
            <a:ext cx="5067305" cy="3437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c:\users\ADMINI~1\appdata\roaming\360se6\USERDA~1\Temp\191342~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857364"/>
            <a:ext cx="4429124" cy="4029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3" descr="c:\users\ADMINI~1\appdata\roaming\360se6\USERDA~1\Temp\T01552~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2285992"/>
            <a:ext cx="4714876" cy="3429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7" descr="c:\users\ADMINI~1\appdata\roaming\360se6\USERDA~1\Temp\208974~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2214554"/>
            <a:ext cx="4595771" cy="3643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9" descr="c:\users\ADMINI~1\appdata\roaming\360se6\USERDA~1\Temp\208974~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2071678"/>
            <a:ext cx="3786214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E:\新版标八上图片\新版标八上U9图片\课本图片\A-2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2000240"/>
            <a:ext cx="785818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1519</Words>
  <Application>Microsoft Office PowerPoint</Application>
  <PresentationFormat>全屏显示(4:3)</PresentationFormat>
  <Paragraphs>229</Paragraphs>
  <Slides>21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Can you come to my party?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Ghost</dc:creator>
  <cp:lastModifiedBy>Ghost</cp:lastModifiedBy>
  <cp:revision>37</cp:revision>
  <dcterms:created xsi:type="dcterms:W3CDTF">2014-04-26T02:26:29Z</dcterms:created>
  <dcterms:modified xsi:type="dcterms:W3CDTF">2014-05-20T01:13:17Z</dcterms:modified>
</cp:coreProperties>
</file>