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2" r:id="rId3"/>
    <p:sldId id="270" r:id="rId4"/>
    <p:sldId id="271" r:id="rId5"/>
    <p:sldId id="272" r:id="rId6"/>
    <p:sldId id="273" r:id="rId7"/>
    <p:sldId id="263" r:id="rId8"/>
    <p:sldId id="266" r:id="rId9"/>
    <p:sldId id="264" r:id="rId10"/>
    <p:sldId id="256" r:id="rId11"/>
    <p:sldId id="261" r:id="rId12"/>
    <p:sldId id="265" r:id="rId13"/>
    <p:sldId id="274" r:id="rId14"/>
    <p:sldId id="260" r:id="rId15"/>
    <p:sldId id="259" r:id="rId16"/>
    <p:sldId id="275" r:id="rId17"/>
    <p:sldId id="276" r:id="rId18"/>
    <p:sldId id="284" r:id="rId19"/>
    <p:sldId id="285" r:id="rId20"/>
    <p:sldId id="286" r:id="rId21"/>
    <p:sldId id="281" r:id="rId22"/>
    <p:sldId id="282" r:id="rId23"/>
    <p:sldId id="280" r:id="rId24"/>
    <p:sldId id="279" r:id="rId25"/>
    <p:sldId id="278" r:id="rId26"/>
    <p:sldId id="277" r:id="rId27"/>
    <p:sldId id="258" r:id="rId28"/>
    <p:sldId id="290" r:id="rId29"/>
    <p:sldId id="289" r:id="rId30"/>
    <p:sldId id="288" r:id="rId31"/>
    <p:sldId id="287" r:id="rId32"/>
    <p:sldId id="302" r:id="rId33"/>
    <p:sldId id="298" r:id="rId34"/>
    <p:sldId id="300" r:id="rId35"/>
    <p:sldId id="303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D780E-D7BE-48AD-95AF-026D2711B4DA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C5960-2B57-4E35-B9DC-472669F8E9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.sucai.redocn.com/attachments/images/201203/20120303/Redocn_2012030308395522.jp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7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gif"/><Relationship Id="rId7" Type="http://schemas.openxmlformats.org/officeDocument/2006/relationships/hyperlink" Target="http://img.sucai.redocn.com/attachments/images/201203/20120303/Redocn_2012030308395522.jp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.sucai.redocn.com/attachments/images/201203/20120303/Redocn_2012030308395522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17.wmf"/><Relationship Id="rId9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&#22235;&#24179;&#26792;&#26641;&#35874;&#20025;&#26032;&#20843;&#19978;U9%20&#20877;&#27425;&#23436;&#21892;\Unit_09_SectionA%201b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3.gif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&#22235;&#24179;&#26792;&#26641;&#35874;&#20025;&#26032;&#20843;&#19978;U9%20&#20877;&#27425;&#23436;&#21892;\Unit_09_SectionA%202a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3.gif"/><Relationship Id="rId4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&#22235;&#24179;&#26792;&#26641;&#35874;&#20025;&#26032;&#20843;&#19978;U9%20&#20877;&#27425;&#23436;&#21892;\Unit_09_SectionA%202b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051" name="Picture 2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3981450"/>
            <a:ext cx="7143750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Comic Sans MS" pitchFamily="66" charset="0"/>
                <a:ea typeface="华文行楷" pitchFamily="2" charset="-122"/>
              </a:rPr>
              <a:t>Can you come to my party?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1628775"/>
            <a:ext cx="5214937" cy="7000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4800" b="1" dirty="0" smtClean="0">
                <a:solidFill>
                  <a:srgbClr val="0000CC"/>
                </a:solidFill>
                <a:latin typeface="华文行楷" pitchFamily="2" charset="-122"/>
                <a:ea typeface="华文行楷" pitchFamily="2" charset="-122"/>
              </a:rPr>
              <a:t>新目标八年级上册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00125" y="5072063"/>
            <a:ext cx="7143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0" lang="en-US" altLang="zh-CN" sz="4800" i="1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itchFamily="18" charset="0"/>
                <a:ea typeface="华文行楷" pitchFamily="2" charset="-122"/>
                <a:cs typeface="+mj-cs"/>
              </a:rPr>
              <a:t>SA 1a—2c</a:t>
            </a: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0"/>
            <a:ext cx="7572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43174" y="5214950"/>
            <a:ext cx="3926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 smtClean="0">
                <a:latin typeface="Georgia" pitchFamily="18" charset="0"/>
              </a:rPr>
              <a:t>The first day</a:t>
            </a:r>
            <a:endParaRPr lang="zh-CN" altLang="en-US" sz="4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57224" y="357166"/>
            <a:ext cx="8858312" cy="6500834"/>
            <a:chOff x="857224" y="357166"/>
            <a:chExt cx="8858312" cy="6500834"/>
          </a:xfrm>
        </p:grpSpPr>
        <p:pic>
          <p:nvPicPr>
            <p:cNvPr id="1029" name="Picture 5" descr="c:\users\ADMINI~1\appdata\roaming\360se6\USERDA~1\Temp\T01AE0~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EFA"/>
                </a:clrFrom>
                <a:clrTo>
                  <a:srgbClr val="FFFE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357166"/>
              <a:ext cx="6643734" cy="3286148"/>
            </a:xfrm>
            <a:prstGeom prst="rect">
              <a:avLst/>
            </a:prstGeom>
            <a:noFill/>
          </p:spPr>
        </p:pic>
        <p:pic>
          <p:nvPicPr>
            <p:cNvPr id="1031" name="Picture 7" descr="c:\users\ADMINI~1\appdata\roaming\360se6\USERDA~1\Temp\T01E65~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7224" y="3857628"/>
              <a:ext cx="8858312" cy="3000372"/>
            </a:xfrm>
            <a:prstGeom prst="rect">
              <a:avLst/>
            </a:prstGeom>
            <a:noFill/>
          </p:spPr>
        </p:pic>
      </p:grpSp>
      <p:sp>
        <p:nvSpPr>
          <p:cNvPr id="13" name="矩形 12"/>
          <p:cNvSpPr/>
          <p:nvPr/>
        </p:nvSpPr>
        <p:spPr>
          <a:xfrm>
            <a:off x="428596" y="3214686"/>
            <a:ext cx="8429684" cy="1214446"/>
          </a:xfrm>
          <a:prstGeom prst="rect">
            <a:avLst/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 smtClean="0">
                <a:latin typeface="Georgia" pitchFamily="18" charset="0"/>
              </a:rPr>
              <a:t>Can you come to my party ?</a:t>
            </a:r>
            <a:endParaRPr lang="zh-CN" altLang="en-US" sz="4800" i="1" dirty="0">
              <a:latin typeface="Georgia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658457" y="4500570"/>
            <a:ext cx="3413741" cy="1107996"/>
            <a:chOff x="2658457" y="4500570"/>
            <a:chExt cx="3413741" cy="1107996"/>
          </a:xfrm>
        </p:grpSpPr>
        <p:sp>
          <p:nvSpPr>
            <p:cNvPr id="14" name="TextBox 13"/>
            <p:cNvSpPr txBox="1"/>
            <p:nvPr/>
          </p:nvSpPr>
          <p:spPr>
            <a:xfrm>
              <a:off x="2658457" y="4500570"/>
              <a:ext cx="298511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i="1" dirty="0" smtClean="0">
                  <a:latin typeface="Georgia" pitchFamily="18" charset="0"/>
                </a:rPr>
                <a:t>May  5 </a:t>
              </a:r>
              <a:endParaRPr lang="zh-CN" altLang="en-US" sz="6600" i="1" dirty="0">
                <a:latin typeface="Georgia" pitchFamily="18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0694" y="4714884"/>
              <a:ext cx="571504" cy="552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矩形 17"/>
          <p:cNvSpPr/>
          <p:nvPr/>
        </p:nvSpPr>
        <p:spPr>
          <a:xfrm>
            <a:off x="1357290" y="4643446"/>
            <a:ext cx="6572296" cy="121444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i="1" dirty="0" smtClean="0">
                <a:solidFill>
                  <a:srgbClr val="FF0000"/>
                </a:solidFill>
                <a:latin typeface="Georgia" pitchFamily="18" charset="0"/>
              </a:rPr>
              <a:t>Sure , I ’d love to. </a:t>
            </a:r>
            <a:endParaRPr lang="zh-CN" altLang="en-US" sz="4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上箭头标注 14"/>
          <p:cNvSpPr/>
          <p:nvPr/>
        </p:nvSpPr>
        <p:spPr>
          <a:xfrm>
            <a:off x="428596" y="4071942"/>
            <a:ext cx="1857388" cy="1071570"/>
          </a:xfrm>
          <a:prstGeom prst="upArrowCallout">
            <a:avLst/>
          </a:prstGeom>
          <a:solidFill>
            <a:srgbClr val="FF0066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提出邀请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pic>
        <p:nvPicPr>
          <p:cNvPr id="3076" name="Picture 4" descr="c:\users\ADMINI~1\appdata\roaming\360se6\USERDA~1\Temp\T01590~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51138"/>
            <a:ext cx="1665402" cy="2249695"/>
          </a:xfrm>
          <a:prstGeom prst="rect">
            <a:avLst/>
          </a:prstGeom>
          <a:noFill/>
        </p:spPr>
      </p:pic>
      <p:pic>
        <p:nvPicPr>
          <p:cNvPr id="3078" name="Picture 6" descr="c:\users\ADMINI~1\appdata\roaming\360se6\USERDA~1\Temp\T019ED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86256"/>
            <a:ext cx="1695450" cy="2357454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214282" y="71414"/>
            <a:ext cx="8572528" cy="3000396"/>
            <a:chOff x="571472" y="-285776"/>
            <a:chExt cx="8572528" cy="3170251"/>
          </a:xfrm>
        </p:grpSpPr>
        <p:sp>
          <p:nvSpPr>
            <p:cNvPr id="7" name="云形标注 6"/>
            <p:cNvSpPr/>
            <p:nvPr/>
          </p:nvSpPr>
          <p:spPr>
            <a:xfrm>
              <a:off x="571472" y="-285776"/>
              <a:ext cx="8572528" cy="3170251"/>
            </a:xfrm>
            <a:prstGeom prst="cloudCallout">
              <a:avLst>
                <a:gd name="adj1" fmla="val -33618"/>
                <a:gd name="adj2" fmla="val 81241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4" name="Picture 2" descr="c:\users\ADMINI~1\appdata\roaming\360se6\USERDA~1\Temp\T0136C~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EB280"/>
                </a:clrFrom>
                <a:clrTo>
                  <a:srgbClr val="EEB2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544528"/>
              <a:ext cx="3571900" cy="22860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536836" y="16153"/>
              <a:ext cx="7178568" cy="878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smtClean="0">
                  <a:latin typeface="Georgia" pitchFamily="18" charset="0"/>
                </a:rPr>
                <a:t>Can you come to my party</a:t>
              </a:r>
              <a:r>
                <a:rPr lang="en-US" altLang="zh-CN" sz="4800" i="1" dirty="0" smtClean="0">
                  <a:latin typeface="Georgia" pitchFamily="18" charset="0"/>
                </a:rPr>
                <a:t>?</a:t>
              </a:r>
              <a:endParaRPr lang="zh-CN" altLang="en-US" sz="4800" i="1" dirty="0">
                <a:latin typeface="Georgia" pitchFamily="18" charset="0"/>
              </a:endParaRP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3428619" y="3000372"/>
            <a:ext cx="3500462" cy="2225045"/>
            <a:chOff x="2915" y="1566"/>
            <a:chExt cx="1724" cy="1564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2915" y="1566"/>
              <a:ext cx="1724" cy="1406"/>
            </a:xfrm>
            <a:prstGeom prst="cloudCallout">
              <a:avLst>
                <a:gd name="adj1" fmla="val 55064"/>
                <a:gd name="adj2" fmla="val 41572"/>
              </a:avLst>
            </a:prstGeom>
            <a:solidFill>
              <a:srgbClr val="CC99FF">
                <a:alpha val="0"/>
              </a:srgbClr>
            </a:solidFill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3200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197" y="1767"/>
              <a:ext cx="1280" cy="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i="1" dirty="0" smtClean="0">
                  <a:solidFill>
                    <a:srgbClr val="000000">
                      <a:lumMod val="75000"/>
                    </a:srgbClr>
                  </a:solidFill>
                  <a:latin typeface="Georgia" pitchFamily="18" charset="0"/>
                  <a:ea typeface="宋体"/>
                </a:rPr>
                <a:t>Sure, I’d love to</a:t>
              </a:r>
              <a:r>
                <a:rPr lang="en-US" altLang="zh-CN" sz="4000" b="1" i="1" dirty="0" smtClean="0">
                  <a:solidFill>
                    <a:srgbClr val="000000">
                      <a:lumMod val="75000"/>
                    </a:srgbClr>
                  </a:solidFill>
                  <a:latin typeface="Georgia" pitchFamily="18" charset="0"/>
                  <a:ea typeface="宋体"/>
                  <a:cs typeface="+mn-cs"/>
                </a:rPr>
                <a:t>.</a:t>
              </a:r>
              <a:endParaRPr lang="en-US" altLang="zh-CN" sz="4000" b="1" i="1" dirty="0">
                <a:solidFill>
                  <a:srgbClr val="000000">
                    <a:lumMod val="75000"/>
                  </a:srgbClr>
                </a:solidFill>
                <a:latin typeface="Georgia" pitchFamily="18" charset="0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pic>
        <p:nvPicPr>
          <p:cNvPr id="3076" name="Picture 4" descr="c:\users\ADMINI~1\appdata\roaming\360se6\USERDA~1\Temp\T01590~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51138"/>
            <a:ext cx="1665402" cy="2249695"/>
          </a:xfrm>
          <a:prstGeom prst="rect">
            <a:avLst/>
          </a:prstGeom>
          <a:noFill/>
        </p:spPr>
      </p:pic>
      <p:pic>
        <p:nvPicPr>
          <p:cNvPr id="3078" name="Picture 6" descr="c:\users\ADMINI~1\appdata\roaming\360se6\USERDA~1\Temp\T019ED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286256"/>
            <a:ext cx="1695450" cy="2357454"/>
          </a:xfrm>
          <a:prstGeom prst="rect">
            <a:avLst/>
          </a:prstGeom>
          <a:noFill/>
        </p:spPr>
      </p:pic>
      <p:grpSp>
        <p:nvGrpSpPr>
          <p:cNvPr id="2" name="组合 11"/>
          <p:cNvGrpSpPr/>
          <p:nvPr/>
        </p:nvGrpSpPr>
        <p:grpSpPr>
          <a:xfrm>
            <a:off x="214282" y="71414"/>
            <a:ext cx="8572528" cy="3000396"/>
            <a:chOff x="571472" y="-285776"/>
            <a:chExt cx="8572528" cy="3170251"/>
          </a:xfrm>
        </p:grpSpPr>
        <p:sp>
          <p:nvSpPr>
            <p:cNvPr id="7" name="云形标注 6"/>
            <p:cNvSpPr/>
            <p:nvPr/>
          </p:nvSpPr>
          <p:spPr>
            <a:xfrm>
              <a:off x="571472" y="-285776"/>
              <a:ext cx="8572528" cy="3170251"/>
            </a:xfrm>
            <a:prstGeom prst="cloudCallout">
              <a:avLst>
                <a:gd name="adj1" fmla="val -33618"/>
                <a:gd name="adj2" fmla="val 81241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4" name="Picture 2" descr="c:\users\ADMINI~1\appdata\roaming\360se6\USERDA~1\Temp\T0136C~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EB280"/>
                </a:clrFrom>
                <a:clrTo>
                  <a:srgbClr val="EEB2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544528"/>
              <a:ext cx="3571900" cy="22860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536836" y="16153"/>
              <a:ext cx="7178568" cy="878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smtClean="0">
                  <a:latin typeface="Georgia" pitchFamily="18" charset="0"/>
                </a:rPr>
                <a:t>Can you come to my party</a:t>
              </a:r>
              <a:r>
                <a:rPr lang="en-US" altLang="zh-CN" sz="4800" i="1" dirty="0" smtClean="0">
                  <a:latin typeface="Georgia" pitchFamily="18" charset="0"/>
                </a:rPr>
                <a:t>?</a:t>
              </a:r>
              <a:endParaRPr lang="zh-CN" altLang="en-US" sz="4800" i="1" dirty="0">
                <a:latin typeface="Georgia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428619" y="3000372"/>
            <a:ext cx="3500462" cy="2000264"/>
            <a:chOff x="2915" y="1566"/>
            <a:chExt cx="1724" cy="1406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2915" y="1566"/>
              <a:ext cx="1724" cy="1406"/>
            </a:xfrm>
            <a:prstGeom prst="cloudCallout">
              <a:avLst>
                <a:gd name="adj1" fmla="val 55064"/>
                <a:gd name="adj2" fmla="val 41572"/>
              </a:avLst>
            </a:prstGeom>
            <a:solidFill>
              <a:srgbClr val="CC99FF">
                <a:alpha val="0"/>
              </a:srgbClr>
            </a:solidFill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3200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056" y="1767"/>
              <a:ext cx="1477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i="1" dirty="0" smtClean="0">
                  <a:solidFill>
                    <a:srgbClr val="000000">
                      <a:lumMod val="75000"/>
                    </a:srgbClr>
                  </a:solidFill>
                  <a:latin typeface="Georgia" pitchFamily="18" charset="0"/>
                </a:rPr>
                <a:t>Of course, I’d love to.</a:t>
              </a:r>
              <a:endParaRPr lang="en-US" altLang="zh-CN" sz="4000" b="1" i="1" dirty="0">
                <a:solidFill>
                  <a:srgbClr val="000000">
                    <a:lumMod val="75000"/>
                  </a:srgbClr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pic>
        <p:nvPicPr>
          <p:cNvPr id="3076" name="Picture 4" descr="c:\users\ADMINI~1\appdata\roaming\360se6\USERDA~1\Temp\T01590~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51138"/>
            <a:ext cx="1665402" cy="2249695"/>
          </a:xfrm>
          <a:prstGeom prst="rect">
            <a:avLst/>
          </a:prstGeom>
          <a:noFill/>
        </p:spPr>
      </p:pic>
      <p:pic>
        <p:nvPicPr>
          <p:cNvPr id="3078" name="Picture 6" descr="c:\users\ADMINI~1\appdata\roaming\360se6\USERDA~1\Temp\T019ED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286256"/>
            <a:ext cx="1695450" cy="2357454"/>
          </a:xfrm>
          <a:prstGeom prst="rect">
            <a:avLst/>
          </a:prstGeom>
          <a:noFill/>
        </p:spPr>
      </p:pic>
      <p:grpSp>
        <p:nvGrpSpPr>
          <p:cNvPr id="2" name="组合 11"/>
          <p:cNvGrpSpPr/>
          <p:nvPr/>
        </p:nvGrpSpPr>
        <p:grpSpPr>
          <a:xfrm>
            <a:off x="214282" y="71414"/>
            <a:ext cx="8572528" cy="3000396"/>
            <a:chOff x="571472" y="-285776"/>
            <a:chExt cx="8572528" cy="3170251"/>
          </a:xfrm>
        </p:grpSpPr>
        <p:sp>
          <p:nvSpPr>
            <p:cNvPr id="7" name="云形标注 6"/>
            <p:cNvSpPr/>
            <p:nvPr/>
          </p:nvSpPr>
          <p:spPr>
            <a:xfrm>
              <a:off x="571472" y="-285776"/>
              <a:ext cx="8572528" cy="3170251"/>
            </a:xfrm>
            <a:prstGeom prst="cloudCallout">
              <a:avLst>
                <a:gd name="adj1" fmla="val -33618"/>
                <a:gd name="adj2" fmla="val 81241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4" name="Picture 2" descr="c:\users\ADMINI~1\appdata\roaming\360se6\USERDA~1\Temp\T0136C~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EB280"/>
                </a:clrFrom>
                <a:clrTo>
                  <a:srgbClr val="EEB2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544528"/>
              <a:ext cx="3571900" cy="22860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536836" y="16153"/>
              <a:ext cx="7178568" cy="878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smtClean="0">
                  <a:latin typeface="Georgia" pitchFamily="18" charset="0"/>
                </a:rPr>
                <a:t>Can you come to my party</a:t>
              </a:r>
              <a:r>
                <a:rPr lang="en-US" altLang="zh-CN" sz="4800" i="1" dirty="0" smtClean="0">
                  <a:latin typeface="Georgia" pitchFamily="18" charset="0"/>
                </a:rPr>
                <a:t>?</a:t>
              </a:r>
              <a:endParaRPr lang="zh-CN" altLang="en-US" sz="4800" i="1" dirty="0">
                <a:latin typeface="Georgia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428619" y="3000372"/>
            <a:ext cx="3500462" cy="2000264"/>
            <a:chOff x="2915" y="1566"/>
            <a:chExt cx="1724" cy="1406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2915" y="1566"/>
              <a:ext cx="1724" cy="1406"/>
            </a:xfrm>
            <a:prstGeom prst="cloudCallout">
              <a:avLst>
                <a:gd name="adj1" fmla="val 55064"/>
                <a:gd name="adj2" fmla="val 41572"/>
              </a:avLst>
            </a:prstGeom>
            <a:solidFill>
              <a:srgbClr val="CC99FF">
                <a:alpha val="0"/>
              </a:srgbClr>
            </a:solidFill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3200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056" y="1767"/>
              <a:ext cx="1477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i="1" dirty="0" smtClean="0">
                  <a:solidFill>
                    <a:srgbClr val="000000">
                      <a:lumMod val="75000"/>
                    </a:srgbClr>
                  </a:solidFill>
                  <a:latin typeface="Georgia" pitchFamily="18" charset="0"/>
                </a:rPr>
                <a:t>Yes  , I’d love to.</a:t>
              </a:r>
              <a:endParaRPr lang="en-US" altLang="zh-CN" sz="4000" b="1" i="1" dirty="0">
                <a:solidFill>
                  <a:srgbClr val="000000">
                    <a:lumMod val="75000"/>
                  </a:srgbClr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971306"/>
            <a:ext cx="762740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itchFamily="18" charset="0"/>
              </a:rPr>
              <a:t>Can</a:t>
            </a:r>
            <a:r>
              <a:rPr lang="en-US" altLang="zh-CN" sz="4000" b="1" i="1" dirty="0" smtClean="0">
                <a:latin typeface="Georgia" pitchFamily="18" charset="0"/>
              </a:rPr>
              <a:t> you come to my party ?</a:t>
            </a:r>
          </a:p>
          <a:p>
            <a:r>
              <a:rPr lang="zh-CN" altLang="en-US" sz="4000" b="1" dirty="0" smtClean="0">
                <a:latin typeface="Georgia" pitchFamily="18" charset="0"/>
              </a:rPr>
              <a:t>你能来我的聚会吗？</a:t>
            </a:r>
            <a:endParaRPr lang="en-US" altLang="zh-CN" sz="4000" b="1" dirty="0" smtClean="0">
              <a:latin typeface="Georgia" pitchFamily="18" charset="0"/>
            </a:endParaRP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414" y="2308862"/>
            <a:ext cx="800411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can</a:t>
            </a:r>
            <a:r>
              <a:rPr lang="zh-CN" altLang="en-US" sz="3600" b="1" dirty="0" smtClean="0">
                <a:solidFill>
                  <a:srgbClr val="FF0000"/>
                </a:solidFill>
                <a:latin typeface="Georgia" pitchFamily="18" charset="0"/>
              </a:rPr>
              <a:t>除了表示能力之外，还可以表示邀</a:t>
            </a:r>
            <a:endParaRPr lang="en-US" altLang="zh-CN" sz="36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Georgia" pitchFamily="18" charset="0"/>
              </a:rPr>
              <a:t>        请，常用一般疑问句形式</a:t>
            </a:r>
            <a:r>
              <a:rPr lang="en-US" altLang="zh-CN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en-US" altLang="zh-CN" sz="3600" b="1" dirty="0" smtClean="0">
              <a:latin typeface="Georgia" pitchFamily="18" charset="0"/>
            </a:endParaRPr>
          </a:p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3129" y="3791554"/>
            <a:ext cx="447109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Georgia" pitchFamily="18" charset="0"/>
              </a:rPr>
              <a:t>接受邀请可以回答</a:t>
            </a:r>
            <a:r>
              <a:rPr lang="en-US" altLang="zh-CN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latin typeface="Georgia" pitchFamily="18" charset="0"/>
              </a:rPr>
              <a:t>：</a:t>
            </a:r>
            <a:endParaRPr lang="en-US" altLang="zh-CN" sz="3600" b="1" dirty="0" smtClean="0">
              <a:latin typeface="Georgia" pitchFamily="18" charset="0"/>
            </a:endParaRPr>
          </a:p>
          <a:p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57224" y="4435626"/>
            <a:ext cx="4509568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Sure, I’d love to.</a:t>
            </a:r>
            <a:endParaRPr lang="en-US" altLang="zh-CN" sz="4000" b="1" i="1" dirty="0">
              <a:solidFill>
                <a:srgbClr val="000000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9746" y="5221444"/>
            <a:ext cx="5783956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Of course, I’d love to.</a:t>
            </a:r>
            <a:endParaRPr lang="en-US" altLang="zh-CN" sz="4000" b="1" i="1" dirty="0">
              <a:solidFill>
                <a:srgbClr val="000000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6131" y="6007262"/>
            <a:ext cx="4318811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Yes , I’d love to.</a:t>
            </a:r>
            <a:endParaRPr lang="en-US" altLang="zh-CN" sz="4000" b="1" i="1" dirty="0">
              <a:solidFill>
                <a:srgbClr val="000000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Notes  </a:t>
            </a:r>
            <a:r>
              <a:rPr lang="en-US" altLang="zh-CN" sz="4400" dirty="0" smtClean="0">
                <a:solidFill>
                  <a:srgbClr val="FF0066"/>
                </a:solidFill>
                <a:ea typeface="+mj-ea"/>
                <a:cs typeface="+mj-cs"/>
              </a:rPr>
              <a:t>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1438" y="1285860"/>
            <a:ext cx="8858280" cy="64294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3200" b="1" i="1" kern="0" dirty="0" smtClean="0">
                <a:latin typeface="Georgia" pitchFamily="18" charset="0"/>
              </a:rPr>
              <a:t>1. Can you watch TV with me? (</a:t>
            </a:r>
            <a:r>
              <a:rPr lang="zh-CN" altLang="en-US" sz="3200" b="1" kern="0" dirty="0" smtClean="0">
                <a:latin typeface="Georgia" pitchFamily="18" charset="0"/>
              </a:rPr>
              <a:t>肯定回答</a:t>
            </a:r>
            <a:r>
              <a:rPr lang="en-US" altLang="zh-CN" sz="3200" b="1" i="1" kern="0" dirty="0" smtClean="0">
                <a:latin typeface="Georgia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3200" b="1" i="1" kern="0" dirty="0" smtClean="0">
                <a:latin typeface="Georgia" pitchFamily="18" charset="0"/>
              </a:rPr>
              <a:t>                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altLang="zh-CN" sz="3200" b="1" i="1" kern="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58407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kern="0" dirty="0" smtClean="0">
                <a:latin typeface="Georgia" pitchFamily="18" charset="0"/>
              </a:rPr>
              <a:t>____ , _____ ____ 	to.</a:t>
            </a:r>
            <a:endParaRPr lang="zh-CN" altLang="en-US" sz="3200" b="1" i="1" kern="0" dirty="0" smtClean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058407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Sure         I’d      love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</a:t>
            </a:r>
            <a:r>
              <a:rPr lang="en-US" altLang="zh-CN" sz="4400" i="1" dirty="0" smtClean="0">
                <a:solidFill>
                  <a:srgbClr val="00FF00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42844" y="2857496"/>
            <a:ext cx="9286940" cy="278608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3200" b="1" i="1" kern="0" dirty="0" smtClean="0">
                <a:latin typeface="Georgia" pitchFamily="18" charset="0"/>
              </a:rPr>
              <a:t>2.Can you come to my house.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altLang="zh-CN" sz="3200" b="1" i="1" kern="0" dirty="0" smtClean="0"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3200" b="1" i="1" kern="0" dirty="0" smtClean="0">
                <a:latin typeface="Georgia" pitchFamily="18" charset="0"/>
              </a:rPr>
              <a:t>3. Can you go to the movies tomorrow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3200" b="1" i="1" kern="0" dirty="0" smtClean="0">
                <a:latin typeface="Georgia" pitchFamily="18" charset="0"/>
              </a:rPr>
              <a:t>     night?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3200" b="1" i="1" kern="0" dirty="0" smtClean="0">
                <a:latin typeface="Georgia" pitchFamily="18" charset="0"/>
              </a:rPr>
              <a:t>A. Sure , I ’m busy.          B. Sure, I’d love to 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3200" b="1" i="1" kern="0" dirty="0" smtClean="0">
                <a:latin typeface="Georgia" pitchFamily="18" charset="0"/>
              </a:rPr>
              <a:t>C. Sorry , I’d love to.      D. I ’m sorry I can 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3200" b="1" i="1" kern="0" dirty="0" smtClean="0">
                <a:latin typeface="Georgia" pitchFamily="18" charset="0"/>
              </a:rPr>
              <a:t>                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altLang="zh-CN" sz="3200" b="1" i="1" kern="0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342900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kern="0" dirty="0" smtClean="0">
                <a:latin typeface="Georgia" pitchFamily="18" charset="0"/>
              </a:rPr>
              <a:t>____ _______, ____ _____	  to.</a:t>
            </a:r>
            <a:endParaRPr lang="zh-CN" altLang="en-US" sz="3200" b="1" i="1" kern="0" dirty="0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342900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  Of       course         I’d      love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143512"/>
            <a:ext cx="56459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825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Look at the pictures and guess the meaning.</a:t>
            </a:r>
            <a:endParaRPr lang="zh-CN" altLang="en-US" sz="3200" i="1" dirty="0">
              <a:latin typeface="Georgia" pitchFamily="18" charset="0"/>
            </a:endParaRPr>
          </a:p>
        </p:txBody>
      </p:sp>
      <p:pic>
        <p:nvPicPr>
          <p:cNvPr id="6" name="Picture 2" descr="C:\Users\Administrator.LDP71Z56YYYEYDW\AppData\Local\Microsoft\Windows\Temporary Internet Files\Content.IE5\35QU1GBG\dglxasset[1]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357298"/>
            <a:ext cx="5286412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14480" y="4929198"/>
            <a:ext cx="504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latin typeface="Georgia" pitchFamily="18" charset="0"/>
              </a:rPr>
              <a:t>prepare for an exam </a:t>
            </a:r>
            <a:endParaRPr lang="zh-CN" altLang="en-US" sz="4000" i="1" dirty="0">
              <a:latin typeface="Georgia" pitchFamily="18" charset="0"/>
            </a:endParaRPr>
          </a:p>
        </p:txBody>
      </p:sp>
      <p:pic>
        <p:nvPicPr>
          <p:cNvPr id="11266" name="Picture 2" descr="c:\users\ADMINI~1\appdata\roaming\360se6\USERDA~1\Temp\RES12_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357298"/>
            <a:ext cx="5214974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214546" y="4929198"/>
            <a:ext cx="4036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latin typeface="Georgia" pitchFamily="18" charset="0"/>
              </a:rPr>
              <a:t>help my parents </a:t>
            </a:r>
            <a:endParaRPr lang="zh-CN" altLang="en-US" sz="4000" i="1" dirty="0">
              <a:latin typeface="Georgia" pitchFamily="18" charset="0"/>
            </a:endParaRPr>
          </a:p>
        </p:txBody>
      </p:sp>
      <p:pic>
        <p:nvPicPr>
          <p:cNvPr id="12" name="Picture 5" descr="看牙医的小朋友设计图片">
            <a:hlinkClick r:id="rId6" tooltip="看牙医的小朋友"/>
          </p:cNvPr>
          <p:cNvPicPr>
            <a:picLocks noChangeAspect="1" noChangeArrowheads="1"/>
          </p:cNvPicPr>
          <p:nvPr/>
        </p:nvPicPr>
        <p:blipFill>
          <a:blip r:embed="rId7" cstate="print"/>
          <a:srcRect b="4730"/>
          <a:stretch>
            <a:fillRect/>
          </a:stretch>
        </p:blipFill>
        <p:spPr bwMode="auto">
          <a:xfrm>
            <a:off x="1643042" y="1428736"/>
            <a:ext cx="5286412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214546" y="4929198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latin typeface="Georgia" pitchFamily="18" charset="0"/>
              </a:rPr>
              <a:t>go to the doctor </a:t>
            </a:r>
            <a:endParaRPr lang="zh-CN" altLang="en-US" sz="40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2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pic>
        <p:nvPicPr>
          <p:cNvPr id="5" name="Picture 4" descr="c:\users\ADMINI~1\appdata\roaming\360se6\USERDA~1\Temp\T01590~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51138"/>
            <a:ext cx="1665402" cy="2249695"/>
          </a:xfrm>
          <a:prstGeom prst="rect">
            <a:avLst/>
          </a:prstGeom>
          <a:noFill/>
        </p:spPr>
      </p:pic>
      <p:pic>
        <p:nvPicPr>
          <p:cNvPr id="6" name="Picture 6" descr="c:\users\ADMINI~1\appdata\roaming\360se6\USERDA~1\Temp\T019ED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286256"/>
            <a:ext cx="1695450" cy="2357454"/>
          </a:xfrm>
          <a:prstGeom prst="rect">
            <a:avLst/>
          </a:prstGeom>
          <a:noFill/>
        </p:spPr>
      </p:pic>
      <p:grpSp>
        <p:nvGrpSpPr>
          <p:cNvPr id="7" name="组合 11"/>
          <p:cNvGrpSpPr/>
          <p:nvPr/>
        </p:nvGrpSpPr>
        <p:grpSpPr>
          <a:xfrm>
            <a:off x="214282" y="71414"/>
            <a:ext cx="6000792" cy="2786082"/>
            <a:chOff x="571472" y="-285776"/>
            <a:chExt cx="8572528" cy="3170251"/>
          </a:xfrm>
        </p:grpSpPr>
        <p:sp>
          <p:nvSpPr>
            <p:cNvPr id="11" name="云形标注 10"/>
            <p:cNvSpPr/>
            <p:nvPr/>
          </p:nvSpPr>
          <p:spPr>
            <a:xfrm>
              <a:off x="571472" y="-285776"/>
              <a:ext cx="8572528" cy="3170251"/>
            </a:xfrm>
            <a:prstGeom prst="cloudCallout">
              <a:avLst>
                <a:gd name="adj1" fmla="val -33618"/>
                <a:gd name="adj2" fmla="val 81241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Picture 2" descr="c:\users\ADMINI~1\appdata\roaming\360se6\USERDA~1\Temp\T0136C~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EB280"/>
                </a:clrFrom>
                <a:clrTo>
                  <a:srgbClr val="EEB2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544528"/>
              <a:ext cx="3571900" cy="22860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401071" y="98496"/>
              <a:ext cx="6811599" cy="682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 smtClean="0">
                  <a:latin typeface="Georgia" pitchFamily="18" charset="0"/>
                </a:rPr>
                <a:t>Can you come to my party</a:t>
              </a:r>
              <a:r>
                <a:rPr lang="en-US" altLang="zh-CN" sz="3600" i="1" dirty="0" smtClean="0">
                  <a:latin typeface="Georgia" pitchFamily="18" charset="0"/>
                </a:rPr>
                <a:t>?</a:t>
              </a:r>
              <a:endParaRPr lang="zh-CN" altLang="en-US" sz="3600" i="1" dirty="0">
                <a:latin typeface="Georgia" pitchFamily="18" charset="0"/>
              </a:endParaRPr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1857356" y="2928934"/>
            <a:ext cx="5000660" cy="3286148"/>
            <a:chOff x="2915" y="1566"/>
            <a:chExt cx="1724" cy="1406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2915" y="1566"/>
              <a:ext cx="1724" cy="1406"/>
            </a:xfrm>
            <a:prstGeom prst="cloudCallout">
              <a:avLst>
                <a:gd name="adj1" fmla="val 53884"/>
                <a:gd name="adj2" fmla="val 11950"/>
              </a:avLst>
            </a:prstGeom>
            <a:solidFill>
              <a:srgbClr val="CC99FF">
                <a:alpha val="0"/>
              </a:srgbClr>
            </a:solidFill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3200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056" y="1767"/>
              <a:ext cx="1477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4000" b="1" i="1" dirty="0">
                <a:solidFill>
                  <a:srgbClr val="000000">
                    <a:lumMod val="75000"/>
                  </a:srgbClr>
                </a:solidFill>
                <a:latin typeface="Georgia" pitchFamily="18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643174" y="3429000"/>
            <a:ext cx="514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Sorry, I have to</a:t>
            </a:r>
          </a:p>
          <a:p>
            <a:r>
              <a:rPr lang="en-US" altLang="zh-CN" sz="2800" b="1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prepare for an exam.</a:t>
            </a:r>
            <a:endParaRPr lang="en-US" altLang="zh-CN" sz="2800" b="1" i="1" dirty="0">
              <a:solidFill>
                <a:srgbClr val="000000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18" name="Picture 2" descr="C:\Users\Administrator.LDP71Z56YYYEYDW\AppData\Local\Microsoft\Windows\Temporary Internet Files\Content.IE5\35QU1GBG\dglxasset[1].asp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143380"/>
            <a:ext cx="3587245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pic>
        <p:nvPicPr>
          <p:cNvPr id="5" name="Picture 4" descr="c:\users\ADMINI~1\appdata\roaming\360se6\USERDA~1\Temp\T01590~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51138"/>
            <a:ext cx="1665402" cy="2249695"/>
          </a:xfrm>
          <a:prstGeom prst="rect">
            <a:avLst/>
          </a:prstGeom>
          <a:noFill/>
        </p:spPr>
      </p:pic>
      <p:pic>
        <p:nvPicPr>
          <p:cNvPr id="6" name="Picture 6" descr="c:\users\ADMINI~1\appdata\roaming\360se6\USERDA~1\Temp\T019ED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286256"/>
            <a:ext cx="1695450" cy="2357454"/>
          </a:xfrm>
          <a:prstGeom prst="rect">
            <a:avLst/>
          </a:prstGeom>
          <a:noFill/>
        </p:spPr>
      </p:pic>
      <p:grpSp>
        <p:nvGrpSpPr>
          <p:cNvPr id="7" name="组合 11"/>
          <p:cNvGrpSpPr/>
          <p:nvPr/>
        </p:nvGrpSpPr>
        <p:grpSpPr>
          <a:xfrm>
            <a:off x="214282" y="71414"/>
            <a:ext cx="6000792" cy="2786082"/>
            <a:chOff x="571472" y="-285776"/>
            <a:chExt cx="8572528" cy="3170251"/>
          </a:xfrm>
        </p:grpSpPr>
        <p:sp>
          <p:nvSpPr>
            <p:cNvPr id="11" name="云形标注 10"/>
            <p:cNvSpPr/>
            <p:nvPr/>
          </p:nvSpPr>
          <p:spPr>
            <a:xfrm>
              <a:off x="571472" y="-285776"/>
              <a:ext cx="8572528" cy="3170251"/>
            </a:xfrm>
            <a:prstGeom prst="cloudCallout">
              <a:avLst>
                <a:gd name="adj1" fmla="val -33618"/>
                <a:gd name="adj2" fmla="val 81241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Picture 2" descr="c:\users\ADMINI~1\appdata\roaming\360se6\USERDA~1\Temp\T0136C~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EB280"/>
                </a:clrFrom>
                <a:clrTo>
                  <a:srgbClr val="EEB2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544528"/>
              <a:ext cx="3571900" cy="22860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401071" y="98496"/>
              <a:ext cx="6811599" cy="682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 smtClean="0">
                  <a:latin typeface="Georgia" pitchFamily="18" charset="0"/>
                </a:rPr>
                <a:t>Can you come to my party</a:t>
              </a:r>
              <a:r>
                <a:rPr lang="en-US" altLang="zh-CN" sz="3600" i="1" dirty="0" smtClean="0">
                  <a:latin typeface="Georgia" pitchFamily="18" charset="0"/>
                </a:rPr>
                <a:t>?</a:t>
              </a:r>
              <a:endParaRPr lang="zh-CN" altLang="en-US" sz="3600" i="1" dirty="0">
                <a:latin typeface="Georgia" pitchFamily="18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643174" y="3429000"/>
            <a:ext cx="514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Sorry, I have to</a:t>
            </a:r>
          </a:p>
          <a:p>
            <a:r>
              <a:rPr lang="en-US" altLang="zh-CN" sz="2800" b="1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help my parents.</a:t>
            </a:r>
            <a:endParaRPr lang="en-US" altLang="zh-CN" sz="2800" b="1" i="1" dirty="0">
              <a:solidFill>
                <a:srgbClr val="000000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18" name="Picture 2" descr="c:\users\ADMINI~1\appdata\roaming\360se6\USERDA~1\Temp\RES12_~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214818"/>
            <a:ext cx="392909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643042" y="-571528"/>
            <a:ext cx="5049970" cy="6929893"/>
            <a:chOff x="2792" y="1767"/>
            <a:chExt cx="1741" cy="2965"/>
          </a:xfrm>
        </p:grpSpPr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2792" y="3326"/>
              <a:ext cx="1724" cy="1406"/>
            </a:xfrm>
            <a:prstGeom prst="cloudCallout">
              <a:avLst>
                <a:gd name="adj1" fmla="val 53884"/>
                <a:gd name="adj2" fmla="val 11950"/>
              </a:avLst>
            </a:prstGeom>
            <a:solidFill>
              <a:srgbClr val="CC99FF">
                <a:alpha val="0"/>
              </a:srgbClr>
            </a:solidFill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3200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056" y="1767"/>
              <a:ext cx="1477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4000" b="1" i="1" dirty="0">
                <a:solidFill>
                  <a:srgbClr val="000000">
                    <a:lumMod val="75000"/>
                  </a:srgbClr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pic>
        <p:nvPicPr>
          <p:cNvPr id="5" name="Picture 4" descr="c:\users\ADMINI~1\appdata\roaming\360se6\USERDA~1\Temp\T01590~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51138"/>
            <a:ext cx="1665402" cy="2249695"/>
          </a:xfrm>
          <a:prstGeom prst="rect">
            <a:avLst/>
          </a:prstGeom>
          <a:noFill/>
        </p:spPr>
      </p:pic>
      <p:pic>
        <p:nvPicPr>
          <p:cNvPr id="6" name="Picture 6" descr="c:\users\ADMINI~1\appdata\roaming\360se6\USERDA~1\Temp\T019ED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286256"/>
            <a:ext cx="1695450" cy="2357454"/>
          </a:xfrm>
          <a:prstGeom prst="rect">
            <a:avLst/>
          </a:prstGeom>
          <a:noFill/>
        </p:spPr>
      </p:pic>
      <p:grpSp>
        <p:nvGrpSpPr>
          <p:cNvPr id="2" name="组合 11"/>
          <p:cNvGrpSpPr/>
          <p:nvPr/>
        </p:nvGrpSpPr>
        <p:grpSpPr>
          <a:xfrm>
            <a:off x="214282" y="71414"/>
            <a:ext cx="6000792" cy="2786082"/>
            <a:chOff x="571472" y="-285776"/>
            <a:chExt cx="8572528" cy="3170251"/>
          </a:xfrm>
        </p:grpSpPr>
        <p:sp>
          <p:nvSpPr>
            <p:cNvPr id="11" name="云形标注 10"/>
            <p:cNvSpPr/>
            <p:nvPr/>
          </p:nvSpPr>
          <p:spPr>
            <a:xfrm>
              <a:off x="571472" y="-285776"/>
              <a:ext cx="8572528" cy="3170251"/>
            </a:xfrm>
            <a:prstGeom prst="cloudCallout">
              <a:avLst>
                <a:gd name="adj1" fmla="val -33618"/>
                <a:gd name="adj2" fmla="val 81241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Picture 2" descr="c:\users\ADMINI~1\appdata\roaming\360se6\USERDA~1\Temp\T0136C~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EB280"/>
                </a:clrFrom>
                <a:clrTo>
                  <a:srgbClr val="EEB2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544528"/>
              <a:ext cx="3571900" cy="22860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401071" y="98496"/>
              <a:ext cx="6811599" cy="682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 smtClean="0">
                  <a:latin typeface="Georgia" pitchFamily="18" charset="0"/>
                </a:rPr>
                <a:t>Can you come to my party</a:t>
              </a:r>
              <a:r>
                <a:rPr lang="en-US" altLang="zh-CN" sz="3600" i="1" dirty="0" smtClean="0">
                  <a:latin typeface="Georgia" pitchFamily="18" charset="0"/>
                </a:rPr>
                <a:t>?</a:t>
              </a:r>
              <a:endParaRPr lang="zh-CN" altLang="en-US" sz="3600" i="1" dirty="0">
                <a:latin typeface="Georgia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857356" y="2928934"/>
            <a:ext cx="5000660" cy="3286148"/>
            <a:chOff x="2915" y="1566"/>
            <a:chExt cx="1724" cy="1406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2915" y="1566"/>
              <a:ext cx="1724" cy="1406"/>
            </a:xfrm>
            <a:prstGeom prst="cloudCallout">
              <a:avLst>
                <a:gd name="adj1" fmla="val 53884"/>
                <a:gd name="adj2" fmla="val 11950"/>
              </a:avLst>
            </a:prstGeom>
            <a:solidFill>
              <a:srgbClr val="CC99FF">
                <a:alpha val="0"/>
              </a:srgbClr>
            </a:solidFill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3200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056" y="1767"/>
              <a:ext cx="1477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4000" b="1" i="1" dirty="0">
                <a:solidFill>
                  <a:srgbClr val="000000">
                    <a:lumMod val="75000"/>
                  </a:srgbClr>
                </a:solidFill>
                <a:latin typeface="Georgia" pitchFamily="18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643174" y="3429000"/>
            <a:ext cx="514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Sorry, I have to</a:t>
            </a:r>
          </a:p>
          <a:p>
            <a:r>
              <a:rPr lang="en-US" altLang="zh-CN" sz="2800" b="1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go to the doctor.</a:t>
            </a:r>
            <a:endParaRPr lang="en-US" altLang="zh-CN" sz="2800" b="1" i="1" dirty="0">
              <a:solidFill>
                <a:srgbClr val="000000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19" name="Picture 5" descr="看牙医的小朋友设计图片">
            <a:hlinkClick r:id="rId7" tooltip="看牙医的小朋友"/>
          </p:cNvPr>
          <p:cNvPicPr>
            <a:picLocks noChangeAspect="1" noChangeArrowheads="1"/>
          </p:cNvPicPr>
          <p:nvPr/>
        </p:nvPicPr>
        <p:blipFill>
          <a:blip r:embed="rId8" cstate="print"/>
          <a:srcRect b="4730"/>
          <a:stretch>
            <a:fillRect/>
          </a:stretch>
        </p:blipFill>
        <p:spPr bwMode="auto">
          <a:xfrm>
            <a:off x="2643174" y="4429132"/>
            <a:ext cx="3143272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57224" y="1357298"/>
            <a:ext cx="7715304" cy="5078313"/>
          </a:xfrm>
          <a:prstGeom prst="rect">
            <a:avLst/>
          </a:prstGeom>
          <a:ln w="57150">
            <a:solidFill>
              <a:srgbClr val="0000CC"/>
            </a:solidFill>
            <a:prstDash val="sysDot"/>
          </a:ln>
        </p:spPr>
        <p:txBody>
          <a:bodyPr wrap="square">
            <a:spAutoFit/>
          </a:bodyPr>
          <a:lstStyle/>
          <a:p>
            <a:pPr defTabSz="912813">
              <a:lnSpc>
                <a:spcPct val="150000"/>
              </a:lnSpc>
            </a:pPr>
            <a:r>
              <a:rPr lang="en-US" altLang="zh-CN" sz="3600" b="1" i="1" dirty="0" smtClean="0">
                <a:latin typeface="Georgia" pitchFamily="18" charset="0"/>
              </a:rPr>
              <a:t>Peel three bananas .</a:t>
            </a:r>
            <a:br>
              <a:rPr lang="en-US" altLang="zh-CN" sz="3600" b="1" i="1" dirty="0" smtClean="0">
                <a:latin typeface="Georgia" pitchFamily="18" charset="0"/>
              </a:rPr>
            </a:br>
            <a:r>
              <a:rPr lang="en-US" altLang="zh-CN" sz="3600" b="1" i="1" dirty="0" smtClean="0">
                <a:latin typeface="Georgia" pitchFamily="18" charset="0"/>
              </a:rPr>
              <a:t>Cut up the bananas.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3600" b="1" i="1" dirty="0" smtClean="0">
                <a:latin typeface="Georgia" pitchFamily="18" charset="0"/>
              </a:rPr>
              <a:t>Put the bananas  in the blender. 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3600" b="1" i="1" dirty="0" smtClean="0">
                <a:latin typeface="Georgia" pitchFamily="18" charset="0"/>
              </a:rPr>
              <a:t>Pour the milk into the blender.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3600" b="1" i="1" dirty="0" smtClean="0">
                <a:latin typeface="Georgia" pitchFamily="18" charset="0"/>
              </a:rPr>
              <a:t>Turn on the blender</a:t>
            </a:r>
            <a:br>
              <a:rPr lang="en-US" altLang="zh-CN" sz="3600" b="1" i="1" dirty="0" smtClean="0">
                <a:latin typeface="Georgia" pitchFamily="18" charset="0"/>
              </a:rPr>
            </a:br>
            <a:r>
              <a:rPr lang="en-US" altLang="zh-CN" sz="3600" b="1" i="1" dirty="0" smtClean="0">
                <a:latin typeface="Georgia" pitchFamily="18" charset="0"/>
              </a:rPr>
              <a:t>Drink the milk shake.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Warm up</a:t>
            </a:r>
            <a:endParaRPr kumimoji="0" lang="zh-CN" altLang="en-US" sz="44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1094416"/>
            <a:ext cx="68900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Can</a:t>
            </a:r>
            <a:r>
              <a:rPr lang="en-US" altLang="zh-CN" sz="3600" b="1" i="1" dirty="0" smtClean="0">
                <a:latin typeface="Georgia" pitchFamily="18" charset="0"/>
              </a:rPr>
              <a:t> you come to my party ?</a:t>
            </a:r>
          </a:p>
          <a:p>
            <a:r>
              <a:rPr lang="zh-CN" altLang="en-US" sz="3600" b="1" dirty="0" smtClean="0">
                <a:latin typeface="Georgia" pitchFamily="18" charset="0"/>
              </a:rPr>
              <a:t>你能来我的聚会吗？</a:t>
            </a:r>
            <a:endParaRPr lang="en-US" altLang="zh-CN" sz="3600" b="1" dirty="0" smtClean="0">
              <a:latin typeface="Georgia" pitchFamily="18" charset="0"/>
            </a:endParaRPr>
          </a:p>
          <a:p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9852" y="2289097"/>
            <a:ext cx="8004114" cy="13542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can</a:t>
            </a:r>
            <a:r>
              <a:rPr lang="zh-CN" altLang="en-US" sz="3200" b="1" dirty="0" smtClean="0">
                <a:solidFill>
                  <a:srgbClr val="FF0000"/>
                </a:solidFill>
                <a:latin typeface="Georgia" pitchFamily="18" charset="0"/>
              </a:rPr>
              <a:t>除了表示能力之外，还可以表示邀</a:t>
            </a:r>
            <a:endParaRPr lang="en-US" altLang="zh-CN" sz="32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Georgia" pitchFamily="18" charset="0"/>
              </a:rPr>
              <a:t>        请，常用一般疑问句形式</a:t>
            </a:r>
            <a:r>
              <a:rPr lang="en-US" altLang="zh-CN" sz="32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en-US" altLang="zh-CN" sz="3200" b="1" dirty="0" smtClean="0">
              <a:latin typeface="Georgia" pitchFamily="18" charset="0"/>
            </a:endParaRPr>
          </a:p>
          <a:p>
            <a:endParaRPr lang="zh-CN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3129" y="3710234"/>
            <a:ext cx="4820550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Georgia" pitchFamily="18" charset="0"/>
              </a:rPr>
              <a:t>拒绝接受邀请可以回答</a:t>
            </a:r>
            <a:r>
              <a:rPr lang="en-US" altLang="zh-CN" sz="32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Georgia" pitchFamily="18" charset="0"/>
              </a:rPr>
              <a:t>：</a:t>
            </a:r>
            <a:endParaRPr lang="en-US" altLang="zh-CN" sz="3200" b="1" dirty="0" smtClean="0">
              <a:latin typeface="Georgia" pitchFamily="18" charset="0"/>
            </a:endParaRPr>
          </a:p>
          <a:p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571472" y="4405978"/>
            <a:ext cx="6434775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Sorry , I ’m not available.</a:t>
            </a:r>
            <a:r>
              <a:rPr lang="zh-CN" altLang="en-US" sz="2800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对不起我没空</a:t>
            </a:r>
            <a:endParaRPr lang="en-US" altLang="zh-CN" sz="2800" dirty="0">
              <a:solidFill>
                <a:srgbClr val="000000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1472" y="5048920"/>
            <a:ext cx="4381328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I ’m sorry. I have to +</a:t>
            </a:r>
            <a:r>
              <a:rPr lang="zh-CN" altLang="en-US" sz="2800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原因</a:t>
            </a:r>
            <a:endParaRPr lang="en-US" altLang="zh-CN" sz="2800" dirty="0">
              <a:solidFill>
                <a:srgbClr val="000000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6180" y="5643578"/>
            <a:ext cx="8169224" cy="95410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I’d love to .but I’m afraid I can’t .I have to +</a:t>
            </a:r>
            <a:r>
              <a:rPr lang="zh-CN" altLang="en-US" sz="2800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原因</a:t>
            </a:r>
            <a:r>
              <a:rPr lang="en-US" altLang="zh-CN" sz="2800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我很乐意。但是我恐怕不能。我不得不</a:t>
            </a:r>
            <a:r>
              <a:rPr lang="en-US" altLang="zh-CN" sz="2800" dirty="0" smtClean="0">
                <a:solidFill>
                  <a:srgbClr val="000000">
                    <a:lumMod val="75000"/>
                  </a:srgbClr>
                </a:solidFill>
                <a:latin typeface="Georgia" pitchFamily="18" charset="0"/>
              </a:rPr>
              <a:t>…</a:t>
            </a:r>
            <a:endParaRPr lang="en-US" altLang="zh-CN" sz="2800" dirty="0">
              <a:solidFill>
                <a:srgbClr val="000000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Notes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42976" y="1159361"/>
            <a:ext cx="5649303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zh-CN" sz="4400" b="1" i="1" dirty="0" smtClean="0">
                <a:solidFill>
                  <a:srgbClr val="000000"/>
                </a:solidFill>
                <a:latin typeface="Georgia" pitchFamily="18" charset="0"/>
              </a:rPr>
              <a:t>Sorry, I </a:t>
            </a:r>
            <a:r>
              <a:rPr lang="en-US" altLang="zh-CN" sz="4400" b="1" i="1" dirty="0" smtClean="0">
                <a:solidFill>
                  <a:srgbClr val="FF0000"/>
                </a:solidFill>
                <a:latin typeface="Georgia" pitchFamily="18" charset="0"/>
              </a:rPr>
              <a:t>have to</a:t>
            </a:r>
            <a:r>
              <a:rPr lang="en-US" altLang="zh-CN" sz="4400" b="1" i="1" dirty="0" smtClean="0">
                <a:solidFill>
                  <a:srgbClr val="000000"/>
                </a:solidFill>
                <a:latin typeface="Georgia" pitchFamily="18" charset="0"/>
              </a:rPr>
              <a:t>…</a:t>
            </a:r>
            <a:endParaRPr lang="en-US" altLang="zh-CN" sz="44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38" y="2085965"/>
            <a:ext cx="7286676" cy="15573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have to</a:t>
            </a:r>
            <a:r>
              <a:rPr lang="zh-CN" altLang="en-US" sz="2800" b="1" i="1" dirty="0" smtClean="0">
                <a:solidFill>
                  <a:srgbClr val="000000"/>
                </a:solidFill>
                <a:latin typeface="Georgia" pitchFamily="18" charset="0"/>
              </a:rPr>
              <a:t>表</a:t>
            </a:r>
            <a:r>
              <a:rPr lang="zh-CN" altLang="en-US" sz="2800" b="1" dirty="0" smtClean="0">
                <a:solidFill>
                  <a:srgbClr val="000000"/>
                </a:solidFill>
                <a:latin typeface="Georgia" pitchFamily="18" charset="0"/>
              </a:rPr>
              <a:t>示“被动”“客观”的必须做</a:t>
            </a:r>
            <a:endParaRPr lang="en-US" altLang="zh-CN" sz="2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Georgia" pitchFamily="18" charset="0"/>
              </a:rPr>
              <a:t>单三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has to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Georgia" pitchFamily="18" charset="0"/>
              </a:rPr>
              <a:t>过去式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had  to </a:t>
            </a:r>
            <a:endParaRPr lang="zh-CN" altLang="en-US" sz="28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must</a:t>
            </a:r>
            <a:r>
              <a:rPr lang="zh-CN" altLang="en-US" sz="2800" b="1" i="1" dirty="0" smtClean="0">
                <a:solidFill>
                  <a:srgbClr val="000000"/>
                </a:solidFill>
                <a:latin typeface="Georgia" pitchFamily="18" charset="0"/>
              </a:rPr>
              <a:t>表</a:t>
            </a:r>
            <a:r>
              <a:rPr lang="zh-CN" altLang="en-US" sz="2800" b="1" dirty="0" smtClean="0">
                <a:solidFill>
                  <a:srgbClr val="000000"/>
                </a:solidFill>
                <a:latin typeface="Georgia" pitchFamily="18" charset="0"/>
              </a:rPr>
              <a:t>示“主动”“主观”的必须做</a:t>
            </a:r>
            <a:endParaRPr lang="en-US" altLang="zh-CN" sz="28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801530"/>
            <a:ext cx="8590813" cy="2913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CN" sz="3600" i="1" dirty="0" smtClean="0">
                <a:latin typeface="Georgia" pitchFamily="18" charset="0"/>
              </a:rPr>
              <a:t>Lily ______play the guitar every day .</a:t>
            </a:r>
          </a:p>
          <a:p>
            <a:pPr>
              <a:lnSpc>
                <a:spcPts val="5500"/>
              </a:lnSpc>
            </a:pPr>
            <a:r>
              <a:rPr lang="en-US" altLang="zh-CN" sz="3600" i="1" dirty="0" smtClean="0">
                <a:latin typeface="Georgia" pitchFamily="18" charset="0"/>
              </a:rPr>
              <a:t>Lily   ______play the guitar yesterday .</a:t>
            </a:r>
          </a:p>
          <a:p>
            <a:pPr marL="742950" indent="-742950">
              <a:lnSpc>
                <a:spcPts val="5500"/>
              </a:lnSpc>
            </a:pPr>
            <a:r>
              <a:rPr lang="en-US" altLang="zh-CN" sz="3600" i="1" dirty="0" smtClean="0">
                <a:latin typeface="Georgia" pitchFamily="18" charset="0"/>
              </a:rPr>
              <a:t>   A. have to     B . has to      C . had to</a:t>
            </a:r>
          </a:p>
          <a:p>
            <a:pPr marL="742950" indent="-742950">
              <a:lnSpc>
                <a:spcPts val="5500"/>
              </a:lnSpc>
            </a:pPr>
            <a:r>
              <a:rPr lang="en-US" altLang="zh-CN" sz="3600" i="1" dirty="0" smtClean="0">
                <a:latin typeface="Georgia" pitchFamily="18" charset="0"/>
              </a:rPr>
              <a:t>Lily _____(must) play the guitar.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8794" y="3925677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4640057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6000768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must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</a:t>
            </a:r>
            <a:r>
              <a:rPr lang="en-US" altLang="zh-CN" sz="4400" i="1" dirty="0" smtClean="0">
                <a:solidFill>
                  <a:srgbClr val="00FF00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2910" y="1166843"/>
            <a:ext cx="8501090" cy="523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500"/>
              </a:lnSpc>
            </a:pPr>
            <a:r>
              <a:rPr lang="en-US" altLang="zh-CN" sz="2800" i="1" dirty="0" smtClean="0">
                <a:latin typeface="Georgia" pitchFamily="18" charset="0"/>
              </a:rPr>
              <a:t>1.Can you _____ over to my house to watch CDs?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--Yes, I’d love to.</a:t>
            </a:r>
          </a:p>
          <a:p>
            <a:pPr marL="514350" indent="-514350">
              <a:lnSpc>
                <a:spcPts val="4500"/>
              </a:lnSpc>
              <a:buAutoNum type="alphaUcPeriod"/>
            </a:pPr>
            <a:r>
              <a:rPr lang="en-US" altLang="zh-CN" sz="2800" i="1" dirty="0" smtClean="0">
                <a:latin typeface="Georgia" pitchFamily="18" charset="0"/>
              </a:rPr>
              <a:t>come       B. comes      C. coming     D. to come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2800" i="1" dirty="0" smtClean="0">
                <a:latin typeface="Georgia" pitchFamily="18" charset="0"/>
              </a:rPr>
              <a:t>2. --Can they play basketball with us?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--No, they are not ___. They have to meet friends.</a:t>
            </a:r>
          </a:p>
          <a:p>
            <a:pPr marL="514350" indent="-514350">
              <a:lnSpc>
                <a:spcPts val="4500"/>
              </a:lnSpc>
              <a:buAutoNum type="alphaUcPeriod"/>
            </a:pPr>
            <a:r>
              <a:rPr lang="en-US" altLang="zh-CN" sz="2800" i="1" dirty="0" smtClean="0">
                <a:latin typeface="Georgia" pitchFamily="18" charset="0"/>
              </a:rPr>
              <a:t>busy         B. free           C. angry       D. time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2800" i="1" dirty="0" smtClean="0">
                <a:latin typeface="Georgia" pitchFamily="18" charset="0"/>
              </a:rPr>
              <a:t>3. --____ you turn down your radio, please?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--Yes, I can.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2800" i="1" dirty="0" smtClean="0">
                <a:latin typeface="Georgia" pitchFamily="18" charset="0"/>
              </a:rPr>
              <a:t>A. May          B. Need         C. Must         D. Can</a:t>
            </a:r>
            <a:endParaRPr lang="zh-CN" altLang="en-US" sz="280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</a:t>
            </a:r>
            <a:r>
              <a:rPr lang="en-US" altLang="zh-CN" sz="4400" i="1" dirty="0" smtClean="0">
                <a:solidFill>
                  <a:srgbClr val="00FF00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" name="图片 10" descr="20100729150002-14941437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071678"/>
            <a:ext cx="1005821" cy="1171566"/>
          </a:xfrm>
          <a:prstGeom prst="rect">
            <a:avLst/>
          </a:prstGeom>
        </p:spPr>
      </p:pic>
      <p:pic>
        <p:nvPicPr>
          <p:cNvPr id="12" name="图片 11" descr="20100729150002-14941437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3786190"/>
            <a:ext cx="1005821" cy="1171566"/>
          </a:xfrm>
          <a:prstGeom prst="rect">
            <a:avLst/>
          </a:prstGeom>
        </p:spPr>
      </p:pic>
      <p:pic>
        <p:nvPicPr>
          <p:cNvPr id="13" name="图片 12" descr="20100729150002-14941437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5500702"/>
            <a:ext cx="1005821" cy="117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801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latin typeface="Georgia" pitchFamily="18" charset="0"/>
              </a:rPr>
              <a:t>Look at these picture s, repeat the </a:t>
            </a:r>
          </a:p>
          <a:p>
            <a:r>
              <a:rPr lang="en-US" altLang="zh-CN" sz="4000" i="1" dirty="0" smtClean="0">
                <a:latin typeface="Georgia" pitchFamily="18" charset="0"/>
              </a:rPr>
              <a:t>phrases as quickly as you can  . </a:t>
            </a:r>
            <a:endParaRPr lang="zh-CN" altLang="en-US" sz="4000" i="1" dirty="0">
              <a:latin typeface="Georgia" pitchFamily="18" charset="0"/>
            </a:endParaRPr>
          </a:p>
        </p:txBody>
      </p:sp>
      <p:pic>
        <p:nvPicPr>
          <p:cNvPr id="6" name="Picture 2" descr="C:\Users\Administrator.LDP71Z56YYYEYDW\AppData\Local\Microsoft\Windows\Temporary Internet Files\Content.IE5\35QU1GBG\dglxasset[1]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928802"/>
            <a:ext cx="5786478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Administrator.LDP71Z56YYYEYDW\AppData\Local\Microsoft\Windows\Temporary Internet Files\Content.IE5\YKFONXJN\MP900448554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06" b="6197"/>
          <a:stretch>
            <a:fillRect/>
          </a:stretch>
        </p:blipFill>
        <p:spPr bwMode="auto">
          <a:xfrm>
            <a:off x="1643042" y="1857364"/>
            <a:ext cx="5715040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看牙医的小朋友设计图片">
            <a:hlinkClick r:id="rId6" tooltip="看牙医的小朋友"/>
          </p:cNvPr>
          <p:cNvPicPr>
            <a:picLocks noChangeAspect="1" noChangeArrowheads="1"/>
          </p:cNvPicPr>
          <p:nvPr/>
        </p:nvPicPr>
        <p:blipFill>
          <a:blip r:embed="rId7" cstate="print"/>
          <a:srcRect b="4730"/>
          <a:stretch>
            <a:fillRect/>
          </a:stretch>
        </p:blipFill>
        <p:spPr bwMode="auto">
          <a:xfrm>
            <a:off x="1643042" y="1785926"/>
            <a:ext cx="5715040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 descr="Redocn_2010030817460676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14" r="10714" b="3282"/>
          <a:stretch>
            <a:fillRect/>
          </a:stretch>
        </p:blipFill>
        <p:spPr>
          <a:xfrm>
            <a:off x="1643042" y="1785926"/>
            <a:ext cx="5715040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 descr="u=18781161,1342651340&amp;fm=23&amp;gp=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71604" y="1785925"/>
            <a:ext cx="5857916" cy="4143405"/>
          </a:xfrm>
          <a:prstGeom prst="snip2DiagRect">
            <a:avLst>
              <a:gd name="adj1" fmla="val 2023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标题 77"/>
          <p:cNvSpPr txBox="1">
            <a:spLocks/>
          </p:cNvSpPr>
          <p:nvPr/>
        </p:nvSpPr>
        <p:spPr>
          <a:xfrm>
            <a:off x="-32" y="285728"/>
            <a:ext cx="8786874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1a. Match the words with the pictures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2" descr="F:\大桥教学\教材图片\135501_4c5b69312312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836712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8216" y="5243450"/>
            <a:ext cx="8858280" cy="16145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</a:pPr>
            <a:r>
              <a:rPr lang="en-US" altLang="zh-CN" sz="2800" i="1" dirty="0" smtClean="0">
                <a:solidFill>
                  <a:schemeClr val="bg1"/>
                </a:solidFill>
                <a:latin typeface="Georgia" pitchFamily="18" charset="0"/>
                <a:ea typeface="宋体" charset="-122"/>
              </a:rPr>
              <a:t>1. prepare for an exam ____ 4 . meet my friend ____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</a:pPr>
            <a:r>
              <a:rPr lang="en-US" altLang="zh-CN" sz="2800" i="1" dirty="0" smtClean="0">
                <a:solidFill>
                  <a:schemeClr val="bg1"/>
                </a:solidFill>
                <a:latin typeface="Georgia" pitchFamily="18" charset="0"/>
                <a:ea typeface="宋体" charset="-122"/>
              </a:rPr>
              <a:t>2. help my parents____         5. have the flu ____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</a:pPr>
            <a:r>
              <a:rPr lang="en-US" altLang="zh-CN" sz="2800" i="1" dirty="0" smtClean="0">
                <a:solidFill>
                  <a:schemeClr val="bg1"/>
                </a:solidFill>
                <a:latin typeface="Georgia" pitchFamily="18" charset="0"/>
                <a:ea typeface="宋体" charset="-122"/>
              </a:rPr>
              <a:t>3. go to the doctor ____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04956" y="5168623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 dirty="0" smtClean="0">
                <a:solidFill>
                  <a:srgbClr val="FFFF00"/>
                </a:solidFill>
                <a:latin typeface="Georgia" pitchFamily="18" charset="0"/>
                <a:ea typeface="宋体" charset="-122"/>
              </a:rPr>
              <a:t>b</a:t>
            </a:r>
            <a:endParaRPr lang="zh-CN" altLang="en-US" sz="3600" b="1" i="1" kern="1200" dirty="0">
              <a:solidFill>
                <a:srgbClr val="FFFF00"/>
              </a:solidFill>
              <a:latin typeface="Georgia" pitchFamily="18" charset="0"/>
              <a:ea typeface="宋体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19872" y="6190446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 dirty="0" smtClean="0">
                <a:solidFill>
                  <a:srgbClr val="FFFF00"/>
                </a:solidFill>
                <a:latin typeface="Georgia" pitchFamily="18" charset="0"/>
                <a:ea typeface="宋体" charset="-122"/>
              </a:rPr>
              <a:t>d</a:t>
            </a:r>
            <a:endParaRPr lang="zh-CN" altLang="en-US" sz="3600" b="1" i="1" kern="1200" dirty="0">
              <a:solidFill>
                <a:srgbClr val="FFFF00"/>
              </a:solidFill>
              <a:latin typeface="Georgia" pitchFamily="18" charset="0"/>
              <a:ea typeface="宋体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4436" y="5684649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 dirty="0" smtClean="0">
                <a:solidFill>
                  <a:srgbClr val="FFFF00"/>
                </a:solidFill>
                <a:latin typeface="Georgia" pitchFamily="18" charset="0"/>
                <a:ea typeface="宋体" charset="-122"/>
              </a:rPr>
              <a:t>e</a:t>
            </a:r>
            <a:endParaRPr lang="zh-CN" altLang="en-US" sz="3600" b="1" i="1" kern="1200" dirty="0">
              <a:solidFill>
                <a:srgbClr val="FFFF00"/>
              </a:solidFill>
              <a:latin typeface="Georgia" pitchFamily="18" charset="0"/>
              <a:ea typeface="宋体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00962" y="5684649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 dirty="0" smtClean="0">
                <a:solidFill>
                  <a:srgbClr val="FFFF00"/>
                </a:solidFill>
                <a:latin typeface="Georgia" pitchFamily="18" charset="0"/>
                <a:ea typeface="宋体" charset="-122"/>
              </a:rPr>
              <a:t>c</a:t>
            </a:r>
            <a:endParaRPr lang="zh-CN" altLang="en-US" sz="3600" b="1" i="1" kern="1200" dirty="0">
              <a:solidFill>
                <a:srgbClr val="FFFF00"/>
              </a:solidFill>
              <a:latin typeface="Georgia" pitchFamily="18" charset="0"/>
              <a:ea typeface="宋体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44516" y="5168623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 kern="1200" dirty="0" smtClean="0">
                <a:solidFill>
                  <a:srgbClr val="FFFF00"/>
                </a:solidFill>
                <a:latin typeface="Georgia" pitchFamily="18" charset="0"/>
                <a:ea typeface="宋体" charset="-122"/>
              </a:rPr>
              <a:t>a</a:t>
            </a:r>
            <a:endParaRPr lang="zh-CN" altLang="en-US" sz="3600" b="1" i="1" kern="1200" dirty="0">
              <a:solidFill>
                <a:srgbClr val="FFFF00"/>
              </a:solidFill>
              <a:latin typeface="Georgia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211033"/>
            <a:ext cx="798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latin typeface="Georgia" pitchFamily="18" charset="0"/>
              </a:rPr>
              <a:t>1. prepare for an exam   </a:t>
            </a:r>
            <a:r>
              <a:rPr lang="zh-CN" altLang="en-US" sz="3600" dirty="0" smtClean="0">
                <a:latin typeface="+mn-ea"/>
              </a:rPr>
              <a:t>为考试做准备</a:t>
            </a:r>
            <a:endParaRPr lang="zh-CN" altLang="en-US" sz="360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972567"/>
            <a:ext cx="8572561" cy="2464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★prepare   </a:t>
            </a:r>
            <a:r>
              <a:rPr lang="zh-CN" altLang="en-US" sz="2800" dirty="0" smtClean="0">
                <a:solidFill>
                  <a:srgbClr val="2C22EE"/>
                </a:solidFill>
                <a:latin typeface="+mn-ea"/>
              </a:rPr>
              <a:t>不及物动词</a:t>
            </a:r>
            <a:r>
              <a:rPr lang="en-US" altLang="zh-CN" sz="2800" dirty="0" smtClean="0">
                <a:solidFill>
                  <a:srgbClr val="2C22EE"/>
                </a:solidFill>
                <a:latin typeface="+mn-ea"/>
              </a:rPr>
              <a:t>  </a:t>
            </a:r>
            <a:r>
              <a:rPr lang="zh-CN" altLang="en-US" sz="2800" dirty="0" smtClean="0">
                <a:solidFill>
                  <a:srgbClr val="2C22EE"/>
                </a:solidFill>
                <a:latin typeface="+mn-ea"/>
              </a:rPr>
              <a:t>使做好准备；把</a:t>
            </a:r>
            <a:r>
              <a:rPr lang="en-US" altLang="zh-CN" sz="2800" dirty="0" smtClean="0">
                <a:solidFill>
                  <a:srgbClr val="2C22EE"/>
                </a:solidFill>
                <a:latin typeface="+mn-ea"/>
              </a:rPr>
              <a:t>……</a:t>
            </a:r>
            <a:r>
              <a:rPr lang="zh-CN" altLang="en-US" sz="2800" dirty="0" smtClean="0">
                <a:solidFill>
                  <a:srgbClr val="2C22EE"/>
                </a:solidFill>
                <a:latin typeface="+mn-ea"/>
              </a:rPr>
              <a:t>准备好</a:t>
            </a:r>
            <a:endParaRPr lang="en-US" altLang="zh-CN" sz="2800" dirty="0" smtClean="0">
              <a:solidFill>
                <a:srgbClr val="2C22EE"/>
              </a:solidFill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★preparation</a:t>
            </a:r>
            <a:r>
              <a:rPr lang="en-US" altLang="zh-CN" sz="2800" dirty="0" smtClean="0">
                <a:solidFill>
                  <a:srgbClr val="2C22EE"/>
                </a:solidFill>
                <a:latin typeface="Georgia" pitchFamily="18" charset="0"/>
              </a:rPr>
              <a:t>   n. </a:t>
            </a:r>
            <a:r>
              <a:rPr lang="zh-CN" altLang="en-US" sz="2800" dirty="0" smtClean="0">
                <a:solidFill>
                  <a:srgbClr val="2C22EE"/>
                </a:solidFill>
                <a:latin typeface="Georgia" pitchFamily="18" charset="0"/>
              </a:rPr>
              <a:t>  </a:t>
            </a:r>
            <a:r>
              <a:rPr lang="zh-CN" altLang="en-US" sz="2800" dirty="0" smtClean="0">
                <a:solidFill>
                  <a:srgbClr val="2C22EE"/>
                </a:solidFill>
                <a:latin typeface="+mn-ea"/>
              </a:rPr>
              <a:t>准备，准备工作</a:t>
            </a:r>
            <a:endParaRPr lang="en-US" altLang="zh-CN" sz="2800" dirty="0" smtClean="0">
              <a:solidFill>
                <a:srgbClr val="2C22EE"/>
              </a:solidFill>
              <a:latin typeface="+mn-ea"/>
            </a:endParaRPr>
          </a:p>
          <a:p>
            <a:pPr>
              <a:lnSpc>
                <a:spcPts val="4500"/>
              </a:lnSpc>
            </a:pPr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★prepare for   </a:t>
            </a:r>
            <a:r>
              <a:rPr lang="zh-CN" altLang="en-US" sz="2800" dirty="0" smtClean="0">
                <a:solidFill>
                  <a:srgbClr val="2C22EE"/>
                </a:solidFill>
                <a:latin typeface="+mn-ea"/>
              </a:rPr>
              <a:t>为</a:t>
            </a:r>
            <a:r>
              <a:rPr lang="en-US" altLang="zh-CN" sz="2800" dirty="0" smtClean="0">
                <a:solidFill>
                  <a:srgbClr val="2C22EE"/>
                </a:solidFill>
                <a:latin typeface="+mn-ea"/>
              </a:rPr>
              <a:t>……</a:t>
            </a:r>
            <a:r>
              <a:rPr lang="zh-CN" altLang="en-US" sz="2800" dirty="0" smtClean="0">
                <a:solidFill>
                  <a:srgbClr val="2C22EE"/>
                </a:solidFill>
                <a:latin typeface="+mn-ea"/>
              </a:rPr>
              <a:t>做准备</a:t>
            </a:r>
            <a:endParaRPr lang="en-US" altLang="zh-CN" sz="2800" dirty="0" smtClean="0">
              <a:solidFill>
                <a:srgbClr val="2C22EE"/>
              </a:solidFill>
              <a:latin typeface="+mn-ea"/>
            </a:endParaRPr>
          </a:p>
          <a:p>
            <a:pPr>
              <a:lnSpc>
                <a:spcPts val="4500"/>
              </a:lnSpc>
            </a:pPr>
            <a:r>
              <a:rPr lang="en-US" altLang="zh-CN" sz="2800" dirty="0" smtClean="0">
                <a:solidFill>
                  <a:srgbClr val="2C22EE"/>
                </a:solidFill>
                <a:latin typeface="华康海报体W12(P)" pitchFamily="82" charset="-122"/>
                <a:ea typeface="华康海报体W12(P)" pitchFamily="82" charset="-122"/>
              </a:rPr>
              <a:t> ★</a:t>
            </a:r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 prepare to do </a:t>
            </a:r>
            <a:r>
              <a:rPr lang="en-US" altLang="zh-CN" sz="2800" i="1" dirty="0" err="1" smtClean="0">
                <a:solidFill>
                  <a:srgbClr val="2C22EE"/>
                </a:solidFill>
                <a:latin typeface="Georgia" pitchFamily="18" charset="0"/>
              </a:rPr>
              <a:t>sth</a:t>
            </a:r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    </a:t>
            </a:r>
            <a:r>
              <a:rPr lang="zh-CN" altLang="en-US" sz="2800" dirty="0" smtClean="0">
                <a:solidFill>
                  <a:srgbClr val="2C22EE"/>
                </a:solidFill>
                <a:latin typeface="+mn-ea"/>
              </a:rPr>
              <a:t>准备做某事</a:t>
            </a:r>
            <a:endParaRPr lang="en-US" altLang="zh-CN" sz="2800" dirty="0" smtClean="0">
              <a:solidFill>
                <a:srgbClr val="2C22EE"/>
              </a:solidFill>
              <a:latin typeface="+mn-ea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Notes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825711"/>
            <a:ext cx="8211761" cy="15029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She has to  ____________ (prepare) her exam</a:t>
            </a:r>
          </a:p>
          <a:p>
            <a:pPr>
              <a:lnSpc>
                <a:spcPts val="5500"/>
              </a:lnSpc>
            </a:pPr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  <a:ea typeface="华康海报体W12(P)" pitchFamily="82" charset="-122"/>
              </a:rPr>
              <a:t>I  _________(prepare)________(read) a book.</a:t>
            </a:r>
            <a:r>
              <a:rPr lang="en-US" altLang="zh-CN" sz="2800" dirty="0" smtClean="0">
                <a:solidFill>
                  <a:srgbClr val="2C22EE"/>
                </a:solidFill>
                <a:latin typeface="华康海报体W12(P)" pitchFamily="82" charset="-122"/>
                <a:ea typeface="华康海报体W12(P)" pitchFamily="82" charset="-122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7422" y="4929198"/>
            <a:ext cx="240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prepare  for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5643578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prepare 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8281" y="5701745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read 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648" y="1357298"/>
            <a:ext cx="479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latin typeface="Georgia" pitchFamily="18" charset="0"/>
              </a:rPr>
              <a:t>2. have the flu   </a:t>
            </a:r>
            <a:r>
              <a:rPr lang="zh-CN" altLang="en-US" sz="3600" dirty="0" smtClean="0">
                <a:latin typeface="+mn-ea"/>
              </a:rPr>
              <a:t>患感冒</a:t>
            </a:r>
            <a:endParaRPr lang="zh-CN" altLang="en-US" sz="360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591" y="2184622"/>
            <a:ext cx="7887375" cy="32983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have a cold  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感冒</a:t>
            </a:r>
            <a:endParaRPr lang="en-US" altLang="zh-CN" sz="32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=catch a cold</a:t>
            </a:r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  <a:ea typeface="华康海报体W12(P)" pitchFamily="8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--What’s the matter with you, Tom ?</a:t>
            </a:r>
          </a:p>
          <a:p>
            <a:pPr>
              <a:lnSpc>
                <a:spcPts val="5000"/>
              </a:lnSpc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--Oh, I _____.</a:t>
            </a:r>
          </a:p>
          <a:p>
            <a:pPr>
              <a:lnSpc>
                <a:spcPts val="5000"/>
              </a:lnSpc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A. have flu         B. has the flu         C. have the flu </a:t>
            </a:r>
            <a:endParaRPr lang="zh-CN" altLang="en-US" sz="2800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Notes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" name="图片 10" descr="20100729150002-149414372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4714884"/>
            <a:ext cx="85864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新版标八上图片\新版标八上U9图片\课本图片\A-1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38188"/>
            <a:ext cx="8429684" cy="5762646"/>
          </a:xfrm>
          <a:prstGeom prst="rect">
            <a:avLst/>
          </a:prstGeom>
          <a:noFill/>
        </p:spPr>
      </p:pic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标题 77"/>
          <p:cNvSpPr txBox="1">
            <a:spLocks/>
          </p:cNvSpPr>
          <p:nvPr/>
        </p:nvSpPr>
        <p:spPr>
          <a:xfrm>
            <a:off x="0" y="225406"/>
            <a:ext cx="7858148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1b.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Listen and write the names.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34" y="4284385"/>
            <a:ext cx="133794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Anna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85852" y="2772217"/>
            <a:ext cx="121444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Georgia" pitchFamily="18" charset="0"/>
              </a:rPr>
              <a:t>Tim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18498" y="5701745"/>
            <a:ext cx="171451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Georgia" pitchFamily="18" charset="0"/>
              </a:rPr>
              <a:t>Wilson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114" y="5773183"/>
            <a:ext cx="135733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Kay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92650" y="4212377"/>
            <a:ext cx="135732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  Ted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5" name="Unit_09_SectionA 1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358082" y="214290"/>
            <a:ext cx="652466" cy="6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82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新版标八上图片\新版标八上U9图片\课本图片\A-2a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85" y="5042031"/>
            <a:ext cx="1928793" cy="1601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7158" y="928670"/>
            <a:ext cx="8458200" cy="3970318"/>
          </a:xfrm>
          <a:prstGeom prst="rect">
            <a:avLst/>
          </a:prstGeom>
          <a:solidFill>
            <a:srgbClr val="FFFF99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3600" b="1" i="1" kern="1200" dirty="0">
                <a:solidFill>
                  <a:srgbClr val="660066"/>
                </a:solidFill>
                <a:latin typeface="Georgia" pitchFamily="18" charset="0"/>
                <a:ea typeface="宋体" pitchFamily="2" charset="-122"/>
              </a:rPr>
              <a:t>1.</a:t>
            </a:r>
            <a:r>
              <a:rPr kumimoji="1" lang="en-US" altLang="zh-CN" sz="3600" i="1" kern="1200" dirty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Jeff </a:t>
            </a:r>
            <a:r>
              <a:rPr kumimoji="1" lang="en-US" altLang="zh-CN" sz="3600" i="1" u="sng" kern="1200" dirty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can/can’t</a:t>
            </a:r>
            <a:r>
              <a:rPr kumimoji="1" lang="en-US" altLang="zh-CN" sz="3600" i="1" kern="1200" dirty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 come to the party.             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3600" b="1" i="1" kern="1200" dirty="0">
                <a:solidFill>
                  <a:srgbClr val="660066"/>
                </a:solidFill>
                <a:latin typeface="Georgia" pitchFamily="18" charset="0"/>
                <a:ea typeface="宋体" pitchFamily="2" charset="-122"/>
              </a:rPr>
              <a:t>2</a:t>
            </a:r>
            <a:r>
              <a:rPr kumimoji="1" lang="en-US" altLang="zh-CN" sz="3600" i="1" kern="1200" dirty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.Mary </a:t>
            </a:r>
            <a:r>
              <a:rPr kumimoji="1" lang="en-US" altLang="zh-CN" sz="3600" i="1" u="sng" kern="1200" dirty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can/can’t</a:t>
            </a:r>
            <a:r>
              <a:rPr kumimoji="1" lang="en-US" altLang="zh-CN" sz="3600" i="1" kern="1200" dirty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 come to the party.          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3600" b="1" i="1" kern="1200" dirty="0">
                <a:solidFill>
                  <a:srgbClr val="660066"/>
                </a:solidFill>
                <a:latin typeface="Georgia" pitchFamily="18" charset="0"/>
                <a:ea typeface="宋体" pitchFamily="2" charset="-122"/>
              </a:rPr>
              <a:t>3.</a:t>
            </a:r>
            <a:r>
              <a:rPr kumimoji="1" lang="en-US" altLang="zh-CN" sz="3600" i="1" kern="1200" dirty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May </a:t>
            </a:r>
            <a:r>
              <a:rPr kumimoji="1" lang="en-US" altLang="zh-CN" sz="3600" i="1" u="sng" kern="1200" dirty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can/can’t</a:t>
            </a:r>
            <a:r>
              <a:rPr kumimoji="1" lang="en-US" altLang="zh-CN" sz="3600" i="1" kern="1200" dirty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 come to the party</a:t>
            </a:r>
            <a:r>
              <a:rPr kumimoji="1" lang="en-US" altLang="zh-CN" sz="3600" i="1" kern="1200" dirty="0" smtClean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3600" b="1" i="1" dirty="0" smtClean="0">
                <a:solidFill>
                  <a:srgbClr val="660066"/>
                </a:solidFill>
                <a:latin typeface="Georgia" pitchFamily="18" charset="0"/>
                <a:ea typeface="宋体" pitchFamily="2" charset="-122"/>
              </a:rPr>
              <a:t>4.</a:t>
            </a:r>
            <a:r>
              <a:rPr kumimoji="1" lang="en-US" altLang="zh-CN" sz="3600" i="1" dirty="0" smtClean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 Claudia </a:t>
            </a:r>
            <a:r>
              <a:rPr kumimoji="1" lang="en-US" altLang="zh-CN" sz="3600" i="1" u="sng" dirty="0" smtClean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can/can’t</a:t>
            </a:r>
            <a:r>
              <a:rPr kumimoji="1" lang="en-US" altLang="zh-CN" sz="3600" i="1" dirty="0" smtClean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 come to the party.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3600" b="1" i="1" dirty="0" smtClean="0">
                <a:solidFill>
                  <a:srgbClr val="660066"/>
                </a:solidFill>
                <a:latin typeface="Georgia" pitchFamily="18" charset="0"/>
                <a:ea typeface="宋体" pitchFamily="2" charset="-122"/>
              </a:rPr>
              <a:t>5</a:t>
            </a:r>
            <a:r>
              <a:rPr kumimoji="1" lang="en-US" altLang="zh-CN" sz="3600" i="1" dirty="0" smtClean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. Paul </a:t>
            </a:r>
            <a:r>
              <a:rPr kumimoji="1" lang="en-US" altLang="zh-CN" sz="3600" i="1" u="sng" dirty="0" smtClean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can/can’t</a:t>
            </a:r>
            <a:r>
              <a:rPr kumimoji="1" lang="en-US" altLang="zh-CN" sz="3600" i="1" dirty="0" smtClean="0">
                <a:solidFill>
                  <a:srgbClr val="000000"/>
                </a:solidFill>
                <a:latin typeface="Georgia" pitchFamily="18" charset="0"/>
                <a:ea typeface="宋体" pitchFamily="2" charset="-122"/>
              </a:rPr>
              <a:t> come to the party.</a:t>
            </a:r>
            <a:endParaRPr kumimoji="1" lang="en-US" altLang="zh-CN" sz="3600" i="1" kern="1200" dirty="0">
              <a:solidFill>
                <a:srgbClr val="000000"/>
              </a:solidFill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857356" y="4286256"/>
            <a:ext cx="928694" cy="571504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solidFill>
                <a:srgbClr val="000000"/>
              </a:solidFill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2571736" y="928670"/>
            <a:ext cx="1143008" cy="71438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solidFill>
                <a:srgbClr val="000000"/>
              </a:solidFill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2000232" y="1714488"/>
            <a:ext cx="928694" cy="714374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solidFill>
                <a:srgbClr val="000000"/>
              </a:solidFill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2786050" y="2571744"/>
            <a:ext cx="1214446" cy="64294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solidFill>
                <a:srgbClr val="000000"/>
              </a:solidFill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3571868" y="3357562"/>
            <a:ext cx="1143008" cy="71438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solidFill>
                <a:srgbClr val="000000"/>
              </a:solidFill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4" name="标题 77"/>
          <p:cNvSpPr txBox="1">
            <a:spLocks/>
          </p:cNvSpPr>
          <p:nvPr/>
        </p:nvSpPr>
        <p:spPr>
          <a:xfrm>
            <a:off x="142876" y="71414"/>
            <a:ext cx="8572528" cy="4175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2a. 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Listen and</a:t>
            </a:r>
            <a:r>
              <a:rPr kumimoji="0" lang="en-US" altLang="zh-CN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circle “can” or “can’t”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51" name="Picture 3" descr="E:\新版标八上图片\新版标八上U9图片\课本图片\A-2a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92" y="5072074"/>
            <a:ext cx="1857388" cy="1571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E:\新版标八上图片\新版标八上U9图片\课本图片\A-2a-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34" y="5131808"/>
            <a:ext cx="1857356" cy="1440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E:\新版标八上图片\新版标八上U9图片\课本图片\A-2a-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94" y="5124450"/>
            <a:ext cx="1928826" cy="1468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Unit_09_SectionA 2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143900" y="0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54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285720" y="1970447"/>
          <a:ext cx="8429684" cy="38160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5539"/>
                <a:gridCol w="5824145"/>
              </a:tblGrid>
              <a:tr h="7143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0162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42844" y="71414"/>
            <a:ext cx="7929618" cy="131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>
              <a:lnSpc>
                <a:spcPts val="4900"/>
              </a:lnSpc>
              <a:defRPr/>
            </a:pPr>
            <a:r>
              <a:rPr lang="en-US" altLang="zh-CN" sz="4000" kern="0" dirty="0" smtClean="0">
                <a:latin typeface="Comic Sans MS" pitchFamily="66" charset="0"/>
              </a:rPr>
              <a:t>2b.</a:t>
            </a:r>
            <a:r>
              <a:rPr lang="en-GB" altLang="zh-CN" sz="3200" i="1" dirty="0" smtClean="0">
                <a:latin typeface="Georgia" pitchFamily="18" charset="0"/>
              </a:rPr>
              <a:t>    </a:t>
            </a:r>
            <a:r>
              <a:rPr lang="en-US" altLang="zh-CN" sz="3200" kern="0" dirty="0" smtClean="0">
                <a:latin typeface="Comic Sans MS" pitchFamily="66" charset="0"/>
              </a:rPr>
              <a:t>Listen again. Who can’t go to the     </a:t>
            </a:r>
          </a:p>
          <a:p>
            <a:pPr lvl="0" eaLnBrk="0" hangingPunct="0">
              <a:lnSpc>
                <a:spcPts val="4900"/>
              </a:lnSpc>
              <a:defRPr/>
            </a:pPr>
            <a:r>
              <a:rPr lang="en-US" altLang="zh-CN" sz="3200" kern="0" dirty="0" smtClean="0">
                <a:latin typeface="Comic Sans MS" pitchFamily="66" charset="0"/>
              </a:rPr>
              <a:t>        party? Why ? Complete the chart.</a:t>
            </a:r>
            <a:endParaRPr lang="en-US" altLang="zh-CN" sz="4000" kern="0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640" y="2028614"/>
            <a:ext cx="169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latin typeface="Georgia" pitchFamily="18" charset="0"/>
              </a:rPr>
              <a:t>Names</a:t>
            </a:r>
            <a:endParaRPr lang="zh-CN" altLang="en-US" sz="3600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8082" y="2041885"/>
            <a:ext cx="199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latin typeface="Georgia" pitchFamily="18" charset="0"/>
              </a:rPr>
              <a:t>Reasons</a:t>
            </a:r>
            <a:endParaRPr lang="zh-CN" altLang="en-US" sz="3600" i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915663"/>
            <a:ext cx="90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Jeff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6835" y="2659414"/>
            <a:ext cx="6127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He isn’t free. He might have to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meet his friends on Saturday.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3844357"/>
            <a:ext cx="107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May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9302" y="3827835"/>
            <a:ext cx="308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She has the flu.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4899405"/>
            <a:ext cx="191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Mei Ling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4154" y="4899405"/>
            <a:ext cx="615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She must </a:t>
            </a:r>
            <a:r>
              <a:rPr lang="en-US" altLang="zh-CN" sz="3200" i="1" dirty="0" smtClean="0">
                <a:solidFill>
                  <a:srgbClr val="2C22EE"/>
                </a:solidFill>
                <a:latin typeface="Georgia" pitchFamily="18" charset="0"/>
              </a:rPr>
              <a:t>study for a math test</a:t>
            </a:r>
            <a:r>
              <a:rPr lang="en-US" altLang="zh-CN" sz="3200" i="1" dirty="0" smtClean="0">
                <a:latin typeface="Georgia" pitchFamily="18" charset="0"/>
              </a:rPr>
              <a:t>.</a:t>
            </a:r>
            <a:endParaRPr lang="zh-CN" altLang="en-US" sz="3200" i="1" dirty="0">
              <a:latin typeface="Georgia" pitchFamily="18" charset="0"/>
            </a:endParaRPr>
          </a:p>
        </p:txBody>
      </p:sp>
      <p:cxnSp>
        <p:nvCxnSpPr>
          <p:cNvPr id="18" name="直接连接符 17"/>
          <p:cNvCxnSpPr>
            <a:endCxn id="10" idx="2"/>
          </p:cNvCxnSpPr>
          <p:nvPr/>
        </p:nvCxnSpPr>
        <p:spPr>
          <a:xfrm>
            <a:off x="357158" y="4570420"/>
            <a:ext cx="8358217" cy="1580"/>
          </a:xfrm>
          <a:prstGeom prst="line">
            <a:avLst/>
          </a:prstGeom>
          <a:ln>
            <a:solidFill>
              <a:srgbClr val="FB11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28596" y="3784602"/>
            <a:ext cx="8215370" cy="1588"/>
          </a:xfrm>
          <a:prstGeom prst="line">
            <a:avLst/>
          </a:prstGeom>
          <a:ln>
            <a:solidFill>
              <a:srgbClr val="FB11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Unit_09_SectionA 2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15272" y="428604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855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99592" y="2564904"/>
            <a:ext cx="703590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dirty="0" smtClean="0">
                <a:latin typeface="GWIPA" pitchFamily="2" charset="2"/>
              </a:rPr>
              <a:t>/</a:t>
            </a:r>
            <a:r>
              <a:rPr lang="en-US" altLang="zh-CN" sz="13800" dirty="0" smtClean="0">
                <a:latin typeface="GWIPA" pitchFamily="2" charset="2"/>
                <a:sym typeface="GWIPA"/>
              </a:rPr>
              <a:t></a:t>
            </a:r>
            <a:r>
              <a:rPr lang="en-US" altLang="zh-CN" sz="13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</a:t>
            </a:r>
            <a:r>
              <a:rPr lang="en-US" altLang="zh-CN" sz="13800" dirty="0" smtClean="0">
                <a:latin typeface="GWIPA" pitchFamily="2" charset="2"/>
                <a:sym typeface="GWIPA"/>
              </a:rPr>
              <a:t></a:t>
            </a:r>
            <a:r>
              <a:rPr lang="en-US" altLang="zh-CN" sz="13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</a:t>
            </a:r>
            <a:r>
              <a:rPr lang="en-US" altLang="zh-CN" sz="13800" dirty="0" smtClean="0">
                <a:latin typeface="GWIPA" pitchFamily="2" charset="2"/>
                <a:sym typeface="GWIPA"/>
              </a:rPr>
              <a:t></a:t>
            </a:r>
            <a:r>
              <a:rPr lang="en-US" altLang="zh-CN" sz="13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</a:t>
            </a:r>
            <a:r>
              <a:rPr lang="en-US" altLang="zh-CN" sz="13800" dirty="0" smtClean="0">
                <a:latin typeface="GWIPA" pitchFamily="2" charset="2"/>
              </a:rPr>
              <a:t>/</a:t>
            </a:r>
            <a:endParaRPr lang="zh-CN" altLang="en-US" sz="13800" dirty="0">
              <a:latin typeface="GWIPA" pitchFamily="2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8006" y="2564904"/>
            <a:ext cx="573907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i="1" dirty="0" smtClean="0">
                <a:latin typeface="Georgia" pitchFamily="18" charset="0"/>
              </a:rPr>
              <a:t>p</a:t>
            </a:r>
            <a:r>
              <a:rPr lang="en-US" altLang="zh-CN" sz="13800" i="1" dirty="0" smtClean="0">
                <a:solidFill>
                  <a:srgbClr val="FF0000"/>
                </a:solidFill>
                <a:latin typeface="Georgia" pitchFamily="18" charset="0"/>
              </a:rPr>
              <a:t>e</a:t>
            </a:r>
            <a:r>
              <a:rPr lang="en-US" altLang="zh-CN" sz="13800" i="1" dirty="0" smtClean="0">
                <a:latin typeface="Georgia" pitchFamily="18" charset="0"/>
              </a:rPr>
              <a:t>pp</a:t>
            </a:r>
            <a:r>
              <a:rPr lang="en-US" altLang="zh-CN" sz="13800" i="1" dirty="0" smtClean="0">
                <a:solidFill>
                  <a:srgbClr val="FF0000"/>
                </a:solidFill>
                <a:latin typeface="Georgia" pitchFamily="18" charset="0"/>
              </a:rPr>
              <a:t>er</a:t>
            </a:r>
            <a:endParaRPr lang="zh-CN" altLang="en-US" sz="13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532" y="2564904"/>
            <a:ext cx="517802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dirty="0" smtClean="0">
                <a:latin typeface="GWIPA" pitchFamily="2" charset="2"/>
              </a:rPr>
              <a:t>/</a:t>
            </a:r>
            <a:r>
              <a:rPr lang="en-US" altLang="zh-CN" sz="13800" dirty="0" smtClean="0">
                <a:latin typeface="GWIPA" pitchFamily="2" charset="2"/>
                <a:sym typeface="GWIPA"/>
              </a:rPr>
              <a:t></a:t>
            </a:r>
            <a:r>
              <a:rPr lang="en-US" altLang="zh-CN" sz="13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</a:t>
            </a:r>
            <a:r>
              <a:rPr lang="en-US" altLang="zh-CN" sz="13800" dirty="0" smtClean="0">
                <a:latin typeface="GWIPA" pitchFamily="2" charset="2"/>
                <a:sym typeface="GWIPA"/>
              </a:rPr>
              <a:t></a:t>
            </a:r>
            <a:r>
              <a:rPr lang="en-US" altLang="zh-CN" sz="13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</a:t>
            </a:r>
            <a:r>
              <a:rPr lang="en-US" altLang="zh-CN" sz="13800" dirty="0" smtClean="0">
                <a:latin typeface="GWIPA" pitchFamily="2" charset="2"/>
              </a:rPr>
              <a:t>/</a:t>
            </a:r>
            <a:endParaRPr lang="zh-CN" altLang="en-US" sz="13800" dirty="0">
              <a:latin typeface="GWIPA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9879" y="2564904"/>
            <a:ext cx="587532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dirty="0" smtClean="0">
                <a:latin typeface="GWIPA" pitchFamily="2" charset="2"/>
              </a:rPr>
              <a:t>/</a:t>
            </a:r>
            <a:r>
              <a:rPr lang="en-US" altLang="zh-CN" sz="13800" dirty="0" smtClean="0">
                <a:latin typeface="GWIPA" pitchFamily="2" charset="2"/>
                <a:sym typeface="GWIPA"/>
              </a:rPr>
              <a:t></a:t>
            </a:r>
            <a:r>
              <a:rPr lang="en-US" altLang="zh-CN" sz="13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</a:t>
            </a:r>
            <a:r>
              <a:rPr lang="en-US" altLang="zh-CN" sz="13800" dirty="0" smtClean="0">
                <a:latin typeface="GWIPA" pitchFamily="2" charset="2"/>
                <a:sym typeface="GWIPA"/>
              </a:rPr>
              <a:t></a:t>
            </a:r>
            <a:r>
              <a:rPr lang="en-US" altLang="zh-CN" sz="13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</a:t>
            </a:r>
            <a:r>
              <a:rPr lang="en-US" altLang="zh-CN" sz="13800" dirty="0" smtClean="0">
                <a:latin typeface="GWIPA" pitchFamily="2" charset="2"/>
              </a:rPr>
              <a:t>/</a:t>
            </a:r>
            <a:endParaRPr lang="zh-CN" altLang="en-US" sz="13800" dirty="0">
              <a:latin typeface="GWIPA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8375" y="2564904"/>
            <a:ext cx="491833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dirty="0" smtClean="0">
                <a:latin typeface="GWIPA" pitchFamily="2" charset="2"/>
              </a:rPr>
              <a:t>/</a:t>
            </a:r>
            <a:r>
              <a:rPr lang="en-US" altLang="zh-CN" sz="13800" dirty="0" smtClean="0">
                <a:latin typeface="GWIPA" pitchFamily="2" charset="2"/>
                <a:sym typeface="GWIPA"/>
              </a:rPr>
              <a:t></a:t>
            </a:r>
            <a:r>
              <a:rPr lang="en-US" altLang="zh-CN" sz="115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</a:t>
            </a:r>
            <a:r>
              <a:rPr lang="en-US" altLang="zh-CN" sz="13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</a:t>
            </a:r>
            <a:r>
              <a:rPr lang="en-US" altLang="zh-CN" sz="13800" dirty="0" smtClean="0">
                <a:latin typeface="GWIPA" pitchFamily="2" charset="2"/>
                <a:sym typeface="GWIPA"/>
              </a:rPr>
              <a:t></a:t>
            </a:r>
            <a:r>
              <a:rPr lang="en-US" altLang="zh-CN" sz="13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</a:t>
            </a:r>
            <a:r>
              <a:rPr lang="en-US" altLang="zh-CN" sz="13800" dirty="0" smtClean="0">
                <a:latin typeface="GWIPA" pitchFamily="2" charset="2"/>
              </a:rPr>
              <a:t>/</a:t>
            </a:r>
            <a:endParaRPr lang="zh-CN" altLang="en-US" sz="13800" dirty="0">
              <a:latin typeface="GWIPA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32915" y="2564904"/>
            <a:ext cx="47692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dirty="0" smtClean="0">
                <a:latin typeface="GWIPA" pitchFamily="2" charset="2"/>
              </a:rPr>
              <a:t>/</a:t>
            </a:r>
            <a:r>
              <a:rPr lang="en-US" altLang="zh-CN" sz="13800" dirty="0" smtClean="0">
                <a:latin typeface="GWIPA" pitchFamily="2" charset="2"/>
                <a:sym typeface="GWIPA"/>
              </a:rPr>
              <a:t></a:t>
            </a:r>
            <a:r>
              <a:rPr lang="en-US" altLang="zh-CN" sz="13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</a:t>
            </a:r>
            <a:r>
              <a:rPr lang="en-US" altLang="zh-CN" sz="13800" dirty="0" smtClean="0">
                <a:latin typeface="GWIPA" pitchFamily="2" charset="2"/>
                <a:sym typeface="GWIPA"/>
              </a:rPr>
              <a:t></a:t>
            </a:r>
            <a:r>
              <a:rPr lang="en-US" altLang="zh-CN" sz="138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</a:t>
            </a:r>
            <a:r>
              <a:rPr lang="en-US" altLang="zh-CN" sz="13800" dirty="0" smtClean="0">
                <a:latin typeface="GWIPA" pitchFamily="2" charset="2"/>
              </a:rPr>
              <a:t>/</a:t>
            </a:r>
            <a:endParaRPr lang="zh-CN" altLang="en-US" sz="13800" dirty="0">
              <a:latin typeface="GWIPA" pitchFamily="2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4474" y="2564904"/>
            <a:ext cx="43861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i="1" dirty="0" smtClean="0">
                <a:latin typeface="Georgia" pitchFamily="18" charset="0"/>
              </a:rPr>
              <a:t>s</a:t>
            </a:r>
            <a:r>
              <a:rPr lang="en-US" altLang="zh-CN" sz="13800" i="1" dirty="0" smtClean="0">
                <a:solidFill>
                  <a:srgbClr val="FF0000"/>
                </a:solidFill>
                <a:latin typeface="Georgia" pitchFamily="18" charset="0"/>
              </a:rPr>
              <a:t>er</a:t>
            </a:r>
            <a:r>
              <a:rPr lang="en-US" altLang="zh-CN" sz="13800" i="1" dirty="0" smtClean="0">
                <a:latin typeface="Georgia" pitchFamily="18" charset="0"/>
              </a:rPr>
              <a:t>v</a:t>
            </a:r>
            <a:r>
              <a:rPr lang="en-US" altLang="zh-CN" sz="13800" i="1" dirty="0" smtClean="0">
                <a:solidFill>
                  <a:srgbClr val="FF0000"/>
                </a:solidFill>
                <a:latin typeface="Georgia" pitchFamily="18" charset="0"/>
              </a:rPr>
              <a:t>e</a:t>
            </a:r>
            <a:endParaRPr lang="zh-CN" altLang="en-US" sz="13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1663" y="2564904"/>
            <a:ext cx="525175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i="1" dirty="0" smtClean="0">
                <a:latin typeface="Georgia" pitchFamily="18" charset="0"/>
              </a:rPr>
              <a:t>ch</a:t>
            </a:r>
            <a:r>
              <a:rPr lang="en-US" altLang="zh-CN" sz="13800" i="1" dirty="0" smtClean="0">
                <a:solidFill>
                  <a:srgbClr val="FF0000"/>
                </a:solidFill>
                <a:latin typeface="Georgia" pitchFamily="18" charset="0"/>
              </a:rPr>
              <a:t>ee</a:t>
            </a:r>
            <a:r>
              <a:rPr lang="en-US" altLang="zh-CN" sz="13800" i="1" dirty="0" smtClean="0">
                <a:latin typeface="Georgia" pitchFamily="18" charset="0"/>
              </a:rPr>
              <a:t>s</a:t>
            </a:r>
            <a:r>
              <a:rPr lang="en-US" altLang="zh-CN" sz="13800" i="1" dirty="0" smtClean="0">
                <a:solidFill>
                  <a:srgbClr val="FF0000"/>
                </a:solidFill>
                <a:latin typeface="Georgia" pitchFamily="18" charset="0"/>
              </a:rPr>
              <a:t>e</a:t>
            </a:r>
            <a:endParaRPr lang="zh-CN" altLang="en-US" sz="13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59978" y="2564904"/>
            <a:ext cx="49151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i="1" dirty="0" smtClean="0">
                <a:latin typeface="Georgia" pitchFamily="18" charset="0"/>
              </a:rPr>
              <a:t>sp</a:t>
            </a:r>
            <a:r>
              <a:rPr lang="en-US" altLang="zh-CN" sz="13800" i="1" dirty="0" smtClean="0">
                <a:solidFill>
                  <a:srgbClr val="FF0000"/>
                </a:solidFill>
                <a:latin typeface="Georgia" pitchFamily="18" charset="0"/>
              </a:rPr>
              <a:t>oo</a:t>
            </a:r>
            <a:r>
              <a:rPr lang="en-US" altLang="zh-CN" sz="13800" i="1" dirty="0" smtClean="0">
                <a:latin typeface="Georgia" pitchFamily="18" charset="0"/>
              </a:rPr>
              <a:t>n</a:t>
            </a:r>
            <a:endParaRPr lang="zh-CN" altLang="en-US" sz="13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24149" y="2564904"/>
            <a:ext cx="55867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i="1" dirty="0" smtClean="0">
                <a:latin typeface="Georgia" pitchFamily="18" charset="0"/>
              </a:rPr>
              <a:t>y</a:t>
            </a:r>
            <a:r>
              <a:rPr lang="en-US" altLang="zh-CN" sz="13800" i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altLang="zh-CN" sz="13800" i="1" dirty="0" smtClean="0">
                <a:latin typeface="Georgia" pitchFamily="18" charset="0"/>
              </a:rPr>
              <a:t>g</a:t>
            </a:r>
            <a:r>
              <a:rPr lang="en-US" altLang="zh-CN" sz="13800" i="1" dirty="0" smtClean="0">
                <a:solidFill>
                  <a:srgbClr val="FF0000"/>
                </a:solidFill>
                <a:latin typeface="Georgia" pitchFamily="18" charset="0"/>
              </a:rPr>
              <a:t>ur</a:t>
            </a:r>
            <a:r>
              <a:rPr lang="en-US" altLang="zh-CN" sz="13800" i="1" dirty="0" smtClean="0">
                <a:latin typeface="Georgia" pitchFamily="18" charset="0"/>
              </a:rPr>
              <a:t>t</a:t>
            </a:r>
            <a:endParaRPr lang="zh-CN" altLang="en-US" sz="13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图片 13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15" name="图文框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6" name="图片 15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17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Phonetics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标题 77"/>
          <p:cNvSpPr txBox="1">
            <a:spLocks/>
          </p:cNvSpPr>
          <p:nvPr/>
        </p:nvSpPr>
        <p:spPr>
          <a:xfrm>
            <a:off x="142876" y="131168"/>
            <a:ext cx="8677596" cy="417512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en-US" altLang="zh-CN" sz="3200" kern="0" dirty="0" smtClean="0">
                <a:latin typeface="Comic Sans MS" pitchFamily="66" charset="0"/>
                <a:ea typeface="+mj-ea"/>
                <a:cs typeface="+mj-cs"/>
              </a:rPr>
              <a:t>2c</a:t>
            </a:r>
            <a:r>
              <a:rPr lang="en-US" altLang="zh-CN" sz="2800" kern="0" dirty="0" smtClean="0">
                <a:latin typeface="Comic Sans MS" pitchFamily="66" charset="0"/>
                <a:ea typeface="+mj-ea"/>
                <a:cs typeface="+mj-cs"/>
              </a:rPr>
              <a:t>  Look at the reasons in the chart in 2b. Write </a:t>
            </a:r>
          </a:p>
          <a:p>
            <a:pPr lvl="0" eaLnBrk="0" hangingPunct="0">
              <a:defRPr/>
            </a:pPr>
            <a:r>
              <a:rPr lang="en-US" altLang="zh-CN" sz="2800" kern="0" dirty="0" smtClean="0">
                <a:latin typeface="Comic Sans MS" pitchFamily="66" charset="0"/>
                <a:ea typeface="+mj-ea"/>
                <a:cs typeface="+mj-cs"/>
              </a:rPr>
              <a:t>      some more. Then, Student A, invite your </a:t>
            </a:r>
          </a:p>
          <a:p>
            <a:pPr lvl="0" eaLnBrk="0" hangingPunct="0">
              <a:defRPr/>
            </a:pPr>
            <a:r>
              <a:rPr lang="en-US" altLang="zh-CN" sz="2800" kern="0" dirty="0" smtClean="0">
                <a:latin typeface="Comic Sans MS" pitchFamily="66" charset="0"/>
                <a:ea typeface="+mj-ea"/>
                <a:cs typeface="+mj-cs"/>
              </a:rPr>
              <a:t>      partner to do something. Student B, say you </a:t>
            </a:r>
          </a:p>
          <a:p>
            <a:pPr lvl="0" eaLnBrk="0" hangingPunct="0">
              <a:defRPr/>
            </a:pPr>
            <a:r>
              <a:rPr lang="en-US" altLang="zh-CN" sz="2800" kern="0" dirty="0" smtClean="0">
                <a:latin typeface="Comic Sans MS" pitchFamily="66" charset="0"/>
                <a:ea typeface="+mj-ea"/>
                <a:cs typeface="+mj-cs"/>
              </a:rPr>
              <a:t>      can’t go and why.</a:t>
            </a:r>
          </a:p>
        </p:txBody>
      </p:sp>
      <p:sp>
        <p:nvSpPr>
          <p:cNvPr id="6" name="矩形 5"/>
          <p:cNvSpPr/>
          <p:nvPr/>
        </p:nvSpPr>
        <p:spPr>
          <a:xfrm>
            <a:off x="142844" y="2060848"/>
            <a:ext cx="8858312" cy="417646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977" y="2595643"/>
            <a:ext cx="411683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 </a:t>
            </a:r>
            <a:r>
              <a:rPr lang="en-US" altLang="zh-CN" sz="2800" i="1" u="sng" dirty="0" smtClean="0">
                <a:solidFill>
                  <a:srgbClr val="2C22EE"/>
                </a:solidFill>
                <a:latin typeface="Georgia" pitchFamily="18" charset="0"/>
              </a:rPr>
              <a:t>too much </a:t>
            </a:r>
            <a:r>
              <a:rPr lang="en-US" altLang="zh-CN" sz="2800" i="1" u="sng" dirty="0" smtClean="0">
                <a:latin typeface="Georgia" pitchFamily="18" charset="0"/>
              </a:rPr>
              <a:t>homework   </a:t>
            </a:r>
          </a:p>
          <a:p>
            <a:pPr marL="514350" indent="-514350"/>
            <a:endParaRPr lang="en-US" altLang="zh-CN" sz="2800" i="1" u="sng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_______________ 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_______________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_______________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9632" y="2233934"/>
            <a:ext cx="465864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A:Hey, Dave. Can you go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to the movies </a:t>
            </a:r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on</a:t>
            </a:r>
            <a:r>
              <a:rPr lang="en-US" altLang="zh-CN" sz="2800" i="1" dirty="0" smtClean="0">
                <a:latin typeface="Georgia" pitchFamily="18" charset="0"/>
              </a:rPr>
              <a:t> Saturday?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B: </a:t>
            </a:r>
            <a:r>
              <a:rPr lang="en-US" altLang="zh-CN" sz="2800" i="1" u="sng" dirty="0" smtClean="0">
                <a:latin typeface="Georgia" pitchFamily="18" charset="0"/>
              </a:rPr>
              <a:t>I’m sorry. I’m not </a:t>
            </a:r>
          </a:p>
          <a:p>
            <a:r>
              <a:rPr lang="en-US" altLang="zh-CN" sz="2800" i="1" u="sng" dirty="0" smtClean="0">
                <a:latin typeface="Georgia" pitchFamily="18" charset="0"/>
              </a:rPr>
              <a:t>available.</a:t>
            </a:r>
            <a:r>
              <a:rPr lang="en-US" altLang="zh-CN" sz="2800" i="1" dirty="0" smtClean="0">
                <a:latin typeface="Georgia" pitchFamily="18" charset="0"/>
              </a:rPr>
              <a:t> I have </a:t>
            </a:r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too much </a:t>
            </a:r>
          </a:p>
          <a:p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homework </a:t>
            </a:r>
            <a:r>
              <a:rPr lang="en-US" altLang="zh-CN" sz="2800" i="1" dirty="0" smtClean="0">
                <a:latin typeface="Georgia" pitchFamily="18" charset="0"/>
              </a:rPr>
              <a:t>this weekend.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A: That’s too bad. </a:t>
            </a:r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Maybe </a:t>
            </a:r>
          </a:p>
          <a:p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another time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B: Sure, Joe. </a:t>
            </a:r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Thanks for</a:t>
            </a:r>
          </a:p>
          <a:p>
            <a:r>
              <a:rPr lang="en-US" altLang="zh-CN" sz="2800" i="1" dirty="0" smtClean="0">
                <a:solidFill>
                  <a:srgbClr val="2C22EE"/>
                </a:solidFill>
                <a:latin typeface="Georgia" pitchFamily="18" charset="0"/>
              </a:rPr>
              <a:t>asking.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295" y="3477284"/>
            <a:ext cx="303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meet my friend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633" y="4334540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flu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5191796"/>
            <a:ext cx="3105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go to the doctor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1538" y="1214422"/>
            <a:ext cx="5643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latin typeface="Georgia" pitchFamily="18" charset="0"/>
              </a:rPr>
              <a:t>1. too much homework</a:t>
            </a:r>
          </a:p>
        </p:txBody>
      </p:sp>
      <p:grpSp>
        <p:nvGrpSpPr>
          <p:cNvPr id="6" name="组合 8"/>
          <p:cNvGrpSpPr/>
          <p:nvPr/>
        </p:nvGrpSpPr>
        <p:grpSpPr>
          <a:xfrm>
            <a:off x="1500166" y="1857364"/>
            <a:ext cx="3929058" cy="2800767"/>
            <a:chOff x="1500166" y="1977086"/>
            <a:chExt cx="3929058" cy="2800767"/>
          </a:xfrm>
        </p:grpSpPr>
        <p:sp>
          <p:nvSpPr>
            <p:cNvPr id="7" name="矩形 6"/>
            <p:cNvSpPr/>
            <p:nvPr/>
          </p:nvSpPr>
          <p:spPr>
            <a:xfrm>
              <a:off x="1785902" y="1977086"/>
              <a:ext cx="3643322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800" b="1" i="1" dirty="0" smtClean="0">
                  <a:solidFill>
                    <a:srgbClr val="000000"/>
                  </a:solidFill>
                  <a:latin typeface="Georgia" pitchFamily="18" charset="0"/>
                </a:rPr>
                <a:t> </a:t>
              </a:r>
              <a:r>
                <a:rPr lang="en-US" altLang="zh-CN" sz="3200" b="1" i="1" dirty="0" smtClean="0">
                  <a:solidFill>
                    <a:srgbClr val="000000"/>
                  </a:solidFill>
                  <a:latin typeface="Georgia" pitchFamily="18" charset="0"/>
                </a:rPr>
                <a:t>too much +</a:t>
              </a:r>
              <a:r>
                <a:rPr lang="zh-CN" altLang="en-US" sz="3200" b="1" dirty="0" smtClean="0">
                  <a:solidFill>
                    <a:srgbClr val="0000CC"/>
                  </a:solidFill>
                  <a:latin typeface="+mn-ea"/>
                </a:rPr>
                <a:t>名不</a:t>
              </a:r>
              <a:endParaRPr lang="en-US" altLang="zh-CN" sz="3200" b="1" i="1" dirty="0" smtClean="0">
                <a:solidFill>
                  <a:srgbClr val="0000CC"/>
                </a:solidFill>
                <a:latin typeface="+mn-ea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3200" b="1" i="1" dirty="0" smtClean="0">
                  <a:solidFill>
                    <a:srgbClr val="000000"/>
                  </a:solidFill>
                  <a:latin typeface="Georgia" pitchFamily="18" charset="0"/>
                </a:rPr>
                <a:t> too many +</a:t>
              </a:r>
              <a:r>
                <a:rPr lang="zh-CN" altLang="en-US" sz="3200" b="1" dirty="0" smtClean="0">
                  <a:solidFill>
                    <a:srgbClr val="0000CC"/>
                  </a:solidFill>
                  <a:latin typeface="+mn-ea"/>
                </a:rPr>
                <a:t>名复</a:t>
              </a:r>
              <a:endParaRPr lang="en-US" altLang="zh-CN" sz="3200" b="1" dirty="0" smtClean="0">
                <a:solidFill>
                  <a:srgbClr val="0000CC"/>
                </a:solidFill>
                <a:latin typeface="+mn-ea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3200" b="1" i="1" dirty="0" smtClean="0">
                  <a:solidFill>
                    <a:srgbClr val="000000"/>
                  </a:solidFill>
                  <a:latin typeface="Georgia" pitchFamily="18" charset="0"/>
                </a:rPr>
                <a:t> much too + </a:t>
              </a:r>
              <a:r>
                <a:rPr lang="zh-CN" altLang="en-US" sz="3200" b="1" dirty="0" smtClean="0">
                  <a:solidFill>
                    <a:srgbClr val="0000CC"/>
                  </a:solidFill>
                  <a:latin typeface="+mn-ea"/>
                </a:rPr>
                <a:t>形容</a:t>
              </a:r>
              <a:r>
                <a:rPr lang="zh-CN" altLang="en-US" sz="3200" b="1" dirty="0" smtClean="0">
                  <a:solidFill>
                    <a:srgbClr val="0000CC"/>
                  </a:solidFill>
                  <a:latin typeface="华康海报体W12(P)" pitchFamily="82" charset="-122"/>
                  <a:ea typeface="华康海报体W12(P)" pitchFamily="82" charset="-122"/>
                </a:rPr>
                <a:t>词</a:t>
              </a:r>
              <a:endParaRPr lang="zh-CN" altLang="en-US" sz="2000" dirty="0">
                <a:solidFill>
                  <a:srgbClr val="0000CC"/>
                </a:solidFill>
                <a:latin typeface="华康海报体W12(P)" pitchFamily="82" charset="-122"/>
                <a:ea typeface="华康海报体W12(P)" pitchFamily="82" charset="-122"/>
              </a:endParaRPr>
            </a:p>
          </p:txBody>
        </p:sp>
        <p:sp>
          <p:nvSpPr>
            <p:cNvPr id="11" name="左大括号 10"/>
            <p:cNvSpPr/>
            <p:nvPr/>
          </p:nvSpPr>
          <p:spPr bwMode="auto">
            <a:xfrm>
              <a:off x="1500166" y="2143116"/>
              <a:ext cx="285752" cy="1428760"/>
            </a:xfrm>
            <a:prstGeom prst="leftBrac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Notes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3954196"/>
            <a:ext cx="8358246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1.I have ____homework to do.</a:t>
            </a:r>
          </a:p>
          <a:p>
            <a:pPr>
              <a:lnSpc>
                <a:spcPts val="48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2.He has _____ friends.</a:t>
            </a:r>
          </a:p>
          <a:p>
            <a:pPr>
              <a:lnSpc>
                <a:spcPts val="48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3.Eric is _____ thin.</a:t>
            </a:r>
          </a:p>
          <a:p>
            <a:pPr>
              <a:lnSpc>
                <a:spcPts val="48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A. much too B . too much  C. too many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5984" y="4000504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4572008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5211561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zh-CN" alt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14" name="图文框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5" name="图片 14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0034" y="2071678"/>
            <a:ext cx="4532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latin typeface="Georgia" pitchFamily="18" charset="0"/>
              </a:rPr>
              <a:t>3.Thanks for +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doing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7224" y="3048656"/>
            <a:ext cx="6662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(1)  Thanks for _______(help) me.</a:t>
            </a:r>
            <a:endParaRPr lang="zh-CN" altLang="en-US" sz="2800" b="1" i="1" dirty="0" smtClean="0">
              <a:latin typeface="Georgia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7224" y="3834474"/>
            <a:ext cx="7056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(2)  Thanks for your _______(help).</a:t>
            </a:r>
            <a:endParaRPr lang="zh-CN" altLang="en-US" sz="2800" b="1" i="1" dirty="0" smtClean="0">
              <a:latin typeface="Georgia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7224" y="4616903"/>
            <a:ext cx="731161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(3) Thanks for  ___ me.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Georgia" pitchFamily="18" charset="0"/>
              </a:rPr>
              <a:t>   A. to ask             B. asking           C. asks</a:t>
            </a:r>
            <a:endParaRPr lang="zh-CN" altLang="en-US" sz="2800" b="1" i="1" dirty="0" smtClean="0">
              <a:latin typeface="Georgia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034" y="1357298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latin typeface="Georgia" pitchFamily="18" charset="0"/>
              </a:rPr>
              <a:t>2.Maybe another time.</a:t>
            </a:r>
            <a:endParaRPr lang="en-US" altLang="zh-CN" sz="2800" b="1" i="1" dirty="0" smtClean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2987101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helping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378619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help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455873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标题 77"/>
          <p:cNvSpPr txBox="1">
            <a:spLocks/>
          </p:cNvSpPr>
          <p:nvPr/>
        </p:nvSpPr>
        <p:spPr>
          <a:xfrm>
            <a:off x="142876" y="71414"/>
            <a:ext cx="7858148" cy="417512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endParaRPr kumimoji="0" lang="zh-CN" altLang="en-US" sz="3400" b="0" i="0" u="none" strike="noStrike" kern="0" cap="none" spc="0" normalizeH="0" baseline="0" noProof="0" dirty="0">
              <a:ln>
                <a:noFill/>
              </a:ln>
              <a:solidFill>
                <a:srgbClr val="325C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Notes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85721" y="1357298"/>
            <a:ext cx="85725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Thank you for</a:t>
            </a:r>
            <a:r>
              <a:rPr kumimoji="1" lang="en-US" altLang="zh-CN" sz="3200" i="1" u="sng" dirty="0">
                <a:latin typeface="Georgia" pitchFamily="18" charset="0"/>
                <a:ea typeface="宋体" pitchFamily="2" charset="-122"/>
              </a:rPr>
              <a:t>           </a:t>
            </a:r>
            <a:r>
              <a:rPr kumimoji="1" lang="en-US" altLang="zh-CN" sz="3200" i="1" u="sng" dirty="0" smtClean="0">
                <a:latin typeface="Georgia" pitchFamily="18" charset="0"/>
                <a:ea typeface="宋体" pitchFamily="2" charset="-122"/>
              </a:rPr>
              <a:t>___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(invite) me,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but I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    can’t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go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to Lily’s party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with you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.</a:t>
            </a:r>
            <a:endParaRPr kumimoji="1" lang="en-US" altLang="zh-CN" sz="3200" i="1" dirty="0">
              <a:latin typeface="Georgia" pitchFamily="18" charset="0"/>
              <a:ea typeface="宋体" pitchFamily="2" charset="-122"/>
            </a:endParaRPr>
          </a:p>
          <a:p>
            <a:pPr marL="457200" indent="-457200">
              <a:buFontTx/>
              <a:buAutoNum type="arabicPeriod"/>
              <a:defRPr/>
            </a:pP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Paul has to study</a:t>
            </a:r>
            <a:r>
              <a:rPr kumimoji="1" lang="en-US" altLang="zh-CN" sz="3200" i="1" u="sng" dirty="0">
                <a:latin typeface="Georgia" pitchFamily="18" charset="0"/>
                <a:ea typeface="宋体" pitchFamily="2" charset="-122"/>
              </a:rPr>
              <a:t>        </a:t>
            </a:r>
            <a:r>
              <a:rPr kumimoji="1" lang="en-US" altLang="zh-CN" sz="3200" i="1" u="sng" dirty="0" smtClean="0">
                <a:latin typeface="Georgia" pitchFamily="18" charset="0"/>
                <a:ea typeface="宋体" pitchFamily="2" charset="-122"/>
              </a:rPr>
              <a:t>_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(at/ for) the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English      test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tonight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.</a:t>
            </a:r>
            <a:endParaRPr kumimoji="1" lang="en-US" altLang="zh-CN" sz="3200" i="1" dirty="0">
              <a:latin typeface="Georgia" pitchFamily="18" charset="0"/>
              <a:ea typeface="宋体" pitchFamily="2" charset="-122"/>
            </a:endParaRPr>
          </a:p>
          <a:p>
            <a:pPr marL="457200" indent="-457200">
              <a:buFontTx/>
              <a:buAutoNum type="arabicPeriod"/>
              <a:defRPr/>
            </a:pP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I have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too</a:t>
            </a:r>
            <a:r>
              <a:rPr kumimoji="1" lang="en-US" altLang="zh-CN" sz="3200" i="1" u="sng" dirty="0">
                <a:latin typeface="Georgia" pitchFamily="18" charset="0"/>
                <a:ea typeface="宋体" pitchFamily="2" charset="-122"/>
              </a:rPr>
              <a:t>      </a:t>
            </a:r>
            <a:r>
              <a:rPr kumimoji="1" lang="en-US" altLang="zh-CN" sz="3200" i="1" u="sng" dirty="0" smtClean="0">
                <a:latin typeface="Georgia" pitchFamily="18" charset="0"/>
                <a:ea typeface="宋体" pitchFamily="2" charset="-122"/>
              </a:rPr>
              <a:t>__  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(much/ many)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 water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to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drink.</a:t>
            </a:r>
            <a:endParaRPr kumimoji="1" lang="en-US" altLang="zh-CN" sz="3200" i="1" dirty="0">
              <a:latin typeface="Georgia" pitchFamily="18" charset="0"/>
              <a:ea typeface="宋体" pitchFamily="2" charset="-122"/>
            </a:endParaRPr>
          </a:p>
          <a:p>
            <a:pPr marL="457200" indent="-457200">
              <a:buFontTx/>
              <a:buAutoNum type="arabicPeriod"/>
              <a:defRPr/>
            </a:pP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Can you come to my party</a:t>
            </a:r>
            <a:r>
              <a:rPr kumimoji="1" lang="en-US" altLang="zh-CN" sz="3200" i="1" u="sng" dirty="0">
                <a:latin typeface="Georgia" pitchFamily="18" charset="0"/>
                <a:ea typeface="宋体" pitchFamily="2" charset="-122"/>
              </a:rPr>
              <a:t>     </a:t>
            </a:r>
            <a:r>
              <a:rPr kumimoji="1" lang="en-US" altLang="zh-CN" sz="3200" i="1" u="sng" dirty="0" smtClean="0">
                <a:latin typeface="Georgia" pitchFamily="18" charset="0"/>
                <a:ea typeface="宋体" pitchFamily="2" charset="-122"/>
              </a:rPr>
              <a:t>_   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(at/ on)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     Sunday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night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?</a:t>
            </a:r>
            <a:endParaRPr kumimoji="1" lang="en-US" altLang="zh-CN" sz="3200" i="1" dirty="0">
              <a:latin typeface="Georgia" pitchFamily="18" charset="0"/>
              <a:ea typeface="宋体" pitchFamily="2" charset="-122"/>
            </a:endParaRPr>
          </a:p>
          <a:p>
            <a:pPr>
              <a:defRPr/>
            </a:pPr>
            <a:r>
              <a:rPr lang="en-US" altLang="zh-CN" sz="3200" i="1" dirty="0">
                <a:latin typeface="Georgia" pitchFamily="18" charset="0"/>
                <a:ea typeface="宋体" pitchFamily="2" charset="-122"/>
                <a:cs typeface="Arial" charset="0"/>
              </a:rPr>
              <a:t>5. 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Arial" charset="0"/>
              </a:rPr>
              <a:t>Sorry ,I ’m so busy .______(Maybe/May be) another time!</a:t>
            </a:r>
            <a:endParaRPr lang="en-US" altLang="zh-CN" sz="3200" i="1" dirty="0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84563" y="1428736"/>
            <a:ext cx="19446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inviting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71934" y="2428868"/>
            <a:ext cx="150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for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14623" y="3357562"/>
            <a:ext cx="150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much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18" y="4357694"/>
            <a:ext cx="150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on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29124" y="5286388"/>
            <a:ext cx="150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Maybe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18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3" name="图片 12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9512" y="928670"/>
            <a:ext cx="9528571" cy="5701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1. I can come to your party. (</a:t>
            </a:r>
            <a:r>
              <a:rPr lang="zh-CN" altLang="en-US" sz="3200" dirty="0" smtClean="0">
                <a:latin typeface="Georgia" pitchFamily="18" charset="0"/>
              </a:rPr>
              <a:t>变一般疑问句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_____ you _____ to ______ party?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2. He has to go to see the doctor. (</a:t>
            </a:r>
            <a:r>
              <a:rPr lang="zh-CN" altLang="en-US" sz="3200" dirty="0" smtClean="0">
                <a:latin typeface="Georgia" pitchFamily="18" charset="0"/>
              </a:rPr>
              <a:t>变否定句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He ______ ______ ____ go to see the doctor.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3. She has to </a:t>
            </a:r>
            <a:r>
              <a:rPr lang="en-US" altLang="zh-CN" sz="3200" i="1" u="sng" dirty="0" smtClean="0">
                <a:latin typeface="Georgia" pitchFamily="18" charset="0"/>
              </a:rPr>
              <a:t>stay at home and do her homework.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(</a:t>
            </a:r>
            <a:r>
              <a:rPr lang="zh-CN" altLang="en-US" sz="3200" dirty="0" smtClean="0">
                <a:latin typeface="Georgia" pitchFamily="18" charset="0"/>
              </a:rPr>
              <a:t>对划线部分提问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______ ______ she ______ to ______?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4. Thanks for helping me today. (</a:t>
            </a:r>
            <a:r>
              <a:rPr lang="zh-CN" altLang="en-US" sz="3200" dirty="0" smtClean="0">
                <a:latin typeface="Georgia" pitchFamily="18" charset="0"/>
              </a:rPr>
              <a:t>同义句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Thanks for ______ _______ today.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5. Can you go shopping with me. (</a:t>
            </a:r>
            <a:r>
              <a:rPr lang="zh-CN" altLang="en-US" sz="3200" dirty="0" smtClean="0">
                <a:latin typeface="Georgia" pitchFamily="18" charset="0"/>
              </a:rPr>
              <a:t>肯定回答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____ ___ ______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1428736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Can              come            my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092" y="2428868"/>
            <a:ext cx="421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doesn’t     have         to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964" y="4000504"/>
            <a:ext cx="6938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        does                have            do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0743" y="4987365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your          help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655" y="6058935"/>
            <a:ext cx="4724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Yes ,      I       can     .         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-252536" y="-21433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496" y="1063072"/>
            <a:ext cx="934743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1. Can you _____ (come) to my birthday party?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2. We _________ (have) a piano lesson now.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3. They had two English _______ (lesson)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 yesterday morning.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4. Do you often help your mother _____ (do )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 housework?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5. She ______ (can not) go with you.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9648" y="1058275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come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8944" y="2058407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are having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3396" y="3058539"/>
            <a:ext cx="148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lessons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0758" y="4558737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5987497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can’t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图片 13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15" name="图文框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6" name="图片 15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17" name="标题 1"/>
          <p:cNvSpPr txBox="1">
            <a:spLocks/>
          </p:cNvSpPr>
          <p:nvPr/>
        </p:nvSpPr>
        <p:spPr>
          <a:xfrm>
            <a:off x="-252536" y="-21433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429652" y="4572000"/>
            <a:ext cx="714348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06" y="1165287"/>
            <a:ext cx="9337813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3200" i="1" dirty="0" smtClean="0">
                <a:latin typeface="Georgia" pitchFamily="18" charset="0"/>
              </a:rPr>
              <a:t>1.Pour hot water into the blender .(</a:t>
            </a:r>
            <a:r>
              <a:rPr lang="zh-CN" altLang="en-US" sz="3200" dirty="0" smtClean="0">
                <a:latin typeface="Georgia" pitchFamily="18" charset="0"/>
              </a:rPr>
              <a:t>改为否定句</a:t>
            </a:r>
            <a:r>
              <a:rPr lang="zh-CN" altLang="en-US" sz="3200" i="1" dirty="0" smtClean="0">
                <a:latin typeface="Georgia" pitchFamily="18" charset="0"/>
              </a:rPr>
              <a:t>）</a:t>
            </a:r>
            <a:endParaRPr lang="en-US" altLang="zh-CN" sz="3200" i="1" dirty="0" smtClean="0">
              <a:latin typeface="Georgia" pitchFamily="18" charset="0"/>
            </a:endParaRPr>
          </a:p>
          <a:p>
            <a:pPr>
              <a:lnSpc>
                <a:spcPts val="42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_____ _____ hot water into the blender.</a:t>
            </a:r>
          </a:p>
          <a:p>
            <a:pPr>
              <a:lnSpc>
                <a:spcPts val="4200"/>
              </a:lnSpc>
            </a:pPr>
            <a:r>
              <a:rPr lang="en-US" altLang="zh-CN" sz="3200" i="1" dirty="0" smtClean="0">
                <a:latin typeface="Georgia" pitchFamily="18" charset="0"/>
              </a:rPr>
              <a:t>2.This pair of shoes is </a:t>
            </a:r>
            <a:r>
              <a:rPr lang="en-US" altLang="zh-CN" sz="3200" i="1" u="sng" dirty="0" smtClean="0">
                <a:latin typeface="Georgia" pitchFamily="18" charset="0"/>
              </a:rPr>
              <a:t>150 </a:t>
            </a:r>
            <a:r>
              <a:rPr lang="en-US" altLang="zh-CN" sz="3200" i="1" u="sng" dirty="0" err="1" smtClean="0">
                <a:latin typeface="Georgia" pitchFamily="18" charset="0"/>
              </a:rPr>
              <a:t>yuan</a:t>
            </a:r>
            <a:r>
              <a:rPr lang="en-US" altLang="zh-CN" sz="3200" i="1" dirty="0" smtClean="0">
                <a:latin typeface="Georgia" pitchFamily="18" charset="0"/>
              </a:rPr>
              <a:t>(</a:t>
            </a:r>
            <a:r>
              <a:rPr lang="zh-CN" altLang="en-US" sz="3200" dirty="0" smtClean="0">
                <a:latin typeface="Georgia" pitchFamily="18" charset="0"/>
              </a:rPr>
              <a:t>划线提问</a:t>
            </a:r>
            <a:r>
              <a:rPr lang="zh-CN" altLang="en-US" sz="3200" i="1" dirty="0" smtClean="0">
                <a:latin typeface="Georgia" pitchFamily="18" charset="0"/>
              </a:rPr>
              <a:t>）</a:t>
            </a:r>
            <a:endParaRPr lang="en-US" altLang="zh-CN" sz="3200" i="1" dirty="0" smtClean="0">
              <a:latin typeface="Georgia" pitchFamily="18" charset="0"/>
            </a:endParaRPr>
          </a:p>
          <a:p>
            <a:pPr>
              <a:lnSpc>
                <a:spcPts val="4200"/>
              </a:lnSpc>
            </a:pPr>
            <a:r>
              <a:rPr lang="en-US" altLang="zh-CN" sz="3200" i="1" dirty="0" smtClean="0">
                <a:latin typeface="Georgia" pitchFamily="18" charset="0"/>
              </a:rPr>
              <a:t>  _____ ______ ____ this pair of shoes ?</a:t>
            </a:r>
          </a:p>
          <a:p>
            <a:pPr>
              <a:lnSpc>
                <a:spcPts val="4200"/>
              </a:lnSpc>
            </a:pPr>
            <a:r>
              <a:rPr lang="en-US" altLang="zh-CN" sz="3200" i="1" dirty="0" smtClean="0">
                <a:latin typeface="Georgia" pitchFamily="18" charset="0"/>
              </a:rPr>
              <a:t>3.There is some water in the bottle .(</a:t>
            </a:r>
            <a:r>
              <a:rPr lang="zh-CN" altLang="en-US" sz="3200" dirty="0" smtClean="0">
                <a:latin typeface="Georgia" pitchFamily="18" charset="0"/>
              </a:rPr>
              <a:t>一般</a:t>
            </a:r>
            <a:r>
              <a:rPr lang="zh-CN" altLang="en-US" sz="3200" i="1" dirty="0" smtClean="0">
                <a:latin typeface="Georgia" pitchFamily="18" charset="0"/>
              </a:rPr>
              <a:t>）</a:t>
            </a:r>
            <a:endParaRPr lang="en-US" altLang="zh-CN" sz="3200" i="1" dirty="0" smtClean="0">
              <a:latin typeface="Georgia" pitchFamily="18" charset="0"/>
            </a:endParaRPr>
          </a:p>
          <a:p>
            <a:pPr>
              <a:lnSpc>
                <a:spcPts val="4200"/>
              </a:lnSpc>
            </a:pPr>
            <a:r>
              <a:rPr lang="en-US" altLang="zh-CN" sz="3200" i="1" dirty="0" smtClean="0">
                <a:latin typeface="Georgia" pitchFamily="18" charset="0"/>
              </a:rPr>
              <a:t>  _____ ______ _____ water in the bottle ?</a:t>
            </a:r>
          </a:p>
          <a:p>
            <a:pPr>
              <a:lnSpc>
                <a:spcPts val="4200"/>
              </a:lnSpc>
            </a:pPr>
            <a:r>
              <a:rPr lang="en-US" altLang="zh-CN" sz="3200" i="1" dirty="0" smtClean="0">
                <a:latin typeface="Georgia" pitchFamily="18" charset="0"/>
              </a:rPr>
              <a:t>4.You must drink coffee.(</a:t>
            </a:r>
            <a:r>
              <a:rPr lang="zh-CN" altLang="en-US" sz="3200" dirty="0" smtClean="0">
                <a:latin typeface="Georgia" pitchFamily="18" charset="0"/>
              </a:rPr>
              <a:t>改为祈使句</a:t>
            </a:r>
            <a:r>
              <a:rPr lang="zh-CN" altLang="en-US" sz="3200" i="1" dirty="0" smtClean="0">
                <a:latin typeface="Georgia" pitchFamily="18" charset="0"/>
              </a:rPr>
              <a:t>）</a:t>
            </a:r>
            <a:endParaRPr lang="en-US" altLang="zh-CN" sz="3200" i="1" dirty="0" smtClean="0">
              <a:latin typeface="Georgia" pitchFamily="18" charset="0"/>
            </a:endParaRPr>
          </a:p>
          <a:p>
            <a:pPr>
              <a:lnSpc>
                <a:spcPts val="4200"/>
              </a:lnSpc>
            </a:pPr>
            <a:r>
              <a:rPr lang="en-US" altLang="zh-CN" sz="3200" i="1" dirty="0" smtClean="0">
                <a:latin typeface="Georgia" pitchFamily="18" charset="0"/>
              </a:rPr>
              <a:t>  ______ _______ coffee .</a:t>
            </a:r>
          </a:p>
          <a:p>
            <a:pPr>
              <a:lnSpc>
                <a:spcPts val="4200"/>
              </a:lnSpc>
            </a:pPr>
            <a:r>
              <a:rPr lang="en-US" altLang="zh-CN" sz="3200" i="1" dirty="0" smtClean="0">
                <a:latin typeface="Georgia" pitchFamily="18" charset="0"/>
              </a:rPr>
              <a:t>5.Mary studies English </a:t>
            </a:r>
            <a:r>
              <a:rPr lang="en-US" altLang="zh-CN" sz="3200" i="1" u="sng" dirty="0" smtClean="0">
                <a:latin typeface="Georgia" pitchFamily="18" charset="0"/>
              </a:rPr>
              <a:t>by listening to tapes</a:t>
            </a:r>
            <a:r>
              <a:rPr lang="en-US" altLang="zh-CN" sz="2400" i="1" dirty="0" smtClean="0">
                <a:latin typeface="Georgia" pitchFamily="18" charset="0"/>
              </a:rPr>
              <a:t>.(</a:t>
            </a:r>
            <a:r>
              <a:rPr lang="zh-CN" altLang="en-US" sz="2400" dirty="0" smtClean="0">
                <a:latin typeface="Georgia" pitchFamily="18" charset="0"/>
              </a:rPr>
              <a:t>划线</a:t>
            </a:r>
            <a:r>
              <a:rPr lang="zh-CN" altLang="en-US" sz="2400" i="1" dirty="0" smtClean="0">
                <a:latin typeface="Georgia" pitchFamily="18" charset="0"/>
              </a:rPr>
              <a:t>）</a:t>
            </a:r>
            <a:endParaRPr lang="en-US" altLang="zh-CN" sz="2400" i="1" dirty="0" smtClean="0">
              <a:latin typeface="Georgia" pitchFamily="18" charset="0"/>
            </a:endParaRPr>
          </a:p>
          <a:p>
            <a:pPr>
              <a:lnSpc>
                <a:spcPts val="4200"/>
              </a:lnSpc>
            </a:pPr>
            <a:r>
              <a:rPr lang="en-US" altLang="zh-CN" sz="2400" i="1" dirty="0" smtClean="0">
                <a:latin typeface="Georgia" pitchFamily="18" charset="0"/>
              </a:rPr>
              <a:t>  </a:t>
            </a:r>
            <a:r>
              <a:rPr lang="en-US" altLang="zh-CN" sz="3200" i="1" dirty="0" smtClean="0">
                <a:latin typeface="Georgia" pitchFamily="18" charset="0"/>
              </a:rPr>
              <a:t>______ ______ Mary ______ English </a:t>
            </a:r>
            <a:r>
              <a:rPr lang="zh-CN" altLang="en-US" sz="3200" i="1" dirty="0" smtClean="0">
                <a:latin typeface="Georgia" pitchFamily="18" charset="0"/>
              </a:rPr>
              <a:t>？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665353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Don’t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064" y="1665353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pour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665485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How 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2736923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much 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1468" y="2736923"/>
            <a:ext cx="63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is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807" y="3805104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Is  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6318" y="3805104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there 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3805104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any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888" y="4880063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Don’t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4880063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drink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326" y="5951633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How  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2981" y="5951633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does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1054" y="5951633"/>
            <a:ext cx="133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study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1" name="图片 20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00100" cy="1285860"/>
          </a:xfrm>
          <a:prstGeom prst="rect">
            <a:avLst/>
          </a:prstGeom>
        </p:spPr>
      </p:pic>
      <p:sp>
        <p:nvSpPr>
          <p:cNvPr id="22" name="图文框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Revision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0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785926"/>
            <a:ext cx="780251" cy="695326"/>
          </a:xfrm>
          <a:prstGeom prst="rect">
            <a:avLst/>
          </a:prstGeom>
        </p:spPr>
      </p:pic>
      <p:pic>
        <p:nvPicPr>
          <p:cNvPr id="6" name="图片 5" descr="00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857496"/>
            <a:ext cx="780251" cy="695326"/>
          </a:xfrm>
          <a:prstGeom prst="rect">
            <a:avLst/>
          </a:prstGeom>
        </p:spPr>
      </p:pic>
      <p:pic>
        <p:nvPicPr>
          <p:cNvPr id="7" name="图片 6" descr="00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572008"/>
            <a:ext cx="780251" cy="695326"/>
          </a:xfrm>
          <a:prstGeom prst="rect">
            <a:avLst/>
          </a:prstGeom>
        </p:spPr>
      </p:pic>
      <p:pic>
        <p:nvPicPr>
          <p:cNvPr id="8" name="图片 7" descr="00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6162674"/>
            <a:ext cx="780251" cy="695326"/>
          </a:xfrm>
          <a:prstGeom prst="rect">
            <a:avLst/>
          </a:prstGeom>
        </p:spPr>
      </p:pic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1285860"/>
          </a:xfrm>
          <a:prstGeom prst="rect">
            <a:avLst/>
          </a:prstGeom>
        </p:spPr>
      </p:pic>
      <p:sp>
        <p:nvSpPr>
          <p:cNvPr id="11" name="图文框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501090" y="4572000"/>
            <a:ext cx="642910" cy="2286000"/>
          </a:xfrm>
          <a:prstGeom prst="rect">
            <a:avLst/>
          </a:prstGeom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Revision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4422"/>
            <a:ext cx="9291326" cy="665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2400" i="1" dirty="0" smtClean="0">
                <a:latin typeface="Georgia" pitchFamily="18" charset="0"/>
              </a:rPr>
              <a:t>1</a:t>
            </a:r>
            <a:r>
              <a:rPr lang="en-US" altLang="zh-CN" sz="2800" i="1" dirty="0" smtClean="0">
                <a:latin typeface="Georgia" pitchFamily="18" charset="0"/>
              </a:rPr>
              <a:t>. In 50 years there ___ more robots in people’s homes.</a:t>
            </a:r>
          </a:p>
          <a:p>
            <a:pPr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   A. were         B. will have        C. will be         D. have</a:t>
            </a:r>
          </a:p>
          <a:p>
            <a:pPr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</a:rPr>
              <a:t>2.Will people live to be 300 years old ?--_____</a:t>
            </a:r>
          </a:p>
          <a:p>
            <a:pPr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  A. No, they aren’t.          B. No, they won’t .</a:t>
            </a:r>
          </a:p>
          <a:p>
            <a:pPr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  C. No,  they don’t .         D. No, they aren’t .</a:t>
            </a:r>
          </a:p>
          <a:p>
            <a:pPr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</a:rPr>
              <a:t>3.They _____ any classes next week .</a:t>
            </a:r>
          </a:p>
          <a:p>
            <a:pPr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  A. will have   B. won’t have    C. have           D. had</a:t>
            </a:r>
          </a:p>
          <a:p>
            <a:pPr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</a:rPr>
              <a:t>4.What _____ the students _____ tomorrow ?</a:t>
            </a:r>
          </a:p>
          <a:p>
            <a:pPr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</a:rPr>
              <a:t>  ---- They will clean the classroom .</a:t>
            </a:r>
          </a:p>
          <a:p>
            <a:pPr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 A. do ; do       B. did ; do          C. will; do      D. is doing </a:t>
            </a:r>
          </a:p>
          <a:p>
            <a:pPr>
              <a:lnSpc>
                <a:spcPts val="4300"/>
              </a:lnSpc>
            </a:pPr>
            <a:endParaRPr lang="en-US" altLang="zh-CN" sz="2800" i="1" dirty="0" smtClean="0">
              <a:latin typeface="Georgia" pitchFamily="18" charset="0"/>
            </a:endParaRPr>
          </a:p>
          <a:p>
            <a:pPr>
              <a:lnSpc>
                <a:spcPts val="43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</a:t>
            </a:r>
            <a:endParaRPr lang="zh-CN" altLang="en-US" sz="2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4422"/>
            <a:ext cx="444352" cy="1746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altLang="zh-CN" sz="2800" i="1" dirty="0" smtClean="0"/>
              <a:t> </a:t>
            </a:r>
          </a:p>
          <a:p>
            <a:pPr>
              <a:lnSpc>
                <a:spcPts val="4300"/>
              </a:lnSpc>
            </a:pPr>
            <a:endParaRPr lang="en-US" altLang="zh-CN" sz="2800" i="1" dirty="0" smtClean="0"/>
          </a:p>
          <a:p>
            <a:pPr>
              <a:lnSpc>
                <a:spcPts val="4300"/>
              </a:lnSpc>
            </a:pPr>
            <a:r>
              <a:rPr lang="en-US" altLang="zh-CN" sz="2800" i="1" dirty="0" smtClean="0"/>
              <a:t>   </a:t>
            </a:r>
            <a:endParaRPr lang="zh-CN" alt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1211033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comes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2357430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to  go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3500438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playing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0061" y="4143380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had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7523" y="5857892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 fit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6" name="图片 15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1285860"/>
          </a:xfrm>
          <a:prstGeom prst="rect">
            <a:avLst/>
          </a:prstGeom>
        </p:spPr>
      </p:pic>
      <p:sp>
        <p:nvSpPr>
          <p:cNvPr id="17" name="图文框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" name="图片 17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19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Revision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214422"/>
            <a:ext cx="9312165" cy="5236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ts val="4500"/>
              </a:lnSpc>
            </a:pPr>
            <a:r>
              <a:rPr lang="en-US" altLang="zh-CN" sz="3200" i="1" dirty="0" smtClean="0">
                <a:latin typeface="Georgia" pitchFamily="18" charset="0"/>
              </a:rPr>
              <a:t>1.I ’m going to call him up when he _____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 (come) here tomorrow .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3200" i="1" dirty="0" smtClean="0">
                <a:latin typeface="Georgia" pitchFamily="18" charset="0"/>
              </a:rPr>
              <a:t>2. The old man wants  _____ (go) to Hainan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for a vacation this winter.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3200" i="1" dirty="0" smtClean="0">
                <a:latin typeface="Georgia" pitchFamily="18" charset="0"/>
              </a:rPr>
              <a:t>3.Do you enjoy ______(play)soccer in the park ?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3200" i="1" dirty="0" smtClean="0">
                <a:latin typeface="Georgia" pitchFamily="18" charset="0"/>
              </a:rPr>
              <a:t>4.Yesterday our scho0l _______ (have)a sports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meeting on the playground.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3200" i="1" dirty="0" smtClean="0">
                <a:latin typeface="Georgia" pitchFamily="18" charset="0"/>
              </a:rPr>
              <a:t>5.Every girl in our university wants to exercise</a:t>
            </a:r>
          </a:p>
          <a:p>
            <a:pPr marL="514350" indent="-514350">
              <a:lnSpc>
                <a:spcPts val="45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and keep ____ (fit)</a:t>
            </a:r>
            <a:endParaRPr lang="zh-CN" altLang="en-US" sz="32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etCAK13F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2450" y="2428868"/>
            <a:ext cx="548419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>
              <a:defRPr/>
            </a:pPr>
            <a:r>
              <a:rPr lang="en-US" altLang="zh-CN" sz="11500" i="1" dirty="0" smtClean="0">
                <a:latin typeface="Georgia" pitchFamily="18" charset="0"/>
              </a:rPr>
              <a:t>Lead in </a:t>
            </a:r>
            <a:endParaRPr lang="zh-CN" altLang="en-US" sz="9600" i="1" kern="0" dirty="0">
              <a:solidFill>
                <a:srgbClr val="325C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pic>
        <p:nvPicPr>
          <p:cNvPr id="2050" name="Picture 2" descr="c:\users\ADMINI~1\appdata\roaming\360se6\USERDA~1\Temp\T01CD3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285860"/>
            <a:ext cx="4429156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35153" y="214290"/>
            <a:ext cx="4565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Can you swim ?</a:t>
            </a:r>
            <a:endParaRPr lang="zh-CN" altLang="en-US" sz="4800" i="1" dirty="0">
              <a:latin typeface="Georgia" pitchFamily="18" charset="0"/>
            </a:endParaRPr>
          </a:p>
        </p:txBody>
      </p:sp>
      <p:pic>
        <p:nvPicPr>
          <p:cNvPr id="2052" name="Picture 4" descr="c:\users\ADMINI~1\appdata\roaming\360se6\USERDA~1\Temp\T01551~1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214818"/>
            <a:ext cx="854150" cy="971545"/>
          </a:xfrm>
          <a:prstGeom prst="rect">
            <a:avLst/>
          </a:prstGeom>
          <a:noFill/>
        </p:spPr>
      </p:pic>
      <p:pic>
        <p:nvPicPr>
          <p:cNvPr id="2054" name="Picture 6" descr="c:\users\ADMINI~1\appdata\roaming\360se6\USERDA~1\Temp\T012DA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500702"/>
            <a:ext cx="785818" cy="7858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43174" y="4286256"/>
            <a:ext cx="3135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Yes . I can.</a:t>
            </a:r>
            <a:endParaRPr lang="zh-CN" altLang="en-US" sz="48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9191" y="5500702"/>
            <a:ext cx="3188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No, I can’t.</a:t>
            </a:r>
            <a:endParaRPr lang="zh-CN" altLang="en-US" sz="4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214290"/>
            <a:ext cx="6175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Can you play soccer ?</a:t>
            </a:r>
            <a:endParaRPr lang="zh-CN" altLang="en-US" sz="4800" i="1" dirty="0">
              <a:latin typeface="Georgia" pitchFamily="18" charset="0"/>
            </a:endParaRPr>
          </a:p>
        </p:txBody>
      </p:sp>
      <p:pic>
        <p:nvPicPr>
          <p:cNvPr id="2052" name="Picture 4" descr="c:\users\ADMINI~1\appdata\roaming\360se6\USERDA~1\Temp\T01551~1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214818"/>
            <a:ext cx="854150" cy="971545"/>
          </a:xfrm>
          <a:prstGeom prst="rect">
            <a:avLst/>
          </a:prstGeom>
          <a:noFill/>
        </p:spPr>
      </p:pic>
      <p:pic>
        <p:nvPicPr>
          <p:cNvPr id="2054" name="Picture 6" descr="c:\users\ADMINI~1\appdata\roaming\360se6\USERDA~1\Temp\T012DA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500702"/>
            <a:ext cx="785818" cy="7858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43174" y="4286256"/>
            <a:ext cx="3135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Yes . I can.</a:t>
            </a:r>
            <a:endParaRPr lang="zh-CN" altLang="en-US" sz="48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9191" y="5500702"/>
            <a:ext cx="3188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No, I can’t.</a:t>
            </a:r>
            <a:endParaRPr lang="zh-CN" altLang="en-US" sz="4800" i="1" dirty="0">
              <a:latin typeface="Georgia" pitchFamily="18" charset="0"/>
            </a:endParaRPr>
          </a:p>
        </p:txBody>
      </p:sp>
      <p:pic>
        <p:nvPicPr>
          <p:cNvPr id="20482" name="Picture 2" descr="c:\users\ADMINI~1\appdata\roaming\360se6\USERDA~1\Temp\T019B7~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9499" y="1285860"/>
            <a:ext cx="4625641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1808</Words>
  <Application>Microsoft Office PowerPoint</Application>
  <PresentationFormat>全屏显示(4:3)</PresentationFormat>
  <Paragraphs>302</Paragraphs>
  <Slides>35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Can you come to my party?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Ghost</dc:creator>
  <cp:lastModifiedBy>Ghost</cp:lastModifiedBy>
  <cp:revision>24</cp:revision>
  <dcterms:created xsi:type="dcterms:W3CDTF">2014-04-26T02:26:29Z</dcterms:created>
  <dcterms:modified xsi:type="dcterms:W3CDTF">2014-05-20T01:11:16Z</dcterms:modified>
</cp:coreProperties>
</file>