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64" r:id="rId4"/>
    <p:sldId id="265" r:id="rId5"/>
    <p:sldId id="257" r:id="rId6"/>
    <p:sldId id="266" r:id="rId7"/>
    <p:sldId id="267" r:id="rId8"/>
    <p:sldId id="259" r:id="rId9"/>
    <p:sldId id="274" r:id="rId10"/>
    <p:sldId id="270" r:id="rId11"/>
    <p:sldId id="272" r:id="rId12"/>
    <p:sldId id="273" r:id="rId13"/>
    <p:sldId id="271" r:id="rId14"/>
    <p:sldId id="275" r:id="rId15"/>
    <p:sldId id="277" r:id="rId16"/>
    <p:sldId id="276" r:id="rId17"/>
    <p:sldId id="268" r:id="rId18"/>
    <p:sldId id="278" r:id="rId19"/>
    <p:sldId id="279" r:id="rId20"/>
    <p:sldId id="280" r:id="rId21"/>
    <p:sldId id="281" r:id="rId22"/>
    <p:sldId id="269" r:id="rId23"/>
    <p:sldId id="263" r:id="rId24"/>
    <p:sldId id="262" r:id="rId25"/>
    <p:sldId id="261" r:id="rId26"/>
    <p:sldId id="260" r:id="rId27"/>
    <p:sldId id="258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16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628" y="3786190"/>
            <a:ext cx="8643966" cy="74295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How do you make a banana milk shake?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1643063"/>
            <a:ext cx="5214937" cy="700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40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新目标八年级上册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562350" y="2565400"/>
            <a:ext cx="1866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CN" sz="3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Unit </a:t>
            </a:r>
            <a:r>
              <a:rPr kumimoji="0" lang="en-US" altLang="zh-CN" sz="3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8</a:t>
            </a:r>
            <a:endParaRPr kumimoji="0" lang="zh-CN" altLang="en-US" sz="3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31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33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47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52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57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7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77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1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82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6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87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6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97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1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102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6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107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1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112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6" name="TextBox 40"/>
          <p:cNvSpPr txBox="1">
            <a:spLocks noChangeArrowheads="1"/>
          </p:cNvSpPr>
          <p:nvPr/>
        </p:nvSpPr>
        <p:spPr bwMode="auto">
          <a:xfrm>
            <a:off x="2500298" y="1927662"/>
            <a:ext cx="10072758" cy="217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8000" b="1" i="1" dirty="0" smtClean="0">
                <a:latin typeface="Georgia" pitchFamily="18" charset="0"/>
              </a:rPr>
              <a:t>England</a:t>
            </a:r>
          </a:p>
        </p:txBody>
      </p:sp>
      <p:cxnSp>
        <p:nvCxnSpPr>
          <p:cNvPr id="117" name="直接连接符 116"/>
          <p:cNvCxnSpPr/>
          <p:nvPr/>
        </p:nvCxnSpPr>
        <p:spPr>
          <a:xfrm>
            <a:off x="4714876" y="2927794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2786050" y="421367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9" name="椭圆 118"/>
          <p:cNvSpPr/>
          <p:nvPr/>
        </p:nvSpPr>
        <p:spPr>
          <a:xfrm>
            <a:off x="5357818" y="421367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8" grpId="0" animBg="1"/>
      <p:bldP spid="1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31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33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47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52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57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7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77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1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82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6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87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6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97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1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102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6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107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1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112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6" name="TextBox 40"/>
          <p:cNvSpPr txBox="1">
            <a:spLocks noChangeArrowheads="1"/>
          </p:cNvSpPr>
          <p:nvPr/>
        </p:nvSpPr>
        <p:spPr bwMode="auto">
          <a:xfrm>
            <a:off x="2428860" y="1999100"/>
            <a:ext cx="10072758" cy="217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8000" b="1" i="1" dirty="0" smtClean="0">
                <a:latin typeface="Georgia" pitchFamily="18" charset="0"/>
              </a:rPr>
              <a:t>celebrate</a:t>
            </a:r>
          </a:p>
        </p:txBody>
      </p:sp>
      <p:cxnSp>
        <p:nvCxnSpPr>
          <p:cNvPr id="117" name="直接连接符 116"/>
          <p:cNvCxnSpPr/>
          <p:nvPr/>
        </p:nvCxnSpPr>
        <p:spPr>
          <a:xfrm>
            <a:off x="3643306" y="299923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3357554" y="435655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9" name="椭圆 118"/>
          <p:cNvSpPr/>
          <p:nvPr/>
        </p:nvSpPr>
        <p:spPr>
          <a:xfrm>
            <a:off x="4286248" y="435655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120" name="直接连接符 119"/>
          <p:cNvCxnSpPr/>
          <p:nvPr/>
        </p:nvCxnSpPr>
        <p:spPr>
          <a:xfrm>
            <a:off x="4572000" y="299923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20"/>
          <p:cNvSpPr/>
          <p:nvPr/>
        </p:nvSpPr>
        <p:spPr>
          <a:xfrm>
            <a:off x="6000760" y="435655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8" grpId="0" animBg="1"/>
      <p:bldP spid="119" grpId="0" animBg="1"/>
      <p:bldP spid="1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31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33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47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52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57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7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77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1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82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6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87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6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97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1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102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6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107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1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112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2" name="TextBox 40"/>
          <p:cNvSpPr txBox="1">
            <a:spLocks noChangeArrowheads="1"/>
          </p:cNvSpPr>
          <p:nvPr/>
        </p:nvSpPr>
        <p:spPr bwMode="auto">
          <a:xfrm>
            <a:off x="2928926" y="1785926"/>
            <a:ext cx="5143536" cy="217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8000" b="1" i="1" dirty="0" smtClean="0">
                <a:latin typeface="Georgia" pitchFamily="18" charset="0"/>
              </a:rPr>
              <a:t>pepper</a:t>
            </a:r>
          </a:p>
        </p:txBody>
      </p:sp>
      <p:sp>
        <p:nvSpPr>
          <p:cNvPr id="123" name="椭圆 122"/>
          <p:cNvSpPr/>
          <p:nvPr/>
        </p:nvSpPr>
        <p:spPr>
          <a:xfrm>
            <a:off x="3714744" y="428625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24" name="椭圆 123"/>
          <p:cNvSpPr/>
          <p:nvPr/>
        </p:nvSpPr>
        <p:spPr>
          <a:xfrm>
            <a:off x="5929322" y="428625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125" name="直接连接符 124"/>
          <p:cNvCxnSpPr/>
          <p:nvPr/>
        </p:nvCxnSpPr>
        <p:spPr>
          <a:xfrm>
            <a:off x="4286248" y="2928934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 animBg="1"/>
      <p:bldP spid="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31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33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47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52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57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7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77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1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82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6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87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6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97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1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102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6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107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1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112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6" name="TextBox 40"/>
          <p:cNvSpPr txBox="1">
            <a:spLocks noChangeArrowheads="1"/>
          </p:cNvSpPr>
          <p:nvPr/>
        </p:nvSpPr>
        <p:spPr bwMode="auto">
          <a:xfrm>
            <a:off x="214282" y="1879384"/>
            <a:ext cx="10072758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8000" i="1" dirty="0" smtClean="0">
                <a:latin typeface="Georgia" pitchFamily="18" charset="0"/>
              </a:rPr>
              <a:t>           </a:t>
            </a:r>
            <a:r>
              <a:rPr lang="en-US" altLang="zh-CN" sz="8000" b="1" i="1" dirty="0" smtClean="0">
                <a:latin typeface="Georgia" pitchFamily="18" charset="0"/>
              </a:rPr>
              <a:t>gravy</a:t>
            </a:r>
          </a:p>
          <a:p>
            <a:pPr>
              <a:lnSpc>
                <a:spcPct val="200000"/>
              </a:lnSpc>
            </a:pPr>
            <a:endParaRPr lang="en-US" altLang="zh-CN" sz="8000" i="1" dirty="0" smtClean="0">
              <a:latin typeface="Georgia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altLang="zh-CN" sz="8000" i="1" dirty="0" smtClean="0">
              <a:latin typeface="Georgia" pitchFamily="18" charset="0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4786314" y="302239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4429124" y="430827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9" name="椭圆 118"/>
          <p:cNvSpPr/>
          <p:nvPr/>
        </p:nvSpPr>
        <p:spPr>
          <a:xfrm>
            <a:off x="5643570" y="430827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8" grpId="0" animBg="1"/>
      <p:bldP spid="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31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33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47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52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57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7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77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1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82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6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87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6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97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1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102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6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107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1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112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6" name="TextBox 40"/>
          <p:cNvSpPr txBox="1">
            <a:spLocks noChangeArrowheads="1"/>
          </p:cNvSpPr>
          <p:nvPr/>
        </p:nvSpPr>
        <p:spPr bwMode="auto">
          <a:xfrm>
            <a:off x="-285784" y="2004940"/>
            <a:ext cx="10072758" cy="463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8000" i="1" dirty="0" smtClean="0">
                <a:latin typeface="Georgia" pitchFamily="18" charset="0"/>
              </a:rPr>
              <a:t>               </a:t>
            </a:r>
            <a:r>
              <a:rPr lang="en-US" altLang="zh-CN" sz="8000" b="1" i="1" dirty="0" smtClean="0">
                <a:latin typeface="Georgia" pitchFamily="18" charset="0"/>
              </a:rPr>
              <a:t>cover</a:t>
            </a:r>
          </a:p>
          <a:p>
            <a:pPr>
              <a:lnSpc>
                <a:spcPct val="200000"/>
              </a:lnSpc>
              <a:buNone/>
            </a:pPr>
            <a:endParaRPr lang="en-US" altLang="zh-CN" sz="8000" i="1" dirty="0" smtClean="0">
              <a:latin typeface="Georgia" pitchFamily="18" charset="0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4643438" y="3068530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4143372" y="414808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9" name="椭圆 118"/>
          <p:cNvSpPr/>
          <p:nvPr/>
        </p:nvSpPr>
        <p:spPr>
          <a:xfrm>
            <a:off x="5572132" y="414808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8" grpId="0" animBg="1"/>
      <p:bldP spid="1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AutoShape 123"/>
          <p:cNvSpPr>
            <a:spLocks noChangeArrowheads="1"/>
          </p:cNvSpPr>
          <p:nvPr/>
        </p:nvSpPr>
        <p:spPr bwMode="auto">
          <a:xfrm>
            <a:off x="1439863" y="3155950"/>
            <a:ext cx="7704137" cy="1281113"/>
          </a:xfrm>
          <a:prstGeom prst="parallelogram">
            <a:avLst>
              <a:gd name="adj" fmla="val 150341"/>
            </a:avLst>
          </a:prstGeom>
          <a:solidFill>
            <a:srgbClr val="B8B1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1223963" y="3040063"/>
            <a:ext cx="7775575" cy="1279525"/>
          </a:xfrm>
          <a:prstGeom prst="parallelogram">
            <a:avLst>
              <a:gd name="adj" fmla="val 151923"/>
            </a:avLst>
          </a:prstGeom>
          <a:solidFill>
            <a:srgbClr val="D1CD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>
            <a:off x="935038" y="2924175"/>
            <a:ext cx="7921625" cy="1279525"/>
          </a:xfrm>
          <a:prstGeom prst="parallelogram">
            <a:avLst>
              <a:gd name="adj" fmla="val 15477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835150" y="3284538"/>
            <a:ext cx="1800225" cy="1728787"/>
            <a:chOff x="2064" y="2523"/>
            <a:chExt cx="681" cy="680"/>
          </a:xfrm>
        </p:grpSpPr>
        <p:sp>
          <p:nvSpPr>
            <p:cNvPr id="3188" name="AutoShape 116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9" name="AutoShape 117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0" name="AutoShape 118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1" name="Oval 119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39750" y="1844675"/>
            <a:ext cx="2232025" cy="2089150"/>
            <a:chOff x="2472" y="1888"/>
            <a:chExt cx="681" cy="680"/>
          </a:xfrm>
          <a:solidFill>
            <a:srgbClr val="CC99FF"/>
          </a:solidFill>
        </p:grpSpPr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0" y="5300663"/>
            <a:ext cx="827088" cy="792162"/>
            <a:chOff x="2472" y="1888"/>
            <a:chExt cx="681" cy="680"/>
          </a:xfrm>
        </p:grpSpPr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FF33CC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7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740650" y="1052513"/>
            <a:ext cx="1008063" cy="1008062"/>
            <a:chOff x="2472" y="1888"/>
            <a:chExt cx="681" cy="680"/>
          </a:xfrm>
          <a:solidFill>
            <a:srgbClr val="FF9933"/>
          </a:solidFill>
        </p:grpSpPr>
        <p:sp>
          <p:nvSpPr>
            <p:cNvPr id="3111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2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99FF33"/>
          </a:solidFill>
        </p:grpSpPr>
        <p:sp>
          <p:nvSpPr>
            <p:cNvPr id="3116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3126" name="AutoShape 5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7" name="AutoShape 5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AutoShape 5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9" name="Oval 5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468313" y="5949950"/>
            <a:ext cx="287337" cy="288925"/>
            <a:chOff x="2064" y="2523"/>
            <a:chExt cx="681" cy="680"/>
          </a:xfrm>
        </p:grpSpPr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9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2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4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3146" name="AutoShape 7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7" name="AutoShape 7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8" name="AutoShape 7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9" name="Oval 7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3151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2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3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4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3156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7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8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2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3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4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3166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7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9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3171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3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" name="AutoShape 10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" name="AutoShape 10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" name="Oval 10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8675688" y="1628775"/>
            <a:ext cx="287337" cy="288925"/>
            <a:chOff x="2064" y="2523"/>
            <a:chExt cx="681" cy="680"/>
          </a:xfrm>
        </p:grpSpPr>
        <p:sp>
          <p:nvSpPr>
            <p:cNvPr id="3197" name="AutoShape 125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8" name="AutoShape 126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9" name="AutoShape 127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00" name="Oval 128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7164388" y="4652963"/>
            <a:ext cx="431800" cy="431800"/>
            <a:chOff x="2472" y="1888"/>
            <a:chExt cx="681" cy="680"/>
          </a:xfrm>
        </p:grpSpPr>
        <p:sp>
          <p:nvSpPr>
            <p:cNvPr id="3209" name="AutoShape 137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0" name="AutoShape 138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1" name="AutoShape 139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2" name="Oval 140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3428992" y="3056279"/>
            <a:ext cx="4071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Revision </a:t>
            </a:r>
            <a:endParaRPr lang="en-US" altLang="zh-CN" sz="6000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" grpId="0" animBg="1"/>
      <p:bldP spid="3194" grpId="0" animBg="1"/>
      <p:bldP spid="3193" grpId="0" animBg="1"/>
      <p:bldP spid="32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30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Fill in the blanks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 with the words.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黑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1.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_____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was a man’s name long ago, but it’s a   </a:t>
            </a: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kind of food now.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Bring me two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of bread. I’d like to make a   </a:t>
            </a: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sandwich.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American families usually eat a big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_____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on </a:t>
            </a: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Thanksgiving Day.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____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is a kind of vegetable. Do you like it?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Western people like to eat bread with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_____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.</a:t>
            </a:r>
            <a:endParaRPr kumimoji="0" lang="en-US" altLang="zh-CN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1071538" y="1500174"/>
          <a:ext cx="6643734" cy="500066"/>
        </p:xfrm>
        <a:graphic>
          <a:graphicData uri="http://schemas.openxmlformats.org/drawingml/2006/table">
            <a:tbl>
              <a:tblPr/>
              <a:tblGrid>
                <a:gridCol w="6643734"/>
              </a:tblGrid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latin typeface="Georgia" pitchFamily="18" charset="0"/>
                          <a:ea typeface="黑体"/>
                          <a:cs typeface="Times New Roman"/>
                        </a:rPr>
                        <a:t>lettuce, butter, sandwich, turkey, piece</a:t>
                      </a:r>
                      <a:endParaRPr lang="zh-CN" sz="2000" i="1" kern="100" dirty="0">
                        <a:latin typeface="Georgia" pitchFamily="18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71472" y="204852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Sandwich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00364" y="300037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pieces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6512" y="407194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turkey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5786" y="507207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Lettuce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15140" y="557214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butter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66351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Choose the right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 answers.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Wow! Ten students in our class will celebrate their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fourteenth birthdays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October!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		A. in    B. on    C. at    D. to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Thanksgiving is a time to give </a:t>
            </a:r>
            <a:r>
              <a:rPr lang="en-US" altLang="zh-CN" sz="2800" i="1" u="sng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____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for food in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autumn.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	A. goodbye    B. thanks    C. help    D. sorry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My father asked us to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box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these books.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	A. add; to    B. fill; to    	C. add; with    D. fill; with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Here is a way to make turkey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a Thanksgiving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dinner.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	A. on    B. to    C. of   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D. for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1" name="AutoShape 167"/>
          <p:cNvSpPr>
            <a:spLocks noChangeArrowheads="1"/>
          </p:cNvSpPr>
          <p:nvPr/>
        </p:nvSpPr>
        <p:spPr bwMode="auto">
          <a:xfrm>
            <a:off x="1785918" y="2285992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AutoShape 167"/>
          <p:cNvSpPr>
            <a:spLocks noChangeArrowheads="1"/>
          </p:cNvSpPr>
          <p:nvPr/>
        </p:nvSpPr>
        <p:spPr bwMode="auto">
          <a:xfrm>
            <a:off x="2928926" y="3500438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AutoShape 167"/>
          <p:cNvSpPr>
            <a:spLocks noChangeArrowheads="1"/>
          </p:cNvSpPr>
          <p:nvPr/>
        </p:nvSpPr>
        <p:spPr bwMode="auto">
          <a:xfrm>
            <a:off x="6858016" y="4429132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AutoShape 167"/>
          <p:cNvSpPr>
            <a:spLocks noChangeArrowheads="1"/>
          </p:cNvSpPr>
          <p:nvPr/>
        </p:nvSpPr>
        <p:spPr bwMode="auto">
          <a:xfrm>
            <a:off x="4214810" y="5643578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651292"/>
            <a:ext cx="9144000" cy="57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Fill in the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 blanks</a:t>
            </a:r>
            <a:r>
              <a:rPr kumimoji="0" 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。</a:t>
            </a:r>
            <a:endParaRPr kumimoji="0" 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1. Every year hundreds of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(travel) come to my   </a:t>
            </a: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town on holiday.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Thanksgiving is always on the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_____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(four) </a:t>
            </a: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Thursday in November.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Here are some ways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_____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(improve) your </a:t>
            </a: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English.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You can put some turkey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______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(piece) on the </a:t>
            </a: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sandwich.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Please buy some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____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(potato) this afternoon.</a:t>
            </a:r>
            <a:endParaRPr kumimoji="0" lang="en-US" altLang="zh-CN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4810" y="122279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travelers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72132" y="236580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fourth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57620" y="350881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 improve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3438" y="465182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pieces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78" y="572339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potatoes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24182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Fill in the blanks.</a:t>
            </a:r>
            <a:endParaRPr kumimoji="0" 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. Zhou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Danhua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is going to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___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英格兰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next week.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I like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秋天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best. Because the weather is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cool.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We had a party to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____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庆祝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her birthday last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night.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Tom, add some salt and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___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甜椒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in the pot.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We often eat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_____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传统的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food like dumplings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during the Spring Festival.</a:t>
            </a:r>
            <a:endParaRPr kumimoji="0" lang="en-US" altLang="zh-CN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7686" y="13341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England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728" y="200024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autumn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92" y="321468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celebrate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57686" y="457200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pepper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00298" y="519179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traditional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AutoShape 123"/>
          <p:cNvSpPr>
            <a:spLocks noChangeArrowheads="1"/>
          </p:cNvSpPr>
          <p:nvPr/>
        </p:nvSpPr>
        <p:spPr bwMode="auto">
          <a:xfrm>
            <a:off x="1439863" y="3155950"/>
            <a:ext cx="7704137" cy="1281113"/>
          </a:xfrm>
          <a:prstGeom prst="parallelogram">
            <a:avLst>
              <a:gd name="adj" fmla="val 150341"/>
            </a:avLst>
          </a:prstGeom>
          <a:solidFill>
            <a:srgbClr val="B8B1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1223963" y="3040063"/>
            <a:ext cx="7775575" cy="1279525"/>
          </a:xfrm>
          <a:prstGeom prst="parallelogram">
            <a:avLst>
              <a:gd name="adj" fmla="val 151923"/>
            </a:avLst>
          </a:prstGeom>
          <a:solidFill>
            <a:srgbClr val="D1CD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>
            <a:off x="935038" y="2924175"/>
            <a:ext cx="7921625" cy="1279525"/>
          </a:xfrm>
          <a:prstGeom prst="parallelogram">
            <a:avLst>
              <a:gd name="adj" fmla="val 15477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835150" y="3284538"/>
            <a:ext cx="1800225" cy="1728787"/>
            <a:chOff x="2064" y="2523"/>
            <a:chExt cx="681" cy="680"/>
          </a:xfrm>
        </p:grpSpPr>
        <p:sp>
          <p:nvSpPr>
            <p:cNvPr id="3188" name="AutoShape 116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9" name="AutoShape 117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0" name="AutoShape 118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1" name="Oval 119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39750" y="1844675"/>
            <a:ext cx="2232025" cy="2089150"/>
            <a:chOff x="2472" y="1888"/>
            <a:chExt cx="681" cy="680"/>
          </a:xfrm>
          <a:solidFill>
            <a:srgbClr val="CC99FF"/>
          </a:solidFill>
        </p:grpSpPr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0" y="5300663"/>
            <a:ext cx="827088" cy="792162"/>
            <a:chOff x="2472" y="1888"/>
            <a:chExt cx="681" cy="680"/>
          </a:xfrm>
        </p:grpSpPr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FF33CC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7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740650" y="1052513"/>
            <a:ext cx="1008063" cy="1008062"/>
            <a:chOff x="2472" y="1888"/>
            <a:chExt cx="681" cy="680"/>
          </a:xfrm>
          <a:solidFill>
            <a:srgbClr val="FF9933"/>
          </a:solidFill>
        </p:grpSpPr>
        <p:sp>
          <p:nvSpPr>
            <p:cNvPr id="3111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2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99FF33"/>
          </a:solidFill>
        </p:grpSpPr>
        <p:sp>
          <p:nvSpPr>
            <p:cNvPr id="3116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3126" name="AutoShape 5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7" name="AutoShape 5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AutoShape 5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9" name="Oval 5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468313" y="5949950"/>
            <a:ext cx="287337" cy="288925"/>
            <a:chOff x="2064" y="2523"/>
            <a:chExt cx="681" cy="680"/>
          </a:xfrm>
        </p:grpSpPr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9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2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4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3146" name="AutoShape 7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7" name="AutoShape 7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8" name="AutoShape 7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9" name="Oval 7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3151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2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3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4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3156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7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8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2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3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4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3166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7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9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3171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3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" name="AutoShape 10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" name="AutoShape 10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" name="Oval 10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8675688" y="1628775"/>
            <a:ext cx="287337" cy="288925"/>
            <a:chOff x="2064" y="2523"/>
            <a:chExt cx="681" cy="680"/>
          </a:xfrm>
        </p:grpSpPr>
        <p:sp>
          <p:nvSpPr>
            <p:cNvPr id="3197" name="AutoShape 125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8" name="AutoShape 126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9" name="AutoShape 127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00" name="Oval 128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7164388" y="4652963"/>
            <a:ext cx="431800" cy="431800"/>
            <a:chOff x="2472" y="1888"/>
            <a:chExt cx="681" cy="680"/>
          </a:xfrm>
        </p:grpSpPr>
        <p:sp>
          <p:nvSpPr>
            <p:cNvPr id="3209" name="AutoShape 137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0" name="AutoShape 138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1" name="AutoShape 139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2" name="Oval 140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3357554" y="3000372"/>
            <a:ext cx="4071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Warm up</a:t>
            </a:r>
            <a:endParaRPr lang="en-US" altLang="zh-CN" sz="6000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" grpId="0" animBg="1"/>
      <p:bldP spid="3194" grpId="0" animBg="1"/>
      <p:bldP spid="3193" grpId="0" animBg="1"/>
      <p:bldP spid="32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AutoShape 123"/>
          <p:cNvSpPr>
            <a:spLocks noChangeArrowheads="1"/>
          </p:cNvSpPr>
          <p:nvPr/>
        </p:nvSpPr>
        <p:spPr bwMode="auto">
          <a:xfrm>
            <a:off x="1439863" y="3155950"/>
            <a:ext cx="7704137" cy="1281113"/>
          </a:xfrm>
          <a:prstGeom prst="parallelogram">
            <a:avLst>
              <a:gd name="adj" fmla="val 150341"/>
            </a:avLst>
          </a:prstGeom>
          <a:solidFill>
            <a:srgbClr val="B8B1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1223963" y="3040063"/>
            <a:ext cx="7775575" cy="1279525"/>
          </a:xfrm>
          <a:prstGeom prst="parallelogram">
            <a:avLst>
              <a:gd name="adj" fmla="val 151923"/>
            </a:avLst>
          </a:prstGeom>
          <a:solidFill>
            <a:srgbClr val="D1CD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>
            <a:off x="935038" y="2924175"/>
            <a:ext cx="7921625" cy="1279525"/>
          </a:xfrm>
          <a:prstGeom prst="parallelogram">
            <a:avLst>
              <a:gd name="adj" fmla="val 15477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835150" y="3284538"/>
            <a:ext cx="1800225" cy="1728787"/>
            <a:chOff x="2064" y="2523"/>
            <a:chExt cx="681" cy="680"/>
          </a:xfrm>
        </p:grpSpPr>
        <p:sp>
          <p:nvSpPr>
            <p:cNvPr id="3188" name="AutoShape 116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9" name="AutoShape 117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0" name="AutoShape 118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1" name="Oval 119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39750" y="1844675"/>
            <a:ext cx="2232025" cy="2089150"/>
            <a:chOff x="2472" y="1888"/>
            <a:chExt cx="681" cy="680"/>
          </a:xfrm>
          <a:solidFill>
            <a:srgbClr val="CC99FF"/>
          </a:solidFill>
        </p:grpSpPr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0" y="5300663"/>
            <a:ext cx="827088" cy="792162"/>
            <a:chOff x="2472" y="1888"/>
            <a:chExt cx="681" cy="680"/>
          </a:xfrm>
        </p:grpSpPr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FF33CC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7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740650" y="1052513"/>
            <a:ext cx="1008063" cy="1008062"/>
            <a:chOff x="2472" y="1888"/>
            <a:chExt cx="681" cy="680"/>
          </a:xfrm>
          <a:solidFill>
            <a:srgbClr val="FF9933"/>
          </a:solidFill>
        </p:grpSpPr>
        <p:sp>
          <p:nvSpPr>
            <p:cNvPr id="3111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2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99FF33"/>
          </a:solidFill>
        </p:grpSpPr>
        <p:sp>
          <p:nvSpPr>
            <p:cNvPr id="3116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3126" name="AutoShape 5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7" name="AutoShape 5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AutoShape 5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9" name="Oval 5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468313" y="5949950"/>
            <a:ext cx="287337" cy="288925"/>
            <a:chOff x="2064" y="2523"/>
            <a:chExt cx="681" cy="680"/>
          </a:xfrm>
        </p:grpSpPr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9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2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4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3146" name="AutoShape 7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7" name="AutoShape 7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8" name="AutoShape 7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9" name="Oval 7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3151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2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3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4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3156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7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8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2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3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4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3166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7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9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3171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3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" name="AutoShape 10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" name="AutoShape 10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" name="Oval 10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8675688" y="1628775"/>
            <a:ext cx="287337" cy="288925"/>
            <a:chOff x="2064" y="2523"/>
            <a:chExt cx="681" cy="680"/>
          </a:xfrm>
        </p:grpSpPr>
        <p:sp>
          <p:nvSpPr>
            <p:cNvPr id="3197" name="AutoShape 125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8" name="AutoShape 126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9" name="AutoShape 127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00" name="Oval 128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7164388" y="4652963"/>
            <a:ext cx="431800" cy="431800"/>
            <a:chOff x="2472" y="1888"/>
            <a:chExt cx="681" cy="680"/>
          </a:xfrm>
        </p:grpSpPr>
        <p:sp>
          <p:nvSpPr>
            <p:cNvPr id="3209" name="AutoShape 137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0" name="AutoShape 138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1" name="AutoShape 139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2" name="Oval 140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3428992" y="3056279"/>
            <a:ext cx="4071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Lead in</a:t>
            </a:r>
            <a:endParaRPr lang="en-US" altLang="zh-CN" sz="6000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" grpId="0" animBg="1"/>
      <p:bldP spid="3194" grpId="0" animBg="1"/>
      <p:bldP spid="3193" grpId="0" animBg="1"/>
      <p:bldP spid="32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31" name="图片 30" descr="68f438c132b03e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464" y="2167368"/>
            <a:ext cx="4250529" cy="2833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 Box 142"/>
          <p:cNvSpPr txBox="1">
            <a:spLocks noChangeArrowheads="1"/>
          </p:cNvSpPr>
          <p:nvPr/>
        </p:nvSpPr>
        <p:spPr bwMode="auto">
          <a:xfrm>
            <a:off x="214282" y="928670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Do you know it?</a:t>
            </a:r>
            <a:endParaRPr lang="en-US" altLang="zh-CN" sz="6000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33" name="图片 32" descr="bingbingbing_4118943_2307335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902" y="2095930"/>
            <a:ext cx="4095752" cy="307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图片 33" descr="米线1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340" y="1953054"/>
            <a:ext cx="4419048" cy="3333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Text Box 142"/>
          <p:cNvSpPr txBox="1">
            <a:spLocks noChangeArrowheads="1"/>
          </p:cNvSpPr>
          <p:nvPr/>
        </p:nvSpPr>
        <p:spPr bwMode="auto">
          <a:xfrm>
            <a:off x="928662" y="5429264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Yun</a:t>
            </a:r>
            <a:r>
              <a:rPr lang="en-US" altLang="zh-CN" sz="48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nan Rice Noodles</a:t>
            </a:r>
            <a:endParaRPr lang="en-US" altLang="zh-CN" sz="4800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8572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3a. Read the recipe below and fill in the blanks with the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words in the box.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28" y="1905648"/>
            <a:ext cx="8215338" cy="52322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cook  next   wash   finally  have   enjoy    first    cut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2571744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                     Yunnan Rice Noodles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In Yunnan, many people eat rice noodles for breakfast, and even for lunch and dinner. To make this special food, you need to_______ rice noodles, chicken, lettuce and eggs, (Of course, you can also have other things like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5072066" y="4000504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>
            <a:off x="1571604" y="4643446"/>
            <a:ext cx="121444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1785918" y="5286388"/>
            <a:ext cx="157163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3143240" y="464344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have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66" grpId="0" animBg="1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1169806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fish and different vegetables.) _______, _______the lettuce and cut it up._______, _______the chicken into pieces. Then , make the chicken soup very hot, over 100 ℃ . Then,______ the eggs, meat and lettuce in the pot of hot soup, one by one.______ , put the rice noodles into the soup. Now , it’s time to ____ the rice noodles!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928794" y="2000240"/>
            <a:ext cx="135732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8143900" y="2643182"/>
            <a:ext cx="78581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8358182" y="3286124"/>
            <a:ext cx="571536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71406" y="3929066"/>
            <a:ext cx="100013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2643174" y="3929066"/>
            <a:ext cx="171451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6072198" y="3929066"/>
            <a:ext cx="64294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1428728" y="4572008"/>
            <a:ext cx="64294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4572000" y="4572008"/>
            <a:ext cx="171451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5072066" y="128586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First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00892" y="128586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wash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3306" y="197708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Next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0694" y="197708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cut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14612" y="321468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cook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29124" y="385762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Finally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86512" y="454885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enjoy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3000364" y="2643182"/>
            <a:ext cx="92869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7500958" y="2643182"/>
            <a:ext cx="500066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 descr="B-3a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5000636"/>
            <a:ext cx="1692929" cy="1303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</a:t>
            </a:r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3a: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150017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1.</a:t>
            </a: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to </a:t>
            </a:r>
            <a:r>
              <a:rPr lang="en-US" altLang="zh-CN" sz="2800" i="1" dirty="0" smtClean="0">
                <a:latin typeface="Georgia" pitchFamily="18" charset="0"/>
              </a:rPr>
              <a:t>make this special food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3504" y="1500174"/>
            <a:ext cx="164307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目的状语</a:t>
            </a:r>
            <a:endParaRPr lang="zh-CN" altLang="en-US" sz="28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52" y="2214554"/>
            <a:ext cx="8715404" cy="61811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______(catch) the early bus, Bob has to get up early.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82" y="223801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 catch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4282" y="300037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2.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2910" y="300037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make sb. do  / make sb. adj.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596" y="3620160"/>
            <a:ext cx="8715404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She often makes her mother _______(laugh).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72066" y="369159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laugh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596" y="4500570"/>
            <a:ext cx="8715404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My sister always makes me ________(happily).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4942" y="454885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happy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596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3. over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85918" y="5286388"/>
            <a:ext cx="321471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超过</a:t>
            </a: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= 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more than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4" grpId="0" animBg="1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785786" y="1691334"/>
            <a:ext cx="6072230" cy="109562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I have over 60 story books. (=)</a:t>
            </a:r>
          </a:p>
          <a:p>
            <a:pPr>
              <a:lnSpc>
                <a:spcPts val="4060"/>
              </a:lnSpc>
            </a:pP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</a:t>
            </a:r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3a: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662" y="235743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 have more than 60 story books.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282" y="290578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4.the pot of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48" y="3502106"/>
            <a:ext cx="6072230" cy="56983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Don’t touch the </a:t>
            </a:r>
            <a:r>
              <a:rPr lang="en-US" altLang="zh-CN" sz="2800" i="1" dirty="0" err="1" smtClean="0">
                <a:latin typeface="Georgia" pitchFamily="18" charset="0"/>
                <a:ea typeface="华康海报体W12(P)" pitchFamily="82" charset="-122"/>
              </a:rPr>
              <a:t>p____of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hot water.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04852" y="357187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ot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4282" y="414338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5.</a:t>
            </a:r>
            <a:r>
              <a:rPr lang="en-US" altLang="zh-CN" sz="2800" i="1" dirty="0" smtClean="0">
                <a:latin typeface="Georgia" pitchFamily="18" charset="0"/>
              </a:rPr>
              <a:t> one by </a:t>
            </a:r>
            <a:r>
              <a:rPr lang="en-US" altLang="zh-CN" sz="2800" i="1" dirty="0" smtClean="0">
                <a:latin typeface="Georgia" pitchFamily="18" charset="0"/>
              </a:rPr>
              <a:t>one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2910" y="4786322"/>
            <a:ext cx="6072230" cy="114390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CN" altLang="en-US" sz="2800" i="1" dirty="0" smtClean="0">
                <a:latin typeface="Georgia" pitchFamily="18" charset="0"/>
                <a:ea typeface="华康海报体W12(P)" pitchFamily="82" charset="-122"/>
              </a:rPr>
              <a:t>                  一个接一个读。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  <a:p>
            <a:pPr>
              <a:lnSpc>
                <a:spcPts val="4060"/>
              </a:lnSpc>
            </a:pP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4480" y="535782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Read it one by one.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Grammar in </a:t>
            </a:r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3a: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643050"/>
            <a:ext cx="24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6.it’s time to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8860" y="1643050"/>
            <a:ext cx="242889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=It’s time for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596" y="2428868"/>
            <a:ext cx="5143536" cy="61811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It’s time _______(eat) lunch.</a:t>
            </a:r>
            <a:endParaRPr lang="en-US" altLang="zh-CN" sz="2800" i="1" dirty="0" smtClean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1670" y="250030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 eat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7884" y="2428868"/>
            <a:ext cx="500066" cy="61811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40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=</a:t>
            </a:r>
            <a:endParaRPr lang="en-US" altLang="zh-CN" sz="4000" i="1" dirty="0" smtClean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472" y="3357562"/>
            <a:ext cx="3357586" cy="61811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It’s time for lunch.</a:t>
            </a:r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/>
      <p:bldP spid="35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8572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3b. Think of a favorite food in your hometown. Make a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list of ingredients.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894" y="2531838"/>
            <a:ext cx="8715404" cy="2031325"/>
          </a:xfrm>
          <a:prstGeom prst="rect">
            <a:avLst/>
          </a:prstGeom>
          <a:solidFill>
            <a:srgbClr val="CCFF66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____________________________________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3108" y="264318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Tomato and beef noodles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158" y="333440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noodles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0232" y="333440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tomatoes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6248" y="335756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beef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57884" y="335756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green onion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596" y="392906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some relish(just like salt , sauce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and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pepper)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Writing exercise: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786" y="142873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     </a:t>
            </a:r>
            <a:r>
              <a:rPr lang="en-US" altLang="zh-CN" sz="2800" i="1" dirty="0" err="1" smtClean="0">
                <a:latin typeface="Georgia" pitchFamily="18" charset="0"/>
              </a:rPr>
              <a:t>Tomota</a:t>
            </a:r>
            <a:r>
              <a:rPr lang="en-US" altLang="zh-CN" sz="2800" i="1" dirty="0" smtClean="0">
                <a:latin typeface="Georgia" pitchFamily="18" charset="0"/>
              </a:rPr>
              <a:t> and beef noodles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32" name="图片 31" descr="726d9e87tw1dkowhnk92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428604"/>
            <a:ext cx="1643074" cy="164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0" name="组合 39"/>
          <p:cNvGrpSpPr/>
          <p:nvPr/>
        </p:nvGrpSpPr>
        <p:grpSpPr>
          <a:xfrm>
            <a:off x="0" y="1812748"/>
            <a:ext cx="9144000" cy="4616648"/>
            <a:chOff x="71438" y="2357430"/>
            <a:chExt cx="9144000" cy="4616648"/>
          </a:xfrm>
        </p:grpSpPr>
        <p:sp>
          <p:nvSpPr>
            <p:cNvPr id="33" name="TextBox 32"/>
            <p:cNvSpPr txBox="1"/>
            <p:nvPr/>
          </p:nvSpPr>
          <p:spPr>
            <a:xfrm>
              <a:off x="71438" y="2357430"/>
              <a:ext cx="9144000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i="1" dirty="0" smtClean="0">
                  <a:latin typeface="Georgia" pitchFamily="18" charset="0"/>
                </a:rPr>
                <a:t>In my hometown, most people like to eat </a:t>
              </a:r>
              <a:r>
                <a:rPr lang="en-US" altLang="zh-CN" sz="2800" i="1" dirty="0" err="1" smtClean="0">
                  <a:latin typeface="Georgia" pitchFamily="18" charset="0"/>
                </a:rPr>
                <a:t>tomoto</a:t>
              </a:r>
              <a:r>
                <a:rPr lang="en-US" altLang="zh-CN" sz="2800" i="1" dirty="0" smtClean="0">
                  <a:latin typeface="Georgia" pitchFamily="18" charset="0"/>
                </a:rPr>
                <a:t> and beef </a:t>
              </a:r>
              <a:r>
                <a:rPr lang="en-US" altLang="zh-CN" sz="2800" i="1" dirty="0" err="1" smtClean="0">
                  <a:latin typeface="Georgia" pitchFamily="18" charset="0"/>
                </a:rPr>
                <a:t>noodles.To</a:t>
              </a:r>
              <a:r>
                <a:rPr lang="en-US" altLang="zh-CN" sz="2800" i="1" dirty="0" smtClean="0">
                  <a:latin typeface="Georgia" pitchFamily="18" charset="0"/>
                </a:rPr>
                <a:t> make the noodles, you need to have tomatoes          , beef,         and some green onions           . First, wash the tomatoes and green onions . Cut them up. Then cut the beef into pieces. Put the noodle into the pot of hot water for a few minutes. Then put the ingredients into the </a:t>
              </a:r>
              <a:r>
                <a:rPr lang="en-US" altLang="zh-CN" sz="2800" i="1" dirty="0" err="1" smtClean="0">
                  <a:latin typeface="Georgia" pitchFamily="18" charset="0"/>
                </a:rPr>
                <a:t>noodles.Finally</a:t>
              </a:r>
              <a:r>
                <a:rPr lang="en-US" altLang="zh-CN" sz="2800" i="1" dirty="0" smtClean="0">
                  <a:latin typeface="Georgia" pitchFamily="18" charset="0"/>
                </a:rPr>
                <a:t> ,enjoy the noodles. 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  <p:pic>
          <p:nvPicPr>
            <p:cNvPr id="37" name="图片 36" descr="8592613_123834763000_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887" r="10099" b="6818"/>
            <a:stretch>
              <a:fillRect/>
            </a:stretch>
          </p:blipFill>
          <p:spPr>
            <a:xfrm>
              <a:off x="1714480" y="3616492"/>
              <a:ext cx="857256" cy="817377"/>
            </a:xfrm>
            <a:prstGeom prst="rect">
              <a:avLst/>
            </a:prstGeom>
          </p:spPr>
        </p:pic>
        <p:pic>
          <p:nvPicPr>
            <p:cNvPr id="38" name="图片 37" descr="6491572_170626610162_2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25" t="7291" r="2083" b="9375"/>
            <a:stretch>
              <a:fillRect/>
            </a:stretch>
          </p:blipFill>
          <p:spPr>
            <a:xfrm flipH="1">
              <a:off x="3428992" y="3759368"/>
              <a:ext cx="714380" cy="628026"/>
            </a:xfrm>
            <a:prstGeom prst="rect">
              <a:avLst/>
            </a:prstGeom>
          </p:spPr>
        </p:pic>
        <p:pic>
          <p:nvPicPr>
            <p:cNvPr id="39" name="图片 38" descr="593_thumb_P_1316653654954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AF9FE"/>
                </a:clrFrom>
                <a:clrTo>
                  <a:srgbClr val="FA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765871" flipH="1">
              <a:off x="7614371" y="3444152"/>
              <a:ext cx="1238246" cy="12382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30733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Script MT Bold" pitchFamily="66" charset="0"/>
                <a:ea typeface="华康海报体W12(P)" pitchFamily="82" charset="-122"/>
              </a:rPr>
              <a:t>Self check:</a:t>
            </a:r>
            <a:endParaRPr lang="zh-CN" altLang="en-US" sz="4400" b="1" i="1" dirty="0">
              <a:latin typeface="Script MT Bold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908" y="135729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i="1" dirty="0" smtClean="0">
                <a:latin typeface="Georgia" pitchFamily="18" charset="0"/>
              </a:rPr>
              <a:t>Number these instructions for making tomato and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 egg soup in the correct order. Then complete the instructions with the words in the box.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844" y="2816268"/>
            <a:ext cx="8786842" cy="3323987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______,mix everything together and serve it.</a:t>
            </a: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______,cook for five minutes and add two eggs.</a:t>
            </a: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 </a:t>
            </a:r>
            <a:r>
              <a:rPr lang="en-US" altLang="zh-CN" sz="2800" i="1" dirty="0" smtClean="0">
                <a:latin typeface="Georgia" pitchFamily="18" charset="0"/>
              </a:rPr>
              <a:t>cut up three tomatoes and put them into the 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     </a:t>
            </a:r>
            <a:r>
              <a:rPr lang="en-US" altLang="zh-CN" sz="2800" i="1" dirty="0" smtClean="0">
                <a:latin typeface="Georgia" pitchFamily="18" charset="0"/>
              </a:rPr>
              <a:t>pot.</a:t>
            </a: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______, </a:t>
            </a:r>
            <a:r>
              <a:rPr lang="en-US" altLang="zh-CN" sz="2800" i="1" dirty="0" smtClean="0">
                <a:latin typeface="Georgia" pitchFamily="18" charset="0"/>
              </a:rPr>
              <a:t>add some </a:t>
            </a:r>
            <a:r>
              <a:rPr lang="en-US" altLang="zh-CN" sz="2800" i="1" dirty="0" err="1" smtClean="0">
                <a:latin typeface="Georgia" pitchFamily="18" charset="0"/>
              </a:rPr>
              <a:t>water,sugar</a:t>
            </a:r>
            <a:r>
              <a:rPr lang="en-US" altLang="zh-CN" sz="2800" i="1" dirty="0" smtClean="0">
                <a:latin typeface="Georgia" pitchFamily="18" charset="0"/>
              </a:rPr>
              <a:t> and salt.</a:t>
            </a:r>
            <a:endParaRPr lang="en-US" altLang="zh-CN" sz="2800" i="1" dirty="0" smtClean="0">
              <a:latin typeface="Georgia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4282" y="2887706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14282" y="3530648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214282" y="4173590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14282" y="5459474"/>
            <a:ext cx="500066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14282" y="5415993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3</a:t>
            </a:r>
            <a:endParaRPr lang="zh-CN" altLang="en-US" sz="3200" i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844" y="348716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2</a:t>
            </a:r>
            <a:endParaRPr lang="zh-CN" altLang="en-US" sz="3200" i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844" y="413010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1</a:t>
            </a:r>
            <a:endParaRPr lang="zh-CN" altLang="en-US" sz="3200" i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844" y="282107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4</a:t>
            </a:r>
            <a:endParaRPr lang="zh-CN" altLang="en-US" sz="3200" i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910" y="414338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First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348" y="362016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Next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48" y="550070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Then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910" y="271462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Finally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71406" y="100010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How do you make a turkey dinner?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pic>
        <p:nvPicPr>
          <p:cNvPr id="31" name="图片 30" descr="B-2d-2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286116" y="1857364"/>
            <a:ext cx="2533334" cy="200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图片 31" descr="B-2d-3.pn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928794" y="4143380"/>
            <a:ext cx="2523810" cy="211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图片 32" descr="B-2d-4.pn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500034" y="1714488"/>
            <a:ext cx="2457143" cy="2219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图片 33" descr="B-2d-5.pn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4714876" y="4214818"/>
            <a:ext cx="2600000" cy="2152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图片 34" descr="B-2d-1.png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182070" y="1857364"/>
            <a:ext cx="2533334" cy="20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92867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Write questions and answer using the words in brackets.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76" y="2071678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i="1" dirty="0" smtClean="0">
                <a:latin typeface="Georgia" pitchFamily="18" charset="0"/>
              </a:rPr>
              <a:t>Q</a:t>
            </a:r>
            <a:r>
              <a:rPr lang="zh-CN" altLang="en-US" sz="2800" i="1" dirty="0" smtClean="0">
                <a:latin typeface="Georgia" pitchFamily="18" charset="0"/>
              </a:rPr>
              <a:t>；</a:t>
            </a:r>
            <a:r>
              <a:rPr lang="en-US" altLang="zh-CN" sz="2800" i="1" dirty="0" smtClean="0">
                <a:latin typeface="Georgia" pitchFamily="18" charset="0"/>
              </a:rPr>
              <a:t>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( how many / eggs/ we/ need/make/ cake)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A:_________________________________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( two)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929066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  Q</a:t>
            </a:r>
            <a:r>
              <a:rPr lang="zh-CN" altLang="en-US" sz="2800" i="1" dirty="0" smtClean="0">
                <a:latin typeface="Georgia" pitchFamily="18" charset="0"/>
              </a:rPr>
              <a:t>；</a:t>
            </a:r>
            <a:r>
              <a:rPr lang="en-US" altLang="zh-CN" sz="2800" i="1" dirty="0" smtClean="0">
                <a:latin typeface="Georgia" pitchFamily="18" charset="0"/>
              </a:rPr>
              <a:t>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(how much/ milk / we / need)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A:_________________________________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(three cups)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8728" y="211996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How many eggs do we need to make a cake?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5852" y="292893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Two 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5852" y="392906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How much milk do we need?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4414" y="478632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Three cups.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1571612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   Q</a:t>
            </a:r>
            <a:r>
              <a:rPr lang="zh-CN" altLang="en-US" sz="2800" i="1" dirty="0" smtClean="0">
                <a:latin typeface="Georgia" pitchFamily="18" charset="0"/>
              </a:rPr>
              <a:t>；</a:t>
            </a:r>
            <a:r>
              <a:rPr lang="en-US" altLang="zh-CN" sz="2800" i="1" dirty="0" smtClean="0">
                <a:latin typeface="Georgia" pitchFamily="18" charset="0"/>
              </a:rPr>
              <a:t>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(we /have to / add/ sugar or honey)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A:_________________________________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         (yes/can/add/two spoons/honey)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4414" y="154845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Do we have to add any sugar or honey?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4414" y="242886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Yes, we can add two spoons of honey.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2918"/>
            <a:ext cx="942978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Fill the blanks with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 the first letters.</a:t>
            </a:r>
            <a:endParaRPr kumimoji="0" 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5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1. You must cook it at very high t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_____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for  </a:t>
            </a:r>
          </a:p>
          <a:p>
            <a:pPr marL="0" marR="0" lvl="0" indent="0" algn="l" defTabSz="914400" rtl="0" eaLnBrk="0" fontAlgn="base" latinLnBrk="0" hangingPunct="0">
              <a:lnSpc>
                <a:spcPts val="5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a long time.</a:t>
            </a:r>
            <a:endParaRPr kumimoji="0" lang="en-US" alt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5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Please place the turkey on a large p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__ 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.</a:t>
            </a:r>
            <a:endParaRPr kumimoji="0" lang="en-US" alt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5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First, m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__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together some bread pieces,   </a:t>
            </a:r>
          </a:p>
          <a:p>
            <a:pPr marL="0" marR="0" lvl="0" indent="0" algn="l" defTabSz="914400" rtl="0" eaLnBrk="0" fontAlgn="base" latinLnBrk="0" hangingPunct="0">
              <a:lnSpc>
                <a:spcPts val="5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onions, salt and pepper.</a:t>
            </a:r>
            <a:endParaRPr kumimoji="0" lang="en-US" alt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5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Could you s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___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him some tea?</a:t>
            </a:r>
            <a:endParaRPr kumimoji="0" lang="en-US" alt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5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People in E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___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often talk about weather </a:t>
            </a:r>
          </a:p>
          <a:p>
            <a:pPr marL="0" marR="0" lvl="0" indent="0" algn="l" defTabSz="914400" rtl="0" eaLnBrk="0" fontAlgn="base" latinLnBrk="0" hangingPunct="0">
              <a:lnSpc>
                <a:spcPts val="5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when they meet.</a:t>
            </a:r>
            <a:endParaRPr kumimoji="0" lang="en-US" altLang="zh-CN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9322" y="128586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emperature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9454" y="257174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late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97262" y="318315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ix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71736" y="450155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erve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8860" y="514351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ngland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Fill the blanks.</a:t>
            </a:r>
            <a:endParaRPr lang="zh-CN" altLang="en-US" sz="3200" i="1" dirty="0" smtClean="0">
              <a:latin typeface="Georgia" pitchFamily="18" charset="0"/>
            </a:endParaRPr>
          </a:p>
          <a:p>
            <a:r>
              <a:rPr lang="en-US" sz="3200" i="1" dirty="0" smtClean="0">
                <a:latin typeface="Georgia" pitchFamily="18" charset="0"/>
              </a:rPr>
              <a:t>1</a:t>
            </a:r>
            <a:r>
              <a:rPr lang="en-US" sz="3200" i="1" dirty="0" smtClean="0">
                <a:latin typeface="Georgia" pitchFamily="18" charset="0"/>
              </a:rPr>
              <a:t>. They often wear beautiful clothes </a:t>
            </a:r>
            <a:r>
              <a:rPr lang="en-US" sz="3200" i="1" u="sng" dirty="0" smtClean="0">
                <a:latin typeface="Georgia" pitchFamily="18" charset="0"/>
              </a:rPr>
              <a:t>          </a:t>
            </a:r>
            <a:r>
              <a:rPr lang="en-US" sz="3200" i="1" dirty="0" smtClean="0">
                <a:latin typeface="Georgia" pitchFamily="18" charset="0"/>
              </a:rPr>
              <a:t> special </a:t>
            </a:r>
            <a:r>
              <a:rPr lang="en-US" sz="3200" i="1" dirty="0" smtClean="0">
                <a:latin typeface="Georgia" pitchFamily="18" charset="0"/>
              </a:rPr>
              <a:t> </a:t>
            </a:r>
          </a:p>
          <a:p>
            <a:r>
              <a:rPr lang="en-US" sz="3200" i="1" dirty="0" smtClean="0">
                <a:latin typeface="Georgia" pitchFamily="18" charset="0"/>
              </a:rPr>
              <a:t> </a:t>
            </a:r>
            <a:r>
              <a:rPr lang="en-US" sz="3200" i="1" dirty="0" smtClean="0">
                <a:latin typeface="Georgia" pitchFamily="18" charset="0"/>
              </a:rPr>
              <a:t>    holidays</a:t>
            </a:r>
            <a:r>
              <a:rPr lang="en-US" sz="3200" i="1" dirty="0" smtClean="0">
                <a:latin typeface="Georgia" pitchFamily="18" charset="0"/>
              </a:rPr>
              <a:t>.</a:t>
            </a:r>
            <a:endParaRPr lang="zh-CN" altLang="en-US" sz="3200" i="1" dirty="0" smtClean="0">
              <a:latin typeface="Georgia" pitchFamily="18" charset="0"/>
            </a:endParaRPr>
          </a:p>
          <a:p>
            <a:r>
              <a:rPr lang="en-US" sz="3200" i="1" dirty="0" smtClean="0">
                <a:latin typeface="Georgia" pitchFamily="18" charset="0"/>
              </a:rPr>
              <a:t>2. She studies math </a:t>
            </a:r>
            <a:r>
              <a:rPr lang="en-US" sz="3200" i="1" u="sng" dirty="0" smtClean="0">
                <a:latin typeface="Georgia" pitchFamily="18" charset="0"/>
              </a:rPr>
              <a:t>          </a:t>
            </a:r>
            <a:r>
              <a:rPr lang="en-US" sz="3200" i="1" dirty="0" smtClean="0">
                <a:latin typeface="Georgia" pitchFamily="18" charset="0"/>
              </a:rPr>
              <a:t> asking the teacher for </a:t>
            </a:r>
            <a:endParaRPr lang="en-US" sz="3200" i="1" dirty="0" smtClean="0">
              <a:latin typeface="Georgia" pitchFamily="18" charset="0"/>
            </a:endParaRPr>
          </a:p>
          <a:p>
            <a:r>
              <a:rPr lang="en-US" sz="3200" i="1" dirty="0" smtClean="0">
                <a:latin typeface="Georgia" pitchFamily="18" charset="0"/>
              </a:rPr>
              <a:t> </a:t>
            </a:r>
            <a:r>
              <a:rPr lang="en-US" sz="3200" i="1" dirty="0" smtClean="0">
                <a:latin typeface="Georgia" pitchFamily="18" charset="0"/>
              </a:rPr>
              <a:t>   help</a:t>
            </a:r>
            <a:r>
              <a:rPr lang="en-US" sz="3200" i="1" dirty="0" smtClean="0">
                <a:latin typeface="Georgia" pitchFamily="18" charset="0"/>
              </a:rPr>
              <a:t>.</a:t>
            </a:r>
            <a:endParaRPr lang="zh-CN" altLang="en-US" sz="3200" i="1" dirty="0" smtClean="0">
              <a:latin typeface="Georgia" pitchFamily="18" charset="0"/>
            </a:endParaRPr>
          </a:p>
          <a:p>
            <a:r>
              <a:rPr lang="en-US" sz="3200" i="1" dirty="0" smtClean="0">
                <a:latin typeface="Georgia" pitchFamily="18" charset="0"/>
              </a:rPr>
              <a:t>3. What is the main dish </a:t>
            </a:r>
            <a:r>
              <a:rPr lang="en-US" sz="3200" i="1" u="sng" dirty="0" smtClean="0">
                <a:latin typeface="Georgia" pitchFamily="18" charset="0"/>
              </a:rPr>
              <a:t>          </a:t>
            </a:r>
            <a:r>
              <a:rPr lang="en-US" sz="3200" i="1" dirty="0" smtClean="0">
                <a:latin typeface="Georgia" pitchFamily="18" charset="0"/>
              </a:rPr>
              <a:t> the Thanksgiving </a:t>
            </a:r>
            <a:endParaRPr lang="en-US" sz="3200" i="1" dirty="0" smtClean="0">
              <a:latin typeface="Georgia" pitchFamily="18" charset="0"/>
            </a:endParaRPr>
          </a:p>
          <a:p>
            <a:r>
              <a:rPr lang="en-US" sz="3200" i="1" dirty="0" smtClean="0">
                <a:latin typeface="Georgia" pitchFamily="18" charset="0"/>
              </a:rPr>
              <a:t> </a:t>
            </a:r>
            <a:r>
              <a:rPr lang="en-US" sz="3200" i="1" dirty="0" smtClean="0">
                <a:latin typeface="Georgia" pitchFamily="18" charset="0"/>
              </a:rPr>
              <a:t>    meal</a:t>
            </a:r>
            <a:r>
              <a:rPr lang="en-US" sz="3200" i="1" dirty="0" smtClean="0">
                <a:latin typeface="Georgia" pitchFamily="18" charset="0"/>
              </a:rPr>
              <a:t>?</a:t>
            </a:r>
            <a:endParaRPr lang="zh-CN" altLang="en-US" sz="3200" i="1" dirty="0" smtClean="0">
              <a:latin typeface="Georgia" pitchFamily="18" charset="0"/>
            </a:endParaRPr>
          </a:p>
          <a:p>
            <a:r>
              <a:rPr lang="en-US" sz="3200" i="1" dirty="0" smtClean="0">
                <a:latin typeface="Georgia" pitchFamily="18" charset="0"/>
              </a:rPr>
              <a:t>4. They will give thanks </a:t>
            </a:r>
            <a:r>
              <a:rPr lang="en-US" sz="3200" i="1" u="sng" dirty="0" smtClean="0">
                <a:latin typeface="Georgia" pitchFamily="18" charset="0"/>
              </a:rPr>
              <a:t>          </a:t>
            </a:r>
            <a:r>
              <a:rPr lang="en-US" sz="3200" i="1" dirty="0" smtClean="0">
                <a:latin typeface="Georgia" pitchFamily="18" charset="0"/>
              </a:rPr>
              <a:t> life and food in </a:t>
            </a:r>
            <a:endParaRPr lang="en-US" sz="3200" i="1" dirty="0" smtClean="0">
              <a:latin typeface="Georgia" pitchFamily="18" charset="0"/>
            </a:endParaRPr>
          </a:p>
          <a:p>
            <a:r>
              <a:rPr lang="en-US" sz="3200" i="1" dirty="0" smtClean="0">
                <a:latin typeface="Georgia" pitchFamily="18" charset="0"/>
              </a:rPr>
              <a:t> </a:t>
            </a:r>
            <a:r>
              <a:rPr lang="en-US" sz="3200" i="1" dirty="0" smtClean="0">
                <a:latin typeface="Georgia" pitchFamily="18" charset="0"/>
              </a:rPr>
              <a:t>    their </a:t>
            </a:r>
            <a:r>
              <a:rPr lang="en-US" sz="3200" i="1" dirty="0" smtClean="0">
                <a:latin typeface="Georgia" pitchFamily="18" charset="0"/>
              </a:rPr>
              <a:t>new home tomorrow.</a:t>
            </a:r>
            <a:endParaRPr lang="zh-CN" altLang="en-US" sz="3200" i="1" dirty="0" smtClean="0">
              <a:latin typeface="Georgia" pitchFamily="18" charset="0"/>
            </a:endParaRPr>
          </a:p>
          <a:p>
            <a:r>
              <a:rPr lang="en-US" sz="3200" i="1" dirty="0" smtClean="0">
                <a:latin typeface="Georgia" pitchFamily="18" charset="0"/>
              </a:rPr>
              <a:t>5. Next, fill the turkey </a:t>
            </a:r>
            <a:r>
              <a:rPr lang="en-US" sz="3200" i="1" u="sng" dirty="0" smtClean="0">
                <a:latin typeface="Georgia" pitchFamily="18" charset="0"/>
              </a:rPr>
              <a:t>          </a:t>
            </a:r>
            <a:r>
              <a:rPr lang="en-US" sz="3200" i="1" dirty="0" smtClean="0">
                <a:latin typeface="Georgia" pitchFamily="18" charset="0"/>
              </a:rPr>
              <a:t> the bread mix.</a:t>
            </a:r>
            <a:endParaRPr lang="zh-CN" altLang="en-US" sz="3200" i="1" dirty="0" smtClean="0"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endParaRPr kumimoji="0" lang="en-US" alt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72264" y="135729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on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3306" y="228599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by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0562" y="328612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of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57686" y="421481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for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0496" y="521495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with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-71438" y="642918"/>
            <a:ext cx="9644098" cy="573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1. Teachers’ Day is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on September 10</a:t>
            </a:r>
            <a:r>
              <a:rPr kumimoji="0" lang="en-US" altLang="zh-CN" sz="2800" b="0" i="1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th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__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__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Teachers’ Day?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People celebrate it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by having a big meal at home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__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_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people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_______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it?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Last night I served my classmates delicious turkey.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(=)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Last night I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delicious turkey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my classmates.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The box is filled with books.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(=)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The box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__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__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books.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I think the most special day in China is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Spring Festival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is the most special day in China?</a:t>
            </a:r>
            <a:endParaRPr kumimoji="0" lang="en-US" altLang="zh-CN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596" y="121442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When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1670" y="121442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is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34" y="2415597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How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0232" y="242886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do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4810" y="2415597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celebrate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52934" y="350043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served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29322" y="3500438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28794" y="464344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is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14678" y="463017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full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57752" y="464344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of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What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85852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do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00232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you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7488" y="570174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think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48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7182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3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4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9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0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9933"/>
          </a:solidFill>
        </p:grpSpPr>
        <p:sp>
          <p:nvSpPr>
            <p:cNvPr id="7192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3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4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5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33CC"/>
          </a:solidFill>
        </p:grpSpPr>
        <p:sp>
          <p:nvSpPr>
            <p:cNvPr id="7197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8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9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0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7202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3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4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5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FF7C80"/>
          </a:solidFill>
        </p:grpSpPr>
        <p:sp>
          <p:nvSpPr>
            <p:cNvPr id="7207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8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9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99CC00"/>
          </a:solidFill>
        </p:grpSpPr>
        <p:sp>
          <p:nvSpPr>
            <p:cNvPr id="7212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3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4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5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CC99FF"/>
          </a:solidFill>
        </p:grpSpPr>
        <p:sp>
          <p:nvSpPr>
            <p:cNvPr id="7217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8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9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0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9933"/>
          </a:solidFill>
        </p:grpSpPr>
        <p:sp>
          <p:nvSpPr>
            <p:cNvPr id="7222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3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4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5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7227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8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9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0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7232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3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4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5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7237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8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9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0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7242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3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4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5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7247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8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9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0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7252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3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4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5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7257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8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9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0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7262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3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4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5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7267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8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9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0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9933"/>
          </a:solidFill>
        </p:grpSpPr>
        <p:sp>
          <p:nvSpPr>
            <p:cNvPr id="7272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3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4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5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7277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8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9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80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281" name="Line 113"/>
          <p:cNvSpPr>
            <a:spLocks noChangeShapeType="1"/>
          </p:cNvSpPr>
          <p:nvPr/>
        </p:nvSpPr>
        <p:spPr bwMode="auto">
          <a:xfrm flipV="1">
            <a:off x="2146280" y="4000504"/>
            <a:ext cx="5426116" cy="9517"/>
          </a:xfrm>
          <a:prstGeom prst="line">
            <a:avLst/>
          </a:prstGeom>
          <a:noFill/>
          <a:ln w="57150">
            <a:solidFill>
              <a:srgbClr val="00A4DE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286" name="Oval 118"/>
          <p:cNvSpPr>
            <a:spLocks noChangeArrowheads="1"/>
          </p:cNvSpPr>
          <p:nvPr/>
        </p:nvSpPr>
        <p:spPr bwMode="auto">
          <a:xfrm>
            <a:off x="1785918" y="3794121"/>
            <a:ext cx="360362" cy="358775"/>
          </a:xfrm>
          <a:prstGeom prst="ellipse">
            <a:avLst/>
          </a:prstGeom>
          <a:noFill/>
          <a:ln w="76200">
            <a:solidFill>
              <a:srgbClr val="F5AB3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>
              <a:solidFill>
                <a:srgbClr val="F5AB3D"/>
              </a:solidFill>
            </a:endParaRPr>
          </a:p>
        </p:txBody>
      </p:sp>
      <p:sp>
        <p:nvSpPr>
          <p:cNvPr id="7288" name="Oval 120"/>
          <p:cNvSpPr>
            <a:spLocks noChangeArrowheads="1"/>
          </p:cNvSpPr>
          <p:nvPr/>
        </p:nvSpPr>
        <p:spPr bwMode="auto">
          <a:xfrm>
            <a:off x="1858943" y="3865559"/>
            <a:ext cx="215900" cy="215900"/>
          </a:xfrm>
          <a:prstGeom prst="ellipse">
            <a:avLst/>
          </a:prstGeom>
          <a:noFill/>
          <a:ln w="76200">
            <a:solidFill>
              <a:srgbClr val="FAD9A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" name="TextBox 120"/>
          <p:cNvSpPr txBox="1"/>
          <p:nvPr/>
        </p:nvSpPr>
        <p:spPr>
          <a:xfrm>
            <a:off x="2143108" y="3071810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i="1" dirty="0" smtClean="0">
                <a:latin typeface="Lucida Handwriting" pitchFamily="66" charset="0"/>
              </a:rPr>
              <a:t>Phonetics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" grpId="0" animBg="1"/>
      <p:bldP spid="7286" grpId="0" animBg="1"/>
      <p:bldP spid="7288" grpId="0" animBg="1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0" name="TextBox 40"/>
          <p:cNvSpPr txBox="1">
            <a:spLocks noChangeArrowheads="1"/>
          </p:cNvSpPr>
          <p:nvPr/>
        </p:nvSpPr>
        <p:spPr bwMode="auto">
          <a:xfrm>
            <a:off x="2484361" y="2779218"/>
            <a:ext cx="53737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8000" dirty="0" smtClean="0">
                <a:latin typeface="Georgia" pitchFamily="18" charset="0"/>
                <a:sym typeface="GWIPA"/>
              </a:rPr>
              <a:t> </a:t>
            </a:r>
            <a:r>
              <a:rPr lang="en-US" altLang="zh-CN" sz="8000" b="1" dirty="0" smtClean="0">
                <a:latin typeface="Georgia" pitchFamily="18" charset="0"/>
                <a:sym typeface="GWIPA"/>
              </a:rPr>
              <a:t></a:t>
            </a:r>
            <a:r>
              <a:rPr lang="en-US" altLang="zh-CN" sz="8000" dirty="0" smtClean="0">
                <a:latin typeface="Georgia" pitchFamily="18" charset="0"/>
                <a:sym typeface="GWIPA"/>
              </a:rPr>
              <a:t> </a:t>
            </a:r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endParaRPr lang="en-US" altLang="zh-CN" sz="8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5220665" y="299923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椭圆 121"/>
          <p:cNvSpPr/>
          <p:nvPr/>
        </p:nvSpPr>
        <p:spPr>
          <a:xfrm>
            <a:off x="4291971" y="421367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23" name="椭圆 122"/>
          <p:cNvSpPr/>
          <p:nvPr/>
        </p:nvSpPr>
        <p:spPr>
          <a:xfrm>
            <a:off x="5935045" y="421367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2" grpId="0" animBg="1"/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31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33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47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52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57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7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77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1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82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6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87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6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97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1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102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6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107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1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112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6" name="TextBox 40"/>
          <p:cNvSpPr txBox="1">
            <a:spLocks noChangeArrowheads="1"/>
          </p:cNvSpPr>
          <p:nvPr/>
        </p:nvSpPr>
        <p:spPr bwMode="auto">
          <a:xfrm>
            <a:off x="-285784" y="2779218"/>
            <a:ext cx="100727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l-GR" altLang="zh-CN" sz="8000" dirty="0" smtClean="0">
                <a:latin typeface="Microsoft Sans Serif"/>
                <a:cs typeface="Microsoft Sans Serif"/>
                <a:sym typeface="GWIPA"/>
              </a:rPr>
              <a:t> </a:t>
            </a:r>
            <a:r>
              <a:rPr lang="en-US" altLang="zh-CN" sz="8000" b="1" dirty="0" smtClean="0">
                <a:latin typeface="Georgia" pitchFamily="18" charset="0"/>
                <a:sym typeface="GWIPA"/>
              </a:rPr>
              <a:t></a:t>
            </a:r>
            <a:r>
              <a:rPr lang="en-US" altLang="zh-CN" sz="8000" b="1" dirty="0" smtClean="0">
                <a:latin typeface="Microsoft Sans Serif"/>
                <a:cs typeface="Microsoft Sans Serif"/>
              </a:rPr>
              <a:t>ɜ</a:t>
            </a:r>
            <a:r>
              <a:rPr lang="en-US" altLang="zh-CN" sz="8000" b="1" dirty="0" smtClean="0">
                <a:latin typeface="Georgia" pitchFamily="18" charset="0"/>
                <a:sym typeface="GWIPA"/>
              </a:rPr>
              <a:t> </a:t>
            </a:r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endParaRPr lang="en-US" altLang="zh-CN" sz="8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5000628" y="2927794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4357686" y="421367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9" name="椭圆 118"/>
          <p:cNvSpPr/>
          <p:nvPr/>
        </p:nvSpPr>
        <p:spPr>
          <a:xfrm>
            <a:off x="5500694" y="421367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8" grpId="0" animBg="1"/>
      <p:bldP spid="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31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33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47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52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57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7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77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1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82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6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87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6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97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1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102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6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107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1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112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9" name="TextBox 40"/>
          <p:cNvSpPr txBox="1">
            <a:spLocks noChangeArrowheads="1"/>
          </p:cNvSpPr>
          <p:nvPr/>
        </p:nvSpPr>
        <p:spPr bwMode="auto">
          <a:xfrm>
            <a:off x="142844" y="2779218"/>
            <a:ext cx="100727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8000" dirty="0" smtClean="0">
                <a:latin typeface="Georgia" pitchFamily="18" charset="0"/>
                <a:sym typeface="GWIPA"/>
              </a:rPr>
              <a:t> </a:t>
            </a:r>
            <a:r>
              <a:rPr lang="en-US" altLang="zh-CN" sz="8000" b="1" dirty="0" smtClean="0">
                <a:latin typeface="Georgia" pitchFamily="18" charset="0"/>
                <a:sym typeface="GWIPA"/>
              </a:rPr>
              <a:t></a:t>
            </a:r>
            <a:r>
              <a:rPr lang="en-US" altLang="zh-CN" sz="8000" dirty="0" smtClean="0">
                <a:latin typeface="Georgia" pitchFamily="18" charset="0"/>
                <a:sym typeface="GWIPA"/>
              </a:rPr>
              <a:t> </a:t>
            </a:r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endParaRPr lang="en-US" altLang="zh-CN" sz="8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5286380" y="299923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20"/>
          <p:cNvSpPr/>
          <p:nvPr/>
        </p:nvSpPr>
        <p:spPr>
          <a:xfrm>
            <a:off x="4357686" y="428511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22" name="椭圆 121"/>
          <p:cNvSpPr/>
          <p:nvPr/>
        </p:nvSpPr>
        <p:spPr>
          <a:xfrm>
            <a:off x="6143636" y="428511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1" grpId="0" animBg="1"/>
      <p:bldP spid="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31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33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47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52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57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7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77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1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82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6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87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6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97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1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102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6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107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1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112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6" name="TextBox 40"/>
          <p:cNvSpPr txBox="1">
            <a:spLocks noChangeArrowheads="1"/>
          </p:cNvSpPr>
          <p:nvPr/>
        </p:nvSpPr>
        <p:spPr bwMode="auto">
          <a:xfrm>
            <a:off x="142844" y="2850656"/>
            <a:ext cx="100727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8000" dirty="0" smtClean="0">
                <a:latin typeface="GWIPA" pitchFamily="2" charset="2"/>
              </a:rPr>
              <a:t> </a:t>
            </a:r>
            <a:r>
              <a:rPr lang="en-US" altLang="zh-CN" sz="8000" b="1" dirty="0" smtClean="0">
                <a:latin typeface="GWIPA" pitchFamily="2" charset="2"/>
                <a:sym typeface="GWIPA"/>
              </a:rPr>
              <a:t></a:t>
            </a:r>
            <a:r>
              <a:rPr lang="en-US" altLang="zh-CN" sz="8000" dirty="0" smtClean="0">
                <a:latin typeface="GWIPA" pitchFamily="2" charset="2"/>
                <a:sym typeface="GWIPA"/>
              </a:rPr>
              <a:t> </a:t>
            </a:r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endParaRPr lang="en-US" altLang="zh-CN" sz="8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4429124" y="299923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4143372" y="414224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9" name="椭圆 118"/>
          <p:cNvSpPr/>
          <p:nvPr/>
        </p:nvSpPr>
        <p:spPr>
          <a:xfrm>
            <a:off x="5286380" y="414224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20" name="椭圆 119"/>
          <p:cNvSpPr/>
          <p:nvPr/>
        </p:nvSpPr>
        <p:spPr>
          <a:xfrm>
            <a:off x="6000760" y="414224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121" name="直接连接符 120"/>
          <p:cNvCxnSpPr/>
          <p:nvPr/>
        </p:nvCxnSpPr>
        <p:spPr>
          <a:xfrm>
            <a:off x="5572132" y="3142108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6357950" y="299923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椭圆 122"/>
          <p:cNvSpPr/>
          <p:nvPr/>
        </p:nvSpPr>
        <p:spPr>
          <a:xfrm>
            <a:off x="6786578" y="414224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8" grpId="0" animBg="1"/>
      <p:bldP spid="119" grpId="0" animBg="1"/>
      <p:bldP spid="120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31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33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47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52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57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7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77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1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82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6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87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6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97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1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102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6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107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1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112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6" name="TextBox 40"/>
          <p:cNvSpPr txBox="1">
            <a:spLocks noChangeArrowheads="1"/>
          </p:cNvSpPr>
          <p:nvPr/>
        </p:nvSpPr>
        <p:spPr bwMode="auto">
          <a:xfrm>
            <a:off x="-32" y="2850656"/>
            <a:ext cx="100727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8000" dirty="0" smtClean="0">
                <a:latin typeface="GWIPA" pitchFamily="2" charset="2"/>
              </a:rPr>
              <a:t> </a:t>
            </a:r>
            <a:r>
              <a:rPr lang="en-US" altLang="zh-CN" sz="8000" b="1" dirty="0" smtClean="0">
                <a:latin typeface="GWIPA" pitchFamily="2" charset="2"/>
                <a:sym typeface="GWIPA"/>
              </a:rPr>
              <a:t></a:t>
            </a:r>
            <a:r>
              <a:rPr lang="en-US" altLang="zh-CN" sz="8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endParaRPr lang="en-US" altLang="zh-CN" sz="8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5072066" y="299923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4643438" y="414224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9" name="椭圆 118"/>
          <p:cNvSpPr/>
          <p:nvPr/>
        </p:nvSpPr>
        <p:spPr>
          <a:xfrm>
            <a:off x="5715008" y="414224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20" name="椭圆 119"/>
          <p:cNvSpPr/>
          <p:nvPr/>
        </p:nvSpPr>
        <p:spPr>
          <a:xfrm>
            <a:off x="6572264" y="421367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121" name="直接连接符 120"/>
          <p:cNvCxnSpPr/>
          <p:nvPr/>
        </p:nvCxnSpPr>
        <p:spPr>
          <a:xfrm>
            <a:off x="6143636" y="299923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8" grpId="0" animBg="1"/>
      <p:bldP spid="119" grpId="0" animBg="1"/>
      <p:bldP spid="12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98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1256</Words>
  <PresentationFormat>全屏显示(4:3)</PresentationFormat>
  <Paragraphs>225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37" baseType="lpstr">
      <vt:lpstr>Office 主题</vt:lpstr>
      <vt:lpstr>Blends</vt:lpstr>
      <vt:lpstr>ppt98.tmp</vt:lpstr>
      <vt:lpstr>How do you make a banana milk shake?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make a banana milk shake?</dc:title>
  <cp:lastModifiedBy>微软用户</cp:lastModifiedBy>
  <cp:revision>37</cp:revision>
  <dcterms:modified xsi:type="dcterms:W3CDTF">2014-04-23T15:04:47Z</dcterms:modified>
</cp:coreProperties>
</file>