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2" r:id="rId4"/>
    <p:sldId id="266" r:id="rId5"/>
    <p:sldId id="263" r:id="rId6"/>
    <p:sldId id="267" r:id="rId7"/>
    <p:sldId id="268" r:id="rId8"/>
    <p:sldId id="269" r:id="rId9"/>
    <p:sldId id="264" r:id="rId10"/>
    <p:sldId id="257" r:id="rId11"/>
    <p:sldId id="256" r:id="rId12"/>
    <p:sldId id="258" r:id="rId13"/>
    <p:sldId id="259" r:id="rId14"/>
    <p:sldId id="26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9" r:id="rId25"/>
    <p:sldId id="290" r:id="rId26"/>
    <p:sldId id="280" r:id="rId27"/>
    <p:sldId id="277" r:id="rId28"/>
    <p:sldId id="281" r:id="rId29"/>
    <p:sldId id="293" r:id="rId30"/>
    <p:sldId id="294" r:id="rId31"/>
    <p:sldId id="292" r:id="rId32"/>
    <p:sldId id="291" r:id="rId33"/>
    <p:sldId id="282" r:id="rId34"/>
    <p:sldId id="295" r:id="rId35"/>
    <p:sldId id="296" r:id="rId36"/>
    <p:sldId id="285" r:id="rId37"/>
    <p:sldId id="286" r:id="rId38"/>
    <p:sldId id="284" r:id="rId39"/>
    <p:sldId id="283" r:id="rId40"/>
    <p:sldId id="287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16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35838;&#20214;\&#26032;&#20843;&#19978;\&#22235;&#24179;&#27743;&#21335;&#37329;&#23376;&#26631;&#20843;&#19978;U8\sb-2b.wav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aike.baidu.com/view/11625998.htm" TargetMode="External"/><Relationship Id="rId3" Type="http://schemas.openxmlformats.org/officeDocument/2006/relationships/hyperlink" Target="http://baike.baidu.com/view/3647.htm" TargetMode="External"/><Relationship Id="rId7" Type="http://schemas.openxmlformats.org/officeDocument/2006/relationships/hyperlink" Target="http://baike.baidu.com/view/80725.htm" TargetMode="External"/><Relationship Id="rId2" Type="http://schemas.openxmlformats.org/officeDocument/2006/relationships/hyperlink" Target="http://baike.baidu.com/view/2398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ike.baidu.com/view/40288.htm" TargetMode="External"/><Relationship Id="rId5" Type="http://schemas.openxmlformats.org/officeDocument/2006/relationships/hyperlink" Target="http://baike.baidu.com/view/10100.htm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baike.baidu.com/view/977241.htm" TargetMode="Externa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628" y="3786190"/>
            <a:ext cx="8643966" cy="74295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How do you make a banana milk shake?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1643063"/>
            <a:ext cx="5214937" cy="700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40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新目标八年级上册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562350" y="2565400"/>
            <a:ext cx="1866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CN" sz="3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Unit </a:t>
            </a:r>
            <a:r>
              <a:rPr kumimoji="0" lang="en-US" altLang="zh-CN" sz="3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8</a:t>
            </a:r>
            <a:endParaRPr kumimoji="0" lang="zh-CN" altLang="en-US" sz="3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8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4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20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6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32" name="图片 31" descr="1.jpg"/>
          <p:cNvPicPr>
            <a:picLocks noChangeAspect="1"/>
          </p:cNvPicPr>
          <p:nvPr/>
        </p:nvPicPr>
        <p:blipFill>
          <a:blip r:embed="rId3"/>
          <a:srcRect l="11562" r="27500" b="2187"/>
          <a:stretch>
            <a:fillRect/>
          </a:stretch>
        </p:blipFill>
        <p:spPr>
          <a:xfrm>
            <a:off x="285720" y="2143116"/>
            <a:ext cx="2803894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图片 32" descr="Img3583772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143116"/>
            <a:ext cx="2500330" cy="303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图片 33" descr="u=3478147282,2631579987&amp;fm=23&amp;gp=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2071678"/>
            <a:ext cx="2857500" cy="314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57158" y="928670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  <a:latin typeface="华康海报体W12(P)" pitchFamily="82" charset="-122"/>
                <a:ea typeface="华康海报体W12(P)" pitchFamily="82" charset="-122"/>
              </a:rPr>
              <a:t>What animals are they?</a:t>
            </a:r>
            <a:endParaRPr lang="zh-CN" altLang="en-US" sz="3200" dirty="0">
              <a:solidFill>
                <a:srgbClr val="7030A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0100" y="5500702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  <a:latin typeface="华康海报体W12(P)" pitchFamily="82" charset="-122"/>
                <a:ea typeface="华康海报体W12(P)" pitchFamily="82" charset="-122"/>
              </a:rPr>
              <a:t>When do we eat them?</a:t>
            </a:r>
            <a:endParaRPr lang="zh-CN" altLang="en-US" sz="3200" dirty="0">
              <a:solidFill>
                <a:srgbClr val="7030A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pic>
        <p:nvPicPr>
          <p:cNvPr id="37" name="sb-2b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15272" y="928670"/>
            <a:ext cx="1000132" cy="7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008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571472" y="1071546"/>
            <a:ext cx="7500990" cy="39703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感恩节（</a:t>
            </a: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Thanksgiving Day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）是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  <a:hlinkClick r:id="rId2"/>
              </a:rPr>
              <a:t>美国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和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  <a:hlinkClick r:id="rId3"/>
              </a:rPr>
              <a:t>加拿大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共有的节日，由美国人民独创，原意是为了感谢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  <a:hlinkClick r:id="rId4"/>
              </a:rPr>
              <a:t>上天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赐予的好收成、感谢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  <a:hlinkClick r:id="rId5"/>
              </a:rPr>
              <a:t>印第安人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的帮助。在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  <a:hlinkClick r:id="rId2"/>
              </a:rPr>
              <a:t>美国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，自</a:t>
            </a: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1941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年起，感恩节是在每年</a:t>
            </a: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11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月的第四个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  <a:hlinkClick r:id="rId6"/>
              </a:rPr>
              <a:t>星期四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，并从这一天起将休假两天；加拿大的感恩节则起始于</a:t>
            </a: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1879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年，是在每年</a:t>
            </a: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10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月第二个星期一，与美国的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  <a:hlinkClick r:id="rId7"/>
              </a:rPr>
              <a:t>哥伦布日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相同。近年来，众多国内学者倡议设立“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  <a:hlinkClick r:id="rId8"/>
              </a:rPr>
              <a:t>中华感恩节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”，以弘扬传统文化。</a:t>
            </a:r>
            <a:endParaRPr lang="zh-CN" altLang="en-US" sz="28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pic>
        <p:nvPicPr>
          <p:cNvPr id="31" name="图片 30" descr="7826421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12" y="4929198"/>
            <a:ext cx="2039772" cy="1570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图片 31" descr="u=2506378853,297436278&amp;fm=21&amp;gp=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58" y="5000636"/>
            <a:ext cx="2071702" cy="1627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472" y="1500174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1. Thanksgiving in the United States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00166" y="214311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美国的感恩节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48" y="2714620"/>
            <a:ext cx="7286644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    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Thanksgiving = Thanksgiving Day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8596" y="347728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2. in most countries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71934" y="347728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在大多数的国家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472" y="4287924"/>
            <a:ext cx="7286644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Most ______(student) in our class are boys.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28728" y="433454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students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596" y="512035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3.eat </a:t>
            </a:r>
            <a:r>
              <a:rPr lang="en-US" altLang="zh-CN" sz="2800" i="1" dirty="0" err="1" smtClean="0">
                <a:latin typeface="Georgia" pitchFamily="18" charset="0"/>
                <a:ea typeface="华康海报体W12(P)" pitchFamily="82" charset="-122"/>
              </a:rPr>
              <a:t>tradional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food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1934" y="512035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吃传统的食物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/>
      <p:bldP spid="35" grpId="0"/>
      <p:bldP spid="37" grpId="0" animBg="1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285720" y="1500174"/>
            <a:ext cx="8286808" cy="114390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Spring Festival is a ________(tradition) festival in China.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0430" y="157161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traditional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20" y="278605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4.on special holidays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496" y="278605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在特殊的节日时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4348" y="3382386"/>
            <a:ext cx="4643470" cy="61811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holiday (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假期）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= vacation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406" y="4286256"/>
            <a:ext cx="8786842" cy="61811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What do you usually do on special _______(holiday)?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43570" y="435769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holidays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072074"/>
            <a:ext cx="8858280" cy="109562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                         你准备去哪度假？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  <a:p>
            <a:pPr>
              <a:lnSpc>
                <a:spcPts val="4060"/>
              </a:lnSpc>
            </a:pP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2910" y="5691862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Where are you going on your holiday?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/>
      <p:bldP spid="34" grpId="0"/>
      <p:bldP spid="35" grpId="0" animBg="1"/>
      <p:bldP spid="36" grpId="0" animBg="1"/>
      <p:bldP spid="37" grpId="0"/>
      <p:bldP spid="38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150017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5.</a:t>
            </a:r>
            <a:r>
              <a:rPr lang="en-US" sz="2800" i="1" dirty="0" smtClean="0"/>
              <a:t> </a:t>
            </a:r>
            <a:r>
              <a:rPr lang="en-US" sz="2800" i="1" dirty="0" smtClean="0">
                <a:latin typeface="Georgia" pitchFamily="18" charset="0"/>
              </a:rPr>
              <a:t>on the fourth Thursday in November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4480" y="207167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在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11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月的第四个星期四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2976" y="2571744"/>
            <a:ext cx="6072230" cy="61811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on 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具体日 ，星期          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in 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月、 年，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1538" y="3357562"/>
            <a:ext cx="6286544" cy="114390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She was born ____1990.</a:t>
            </a:r>
          </a:p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Bob will leave here ___Jan. 25th. </a:t>
            </a:r>
            <a:endParaRPr lang="en-US" altLang="zh-CN" sz="2800" i="1" baseline="30000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0430" y="342900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14810" y="392906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464344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6.it’ s a time to  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464344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一个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….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的时候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8662" y="5278823"/>
            <a:ext cx="6500858" cy="579069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i="1" baseline="30000" dirty="0" smtClean="0">
                <a:latin typeface="Georgia" pitchFamily="18" charset="0"/>
                <a:ea typeface="华康海报体W12(P)" pitchFamily="82" charset="-122"/>
              </a:rPr>
              <a:t>It’s a good time __________(go ) there.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3306" y="521495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go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472" y="150017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7. give thanks for…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9058" y="157161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对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表示感谢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43670" y="1571612"/>
            <a:ext cx="14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+v.ing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0100" y="2143116"/>
            <a:ext cx="7000924" cy="114390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          让我们感谢我们的国家。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  <a:p>
            <a:pPr>
              <a:lnSpc>
                <a:spcPts val="4060"/>
              </a:lnSpc>
            </a:pP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71604" y="2762904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Let’s give thanks for our country.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348" y="335756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8. in the autumn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43306" y="335756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在秋天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8662" y="3857628"/>
            <a:ext cx="7000924" cy="109562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             秋天树叶都变黄了。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  <a:p>
            <a:pPr>
              <a:lnSpc>
                <a:spcPts val="4060"/>
              </a:lnSpc>
            </a:pP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7290" y="447741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The leaves turn yellow in autumn.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5752" y="5071179"/>
            <a:ext cx="8786842" cy="114390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We give thanks for the food ___ ____ ________. (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秋天）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0628" y="512035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884" y="512035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the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9454" y="512035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autumn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150017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9. at this time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7554" y="150017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在这个时候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20" y="207167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10. also /too/either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224" y="2786058"/>
            <a:ext cx="7572428" cy="166968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She ____wants to go with us.</a:t>
            </a:r>
          </a:p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I like swimming ,______.</a:t>
            </a:r>
          </a:p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Mary doesn’t  want anything ,_________.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1604" y="278605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also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29058" y="335756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36" y="385762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either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720" y="442913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11.remember to do / remember doing 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348" y="4930866"/>
            <a:ext cx="8072494" cy="114390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I remember ______(clean) my room.</a:t>
            </a:r>
          </a:p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My mum remembers _______(post) the letter.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14612" y="497748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 clean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6248" y="557214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posting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38" grpId="0"/>
      <p:bldP spid="39" grpId="0" animBg="1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150017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12.</a:t>
            </a:r>
            <a:r>
              <a:rPr lang="en-US" sz="2800" i="1" dirty="0" smtClean="0">
                <a:latin typeface="Georgia" pitchFamily="18" charset="0"/>
              </a:rPr>
              <a:t> the first travelers from England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00232" y="2071678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来自英国的第一批旅行者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34" y="2643182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v.travel     travel to   travel all over the world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596" y="3357562"/>
            <a:ext cx="8286808" cy="61811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I want to be a _______(travel) when I grow up.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86050" y="340584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traveler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4282" y="400050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13. come to 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5984" y="400050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来（到）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596" y="4572008"/>
            <a:ext cx="8286808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Do you come ________(study) with me?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14612" y="464344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 study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5720" y="533467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14. many of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28860" y="540611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许多   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+ 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可名复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38" grpId="0" animBg="1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1500174"/>
            <a:ext cx="8286808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Many of ______(travel) are from Japan.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85918" y="154845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travelers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191400"/>
            <a:ext cx="16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15. died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21455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die</a:t>
            </a:r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的过去式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6248" y="221455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n. death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15074" y="221455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adj. dead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596" y="2857496"/>
            <a:ext cx="8286808" cy="166968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That poor man ______(die) yesterday.</a:t>
            </a:r>
          </a:p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Most people are afraid of _______(die).</a:t>
            </a:r>
          </a:p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We always see some ______ mice on the street.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71802" y="292893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died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876" y="342900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death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0496" y="392906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dead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4572008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16.in the next autumn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14744" y="457200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在下一个秋天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143512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17. these days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00298" y="514351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如今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1500174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18. this idea of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7554" y="150017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的意愿、想法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596" y="2071678"/>
            <a:ext cx="8286808" cy="114390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Most Americans still celebrate this idea of _______(give) thanks for the food.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2910" y="264318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giving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328612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19.by+v.ing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0364" y="328612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通过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方式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034" y="3857628"/>
            <a:ext cx="8286808" cy="109562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Most Chinese people study English by _______</a:t>
            </a:r>
          </a:p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(read) the textbooks.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43702" y="392906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reading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58" y="514351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20. have a big meal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4744" y="514351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吃一顿大餐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/>
      <p:bldP spid="35" grpId="0"/>
      <p:bldP spid="36" grpId="0"/>
      <p:bldP spid="37" grpId="0" animBg="1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AutoShape 123"/>
          <p:cNvSpPr>
            <a:spLocks noChangeArrowheads="1"/>
          </p:cNvSpPr>
          <p:nvPr/>
        </p:nvSpPr>
        <p:spPr bwMode="auto">
          <a:xfrm>
            <a:off x="1439863" y="3155950"/>
            <a:ext cx="7704137" cy="1281113"/>
          </a:xfrm>
          <a:prstGeom prst="parallelogram">
            <a:avLst>
              <a:gd name="adj" fmla="val 150341"/>
            </a:avLst>
          </a:prstGeom>
          <a:solidFill>
            <a:srgbClr val="B8B1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1223963" y="3040063"/>
            <a:ext cx="7775575" cy="1279525"/>
          </a:xfrm>
          <a:prstGeom prst="parallelogram">
            <a:avLst>
              <a:gd name="adj" fmla="val 151923"/>
            </a:avLst>
          </a:prstGeom>
          <a:solidFill>
            <a:srgbClr val="D1CD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>
            <a:off x="935038" y="2924175"/>
            <a:ext cx="7921625" cy="1279525"/>
          </a:xfrm>
          <a:prstGeom prst="parallelogram">
            <a:avLst>
              <a:gd name="adj" fmla="val 15477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835150" y="3284538"/>
            <a:ext cx="1800225" cy="1728787"/>
            <a:chOff x="2064" y="2523"/>
            <a:chExt cx="681" cy="680"/>
          </a:xfrm>
        </p:grpSpPr>
        <p:sp>
          <p:nvSpPr>
            <p:cNvPr id="3188" name="AutoShape 116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9" name="AutoShape 117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0" name="AutoShape 118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1" name="Oval 119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39750" y="1844675"/>
            <a:ext cx="2232025" cy="2089150"/>
            <a:chOff x="2472" y="1888"/>
            <a:chExt cx="681" cy="680"/>
          </a:xfrm>
          <a:solidFill>
            <a:srgbClr val="CC99FF"/>
          </a:solidFill>
        </p:grpSpPr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0" y="5300663"/>
            <a:ext cx="827088" cy="792162"/>
            <a:chOff x="2472" y="1888"/>
            <a:chExt cx="681" cy="680"/>
          </a:xfrm>
        </p:grpSpPr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FF33CC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7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740650" y="1052513"/>
            <a:ext cx="1008063" cy="1008062"/>
            <a:chOff x="2472" y="1888"/>
            <a:chExt cx="681" cy="680"/>
          </a:xfrm>
          <a:solidFill>
            <a:srgbClr val="FF9933"/>
          </a:solidFill>
        </p:grpSpPr>
        <p:sp>
          <p:nvSpPr>
            <p:cNvPr id="3111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2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99FF33"/>
          </a:solidFill>
        </p:grpSpPr>
        <p:sp>
          <p:nvSpPr>
            <p:cNvPr id="3116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3126" name="AutoShape 5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7" name="AutoShape 5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AutoShape 5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9" name="Oval 5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468313" y="5949950"/>
            <a:ext cx="287337" cy="288925"/>
            <a:chOff x="2064" y="2523"/>
            <a:chExt cx="681" cy="680"/>
          </a:xfrm>
        </p:grpSpPr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9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2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4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3146" name="AutoShape 7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7" name="AutoShape 7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8" name="AutoShape 7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9" name="Oval 7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3151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2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3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4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3156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7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8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2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3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4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3166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7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9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3171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3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" name="AutoShape 10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" name="AutoShape 10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" name="Oval 10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8675688" y="1628775"/>
            <a:ext cx="287337" cy="288925"/>
            <a:chOff x="2064" y="2523"/>
            <a:chExt cx="681" cy="680"/>
          </a:xfrm>
        </p:grpSpPr>
        <p:sp>
          <p:nvSpPr>
            <p:cNvPr id="3197" name="AutoShape 125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8" name="AutoShape 126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9" name="AutoShape 127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00" name="Oval 128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7164388" y="4652963"/>
            <a:ext cx="431800" cy="431800"/>
            <a:chOff x="2472" y="1888"/>
            <a:chExt cx="681" cy="680"/>
          </a:xfrm>
        </p:grpSpPr>
        <p:sp>
          <p:nvSpPr>
            <p:cNvPr id="3209" name="AutoShape 137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0" name="AutoShape 138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1" name="AutoShape 139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2" name="Oval 140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3357554" y="3000372"/>
            <a:ext cx="4071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Warm up</a:t>
            </a:r>
            <a:endParaRPr lang="en-US" altLang="zh-CN" sz="6000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" grpId="0" animBg="1"/>
      <p:bldP spid="3194" grpId="0" animBg="1"/>
      <p:bldP spid="3193" grpId="0" animBg="1"/>
      <p:bldP spid="32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157161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21. The main dish of the meal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9256" y="154845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这一餐的主菜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34" y="2143116"/>
            <a:ext cx="8286808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The m______ dish of the meal is chicken.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00166" y="219140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ain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82" y="285749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22.here is /are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43240" y="278605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这是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034" y="3429000"/>
            <a:ext cx="8286808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Here _____(be)the photo of my sister.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14480" y="350043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0034" y="4143380"/>
            <a:ext cx="8286808" cy="61811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Here _____(be)students from America.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43042" y="421481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are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7158" y="478632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23.one way to…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43240" y="485776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一个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….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方法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/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方式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0034" y="5429264"/>
            <a:ext cx="8286808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It’s one way _______(make) fruit salad.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14612" y="547754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 make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  <p:bldP spid="43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571472" y="150017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24. fill …with…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0430" y="150017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用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….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填满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….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3108" y="211996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be full of = be filled with  </a:t>
            </a:r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装满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2714620"/>
            <a:ext cx="8286808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Don’t fill the box ______(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介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) the books.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8992" y="276290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with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34" y="3571876"/>
            <a:ext cx="8286808" cy="219547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--The box is too heavy to carry. What’s in it?</a:t>
            </a:r>
          </a:p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-- Oh, it is ____books.</a:t>
            </a:r>
          </a:p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  A.  filled with  B.  covered with </a:t>
            </a:r>
          </a:p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  C.  used for      D. asked for</a:t>
            </a:r>
          </a:p>
        </p:txBody>
      </p:sp>
      <p:sp>
        <p:nvSpPr>
          <p:cNvPr id="37" name="AutoShape 167"/>
          <p:cNvSpPr>
            <a:spLocks noChangeArrowheads="1"/>
          </p:cNvSpPr>
          <p:nvPr/>
        </p:nvSpPr>
        <p:spPr bwMode="auto">
          <a:xfrm>
            <a:off x="785786" y="4714884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 animBg="1"/>
      <p:bldP spid="35" grpId="0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1500174"/>
            <a:ext cx="8286808" cy="166968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                        瓶子里装满了水。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  <a:p>
            <a:pPr>
              <a:lnSpc>
                <a:spcPts val="4060"/>
              </a:lnSpc>
            </a:pP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  <a:p>
            <a:pPr>
              <a:lnSpc>
                <a:spcPts val="4060"/>
              </a:lnSpc>
            </a:pP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4480" y="207167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The bottle is full of water.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7290" y="2643182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= The bottle is filled with water.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28612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25.put…in…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5984" y="328612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把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放进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6248" y="328612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=put …into…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857628"/>
            <a:ext cx="5857916" cy="61811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Put your toys ______ the box.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00364" y="390591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in/ into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4572008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26. for a few hours 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57554" y="4572008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（持续）几个小时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10" y="526323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for +</a:t>
            </a:r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段时间    划线提问用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how long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48" y="1500174"/>
            <a:ext cx="7286676" cy="166968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She’s going to stay there _____two months.</a:t>
            </a:r>
          </a:p>
          <a:p>
            <a:pPr>
              <a:lnSpc>
                <a:spcPts val="4060"/>
              </a:lnSpc>
            </a:pP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  <a:p>
            <a:pPr>
              <a:lnSpc>
                <a:spcPts val="4060"/>
              </a:lnSpc>
            </a:pP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9190" y="154845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for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786314" y="2071678"/>
            <a:ext cx="307183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00100" y="2477152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How long is she going to stay there?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06" y="321468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27. place the turkey on a large plate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5852" y="378619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把火鸡放在一个大盘子上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472" y="4573676"/>
            <a:ext cx="7286676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Sam, don’t </a:t>
            </a:r>
            <a:r>
              <a:rPr lang="en-US" altLang="zh-CN" sz="2800" i="1" dirty="0" err="1" smtClean="0">
                <a:latin typeface="Georgia" pitchFamily="18" charset="0"/>
                <a:ea typeface="华康海报体W12(P)" pitchFamily="82" charset="-122"/>
              </a:rPr>
              <a:t>p______the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food on the table.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31830" y="464443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lace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5" grpId="0"/>
      <p:bldP spid="36" grpId="0"/>
      <p:bldP spid="37" grpId="0"/>
      <p:bldP spid="38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2b: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8" y="150017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28.cover …with…  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4678" y="150017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用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把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…. 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盖上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596" y="2214554"/>
            <a:ext cx="8286808" cy="114390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Don’t worry. C ______the cut _____(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介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) the clean cloth.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86050" y="226283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over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0694" y="228599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with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500438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29.cut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…into..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158" y="4214818"/>
            <a:ext cx="8286808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First, you should cut the chicken _____the pieces.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4612" y="350043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把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切成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86446" y="426310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into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504892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30. eat the meat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with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vegetables like carrots and 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    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potatoes 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562042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和（像）胡萝卜和土豆这样的蔬菜一起吃肉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/>
      <p:bldP spid="35" grpId="0"/>
      <p:bldP spid="36" grpId="0"/>
      <p:bldP spid="37" grpId="0" animBg="1"/>
      <p:bldP spid="38" grpId="0"/>
      <p:bldP spid="39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428596" y="1285860"/>
            <a:ext cx="8286808" cy="114390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It’s a big house _____ (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介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) a beautiful garden.</a:t>
            </a:r>
          </a:p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I want to eat a sandwich ________ some salad.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1802" y="135729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with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9190" y="185736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with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Exercise 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pic>
        <p:nvPicPr>
          <p:cNvPr id="33" name="图片 32" descr="B-2d-4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857488" y="2357430"/>
            <a:ext cx="2457143" cy="2219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TextBox 35"/>
          <p:cNvSpPr txBox="1"/>
          <p:nvPr/>
        </p:nvSpPr>
        <p:spPr>
          <a:xfrm>
            <a:off x="928662" y="164305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How do you make a turkey dinner?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1406" y="5000636"/>
            <a:ext cx="90476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First, ____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 _____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some bread pieces, onions, salt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pepper.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1538" y="500063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mix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57356" y="500063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together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3313" grpId="0"/>
      <p:bldP spid="38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30" name="图片 29" descr="B-2d-2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643174" y="2143116"/>
            <a:ext cx="3104838" cy="2462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xtBox 33"/>
          <p:cNvSpPr txBox="1"/>
          <p:nvPr/>
        </p:nvSpPr>
        <p:spPr>
          <a:xfrm>
            <a:off x="1142976" y="142873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How do you make a turkey dinner?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57224" y="5143512"/>
            <a:ext cx="7560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Next, ____the turkey ______this bread mix.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71670" y="519179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fill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6314" y="514351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with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265" grpId="0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32" name="图片 31" descr="B-2d-1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71802" y="2285992"/>
            <a:ext cx="2533334" cy="20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TextBox 32"/>
          <p:cNvSpPr txBox="1"/>
          <p:nvPr/>
        </p:nvSpPr>
        <p:spPr>
          <a:xfrm>
            <a:off x="1142976" y="142873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How do you make a turkey dinner?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57158" y="4786322"/>
            <a:ext cx="8358246" cy="130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latin typeface="Georgia" pitchFamily="18" charset="0"/>
              </a:rPr>
              <a:t>Then, </a:t>
            </a:r>
            <a:r>
              <a:rPr lang="en-US" sz="2800" i="1" dirty="0" smtClean="0">
                <a:latin typeface="Georgia" pitchFamily="18" charset="0"/>
              </a:rPr>
              <a:t>____ </a:t>
            </a:r>
            <a:r>
              <a:rPr lang="en-US" sz="2800" i="1" dirty="0" smtClean="0">
                <a:latin typeface="Georgia" pitchFamily="18" charset="0"/>
              </a:rPr>
              <a:t>the turkey </a:t>
            </a:r>
            <a:r>
              <a:rPr lang="en-US" sz="2800" i="1" dirty="0" smtClean="0">
                <a:latin typeface="Georgia" pitchFamily="18" charset="0"/>
              </a:rPr>
              <a:t>____a </a:t>
            </a:r>
            <a:r>
              <a:rPr lang="en-US" sz="2800" i="1" dirty="0" err="1" smtClean="0">
                <a:latin typeface="Georgia" pitchFamily="18" charset="0"/>
              </a:rPr>
              <a:t>hot_____and</a:t>
            </a:r>
            <a:r>
              <a:rPr lang="en-US" sz="2800" i="1" dirty="0" smtClean="0">
                <a:latin typeface="Georgia" pitchFamily="18" charset="0"/>
              </a:rPr>
              <a:t> </a:t>
            </a:r>
            <a:r>
              <a:rPr lang="en-US" sz="2800" i="1" dirty="0" smtClean="0">
                <a:latin typeface="Georgia" pitchFamily="18" charset="0"/>
              </a:rPr>
              <a:t>cook it </a:t>
            </a:r>
            <a:r>
              <a:rPr lang="en-US" sz="2800" i="1" dirty="0" smtClean="0">
                <a:latin typeface="Georgia" pitchFamily="18" charset="0"/>
              </a:rPr>
              <a:t>____a </a:t>
            </a:r>
            <a:r>
              <a:rPr lang="en-US" sz="2800" i="1" dirty="0" smtClean="0">
                <a:latin typeface="Georgia" pitchFamily="18" charset="0"/>
              </a:rPr>
              <a:t>few hours.</a:t>
            </a:r>
            <a:endParaRPr lang="zh-CN" altLang="en-US" sz="2800" dirty="0"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8728" y="492919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put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14810" y="492919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00760" y="490604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oven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5786" y="55721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for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30" name="图片 29" descr="B-2d-3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786050" y="2143116"/>
            <a:ext cx="2786082" cy="233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Box 31"/>
          <p:cNvSpPr txBox="1"/>
          <p:nvPr/>
        </p:nvSpPr>
        <p:spPr>
          <a:xfrm>
            <a:off x="1142976" y="128586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How do you make a turkey dinner?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14314" y="4714884"/>
            <a:ext cx="8501090" cy="130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When it is _____, _____ the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turkey____a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 large _____and _____ it ______ gravy.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8794" y="485776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ready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7554" y="485776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place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485776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on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596" y="547754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plate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3108" y="550070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cover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86182" y="550070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with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357222" y="592654"/>
            <a:ext cx="95012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Anna: Sam, I want to _____ ______ soup ___a party </a:t>
            </a:r>
          </a:p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微软雅黑" pitchFamily="34" charset="-122"/>
                <a:cs typeface="Tahoma" pitchFamily="34" charset="0"/>
              </a:rPr>
              <a:t>           ___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Saturday . Can you ____ me ____?</a:t>
            </a:r>
            <a:endParaRPr lang="en-US" altLang="zh-CN" sz="1600" dirty="0" smtClean="0">
              <a:latin typeface="Arial" pitchFamily="34" charset="0"/>
              <a:ea typeface="宋体" pitchFamily="2" charset="-122"/>
              <a:cs typeface="Tahoma" pitchFamily="34" charset="0"/>
            </a:endParaRPr>
          </a:p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Sam: ____. First, ____ some beef , one cabbage, four   </a:t>
            </a:r>
          </a:p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carrots, three potatoes, five tomatoes and one     </a:t>
            </a:r>
          </a:p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onion . Then, ____ ____the vegetables.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Anna: What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 pitchFamily="34" charset="-122"/>
                <a:cs typeface="Tahoma" pitchFamily="34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s ____?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Sam: Next, ____ the beef, carrots and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potatoes____a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 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微软雅黑" pitchFamily="34" charset="-122"/>
                <a:cs typeface="Tahoma" pitchFamily="34" charset="0"/>
              </a:rPr>
              <a:t>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pot and ____some water.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After that, ____ them 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微软雅黑" pitchFamily="34" charset="-122"/>
                <a:cs typeface="Tahoma" pitchFamily="34" charset="0"/>
              </a:rPr>
              <a:t>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___ 30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minutes.Then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, ___the cabbage,</a:t>
            </a:r>
            <a:r>
              <a:rPr lang="en-US" altLang="zh-CN" sz="2800" i="1" dirty="0" smtClean="0">
                <a:latin typeface="Georgia" pitchFamily="18" charset="0"/>
                <a:ea typeface="微软雅黑" pitchFamily="34" charset="-122"/>
                <a:cs typeface="Tahoma" pitchFamily="34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tomatoes 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          and onion and cook ____ ______10 minutes.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Anna: OK, _____ ____?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Sam:  No, ___ _____thing. Finally, don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 pitchFamily="34" charset="-122"/>
                <a:cs typeface="Tahoma" pitchFamily="34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t ____to ___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微软雅黑" pitchFamily="34" charset="-122"/>
                <a:cs typeface="Tahoma" pitchFamily="34" charset="0"/>
              </a:rPr>
              <a:t> 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some ______.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64291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make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7752" y="64291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Russian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72330" y="64291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for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0100" y="107154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on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9190" y="107154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tell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9388" y="107154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how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8662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Sure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buy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3240" y="235743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cut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4810" y="235743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up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7422" y="276290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next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8794" y="321468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put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86710" y="319153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into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14546" y="364331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add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00892" y="362016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cook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0100" y="40719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for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0" y="400050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add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86248" y="447741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for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43504" y="450057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another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14480" y="492919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that’s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57554" y="49060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14480" y="533467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one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43174" y="533467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more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86578" y="533467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forget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43900" y="533467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add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14546" y="578645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salt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31" name="图片 30" descr="B-2d-5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776564" y="2071678"/>
            <a:ext cx="2680924" cy="236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Box 31"/>
          <p:cNvSpPr txBox="1"/>
          <p:nvPr/>
        </p:nvSpPr>
        <p:spPr>
          <a:xfrm>
            <a:off x="1142976" y="114298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How do you make a turkey dinner?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1" y="4500570"/>
            <a:ext cx="92865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Finally, ____the turkey ______ thin ______and eat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the meat ______vegetables ____ carrots and potatoes.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71604" y="464344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cut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6248" y="464344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into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7950" y="464344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pieces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43042" y="528638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with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57752" y="528638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like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603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2c. Read the article again and answer the following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questions.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70" y="1671001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i="1" dirty="0" smtClean="0">
                <a:latin typeface="Georgia" pitchFamily="18" charset="0"/>
              </a:rPr>
              <a:t>Where do people celebrate Thanksgiving?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____________________________________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When do people celebrate?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___________________________________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Why do people celebrate it?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__________________________________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How do people celebrate it now?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__________________________________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5. What is the main dish of the Thanksgiving meal?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_____________________________________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10" y="211996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In the United States.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10" y="300037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On the fourth Thursday in November.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472" y="383447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 give thanks for food in the autumn.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472" y="4691730"/>
            <a:ext cx="857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By having a big meal at home with their family.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472" y="5500702"/>
            <a:ext cx="857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Turkey 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6038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2d. Here are the instructions for making a turkey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dinner written in a different way. Put them in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</a:t>
            </a:r>
            <a:r>
              <a:rPr lang="en-US" altLang="zh-CN" sz="2800" i="1" dirty="0" err="1" smtClean="0">
                <a:latin typeface="Georgia" pitchFamily="18" charset="0"/>
              </a:rPr>
              <a:t>order.write</a:t>
            </a: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First, Next, Then </a:t>
            </a:r>
            <a:r>
              <a:rPr lang="en-US" altLang="zh-CN" sz="2800" i="1" dirty="0" smtClean="0">
                <a:latin typeface="Georgia" pitchFamily="18" charset="0"/>
              </a:rPr>
              <a:t>and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Finally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44" y="2143116"/>
            <a:ext cx="8786842" cy="3970318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______,serve it to your friends with some </a:t>
            </a:r>
            <a:r>
              <a:rPr lang="en-US" altLang="zh-CN" sz="2800" i="1" dirty="0" smtClean="0">
                <a:latin typeface="Georgia" pitchFamily="18" charset="0"/>
              </a:rPr>
              <a:t>vegetables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______,put this into the bird.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 cook it at a very high temperature for a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    long time.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 put everything you need together in a large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    bowl.   </a:t>
            </a:r>
          </a:p>
        </p:txBody>
      </p:sp>
      <p:sp>
        <p:nvSpPr>
          <p:cNvPr id="32" name="矩形 31"/>
          <p:cNvSpPr/>
          <p:nvPr/>
        </p:nvSpPr>
        <p:spPr>
          <a:xfrm>
            <a:off x="214282" y="2214554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14282" y="2857496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14282" y="3500438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14282" y="4786322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000100" y="3071810"/>
            <a:ext cx="7572428" cy="2214578"/>
            <a:chOff x="428596" y="928670"/>
            <a:chExt cx="7572428" cy="2214578"/>
          </a:xfrm>
        </p:grpSpPr>
        <p:sp>
          <p:nvSpPr>
            <p:cNvPr id="36" name="圆角矩形 35"/>
            <p:cNvSpPr/>
            <p:nvPr/>
          </p:nvSpPr>
          <p:spPr>
            <a:xfrm>
              <a:off x="428596" y="928670"/>
              <a:ext cx="7572428" cy="2214578"/>
            </a:xfrm>
            <a:prstGeom prst="round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4348" y="1000108"/>
              <a:ext cx="62865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serve </a:t>
              </a:r>
              <a:r>
                <a:rPr lang="en-US" altLang="zh-CN" sz="2800" i="1" dirty="0" err="1" smtClean="0">
                  <a:latin typeface="Georgia" pitchFamily="18" charset="0"/>
                </a:rPr>
                <a:t>sth</a:t>
              </a:r>
              <a:r>
                <a:rPr lang="en-US" altLang="zh-CN" sz="2800" i="1" dirty="0" smtClean="0">
                  <a:latin typeface="Georgia" pitchFamily="18" charset="0"/>
                </a:rPr>
                <a:t>. to sb.</a:t>
              </a:r>
            </a:p>
            <a:p>
              <a:endParaRPr lang="en-US" altLang="zh-CN" sz="2800" i="1" dirty="0" smtClean="0">
                <a:latin typeface="Georgia" pitchFamily="18" charset="0"/>
              </a:endParaRPr>
            </a:p>
            <a:p>
              <a:r>
                <a:rPr lang="zh-CN" altLang="en-US" sz="2800" dirty="0" smtClean="0">
                  <a:latin typeface="华康海报体W12(P)" pitchFamily="82" charset="-122"/>
                  <a:ea typeface="华康海报体W12(P)" pitchFamily="82" charset="-122"/>
                </a:rPr>
                <a:t>我们应该为那些贫困的人提供一些食物。</a:t>
              </a:r>
              <a:endParaRPr lang="zh-CN" altLang="en-US" sz="2800" dirty="0">
                <a:latin typeface="华康海报体W12(P)" pitchFamily="82" charset="-122"/>
                <a:ea typeface="华康海报体W12(P)" pitchFamily="82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00100" y="462029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We should serve some food to the poor people.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714480" y="2714620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857488" y="2714620"/>
            <a:ext cx="42862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6038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2d. Here are the instructions for making a turkey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dinner written in a different way. Put them in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</a:t>
            </a:r>
            <a:r>
              <a:rPr lang="en-US" altLang="zh-CN" sz="2800" i="1" dirty="0" err="1" smtClean="0">
                <a:latin typeface="Georgia" pitchFamily="18" charset="0"/>
              </a:rPr>
              <a:t>order.write</a:t>
            </a: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First, Next, Then </a:t>
            </a:r>
            <a:r>
              <a:rPr lang="en-US" altLang="zh-CN" sz="2800" i="1" dirty="0" smtClean="0">
                <a:latin typeface="Georgia" pitchFamily="18" charset="0"/>
              </a:rPr>
              <a:t>and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Finally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44" y="2143116"/>
            <a:ext cx="8786842" cy="3970318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______,serve it to your friends with some </a:t>
            </a:r>
            <a:r>
              <a:rPr lang="en-US" altLang="zh-CN" sz="2800" i="1" dirty="0" smtClean="0">
                <a:latin typeface="Georgia" pitchFamily="18" charset="0"/>
              </a:rPr>
              <a:t>vegetables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______,put this into the bird.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 cook it at a very high temperature for a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    long time.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 put everything you need together in a large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    bowl.   </a:t>
            </a:r>
          </a:p>
        </p:txBody>
      </p:sp>
      <p:sp>
        <p:nvSpPr>
          <p:cNvPr id="32" name="矩形 31"/>
          <p:cNvSpPr/>
          <p:nvPr/>
        </p:nvSpPr>
        <p:spPr>
          <a:xfrm>
            <a:off x="214282" y="2214554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14282" y="2857496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14282" y="3500438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14282" y="4786322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1714480" y="2714620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857488" y="2714620"/>
            <a:ext cx="42862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714480" y="3357562"/>
            <a:ext cx="57150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000364" y="3357562"/>
            <a:ext cx="57150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928926" y="4000504"/>
            <a:ext cx="421484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357158" y="1285860"/>
            <a:ext cx="8286808" cy="3286148"/>
            <a:chOff x="428596" y="928670"/>
            <a:chExt cx="7572428" cy="2500330"/>
          </a:xfrm>
        </p:grpSpPr>
        <p:sp>
          <p:nvSpPr>
            <p:cNvPr id="49" name="圆角矩形 48"/>
            <p:cNvSpPr/>
            <p:nvPr/>
          </p:nvSpPr>
          <p:spPr>
            <a:xfrm>
              <a:off x="428596" y="928670"/>
              <a:ext cx="7572428" cy="2500330"/>
            </a:xfrm>
            <a:prstGeom prst="round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4348" y="1000108"/>
              <a:ext cx="7221396" cy="295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 at </a:t>
              </a:r>
              <a:r>
                <a:rPr lang="en-US" altLang="zh-CN" sz="2800" i="1" dirty="0" smtClean="0">
                  <a:latin typeface="Georgia" pitchFamily="18" charset="0"/>
                </a:rPr>
                <a:t>a very high </a:t>
              </a:r>
              <a:r>
                <a:rPr lang="en-US" altLang="zh-CN" sz="2800" i="1" dirty="0" smtClean="0">
                  <a:latin typeface="Georgia" pitchFamily="18" charset="0"/>
                </a:rPr>
                <a:t>temperature   </a:t>
              </a:r>
              <a:r>
                <a:rPr lang="zh-CN" altLang="en-US" sz="2800" dirty="0" smtClean="0">
                  <a:latin typeface="华康海报体W12(P)" pitchFamily="82" charset="-122"/>
                  <a:ea typeface="华康海报体W12(P)" pitchFamily="82" charset="-122"/>
                </a:rPr>
                <a:t> 用一个高的温度</a:t>
              </a:r>
              <a:endParaRPr lang="en-US" altLang="zh-CN" sz="2800" dirty="0" smtClean="0">
                <a:latin typeface="华康海报体W12(P)" pitchFamily="82" charset="-122"/>
                <a:ea typeface="华康海报体W12(P)" pitchFamily="82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14348" y="200024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take one’s temperature  </a:t>
            </a:r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量某人的体温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7158" y="2643182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First , cook it ____(</a:t>
            </a: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介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) a very high t_________.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14612" y="271462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15074" y="264318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emperature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7158" y="357187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The doctor asks me to _____ the temperature.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14810" y="357187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take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  <p:bldP spid="56" grpId="0"/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6038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2d. Here are the instructions for making a turkey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dinner written in a different way. Put them in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</a:t>
            </a:r>
            <a:r>
              <a:rPr lang="en-US" altLang="zh-CN" sz="2800" i="1" dirty="0" err="1" smtClean="0">
                <a:latin typeface="Georgia" pitchFamily="18" charset="0"/>
              </a:rPr>
              <a:t>order.write</a:t>
            </a: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First, Next, Then </a:t>
            </a:r>
            <a:r>
              <a:rPr lang="en-US" altLang="zh-CN" sz="2800" i="1" dirty="0" smtClean="0">
                <a:latin typeface="Georgia" pitchFamily="18" charset="0"/>
              </a:rPr>
              <a:t>and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Finally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44" y="2143116"/>
            <a:ext cx="8786842" cy="3970318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______,serve it to your friends with some </a:t>
            </a:r>
            <a:r>
              <a:rPr lang="en-US" altLang="zh-CN" sz="2800" i="1" dirty="0" smtClean="0">
                <a:latin typeface="Georgia" pitchFamily="18" charset="0"/>
              </a:rPr>
              <a:t>vegetables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______,put this into the bird.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 cook it at a very high temperature for a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    long time.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 put everything you need together in a large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    bowl.   </a:t>
            </a:r>
          </a:p>
        </p:txBody>
      </p:sp>
      <p:sp>
        <p:nvSpPr>
          <p:cNvPr id="32" name="矩形 31"/>
          <p:cNvSpPr/>
          <p:nvPr/>
        </p:nvSpPr>
        <p:spPr>
          <a:xfrm>
            <a:off x="214282" y="2214554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14282" y="2857496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14282" y="3500438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14282" y="4786322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1714480" y="2714620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857488" y="2714620"/>
            <a:ext cx="42862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714480" y="3357562"/>
            <a:ext cx="57150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000364" y="3357562"/>
            <a:ext cx="57150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928926" y="4000504"/>
            <a:ext cx="421484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4286248" y="5286388"/>
            <a:ext cx="135732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上弧形箭头 58"/>
          <p:cNvSpPr/>
          <p:nvPr/>
        </p:nvSpPr>
        <p:spPr>
          <a:xfrm flipH="1">
            <a:off x="3500430" y="4643446"/>
            <a:ext cx="1285884" cy="35719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4348" y="485776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First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5720" y="478632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1</a:t>
            </a:r>
            <a:endParaRPr lang="zh-CN" altLang="en-US" sz="3200" i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282" y="285749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2</a:t>
            </a:r>
            <a:endParaRPr lang="zh-CN" altLang="en-US" sz="3200" i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282" y="350043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3</a:t>
            </a:r>
            <a:endParaRPr lang="zh-CN" altLang="en-US" sz="3200" i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219140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4</a:t>
            </a:r>
            <a:endParaRPr lang="zh-CN" altLang="en-US" sz="3200" i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4348" y="292893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Next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4348" y="357187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Then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2910" y="204852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Finally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30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Fill in the blanks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 with the words.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黑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1.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_____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was a man’s name long ago, but it’s a   </a:t>
            </a: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kind of food now.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Bring me two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of bread. I’d like to make a   </a:t>
            </a: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sandwich.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American families usually eat a big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_____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on </a:t>
            </a: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Thanksgiving Day.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____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is a kind of vegetable. Do you like it?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Western people like to eat bread with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_____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.</a:t>
            </a:r>
            <a:endParaRPr kumimoji="0" lang="en-US" altLang="zh-CN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1071538" y="1500174"/>
          <a:ext cx="6643734" cy="500066"/>
        </p:xfrm>
        <a:graphic>
          <a:graphicData uri="http://schemas.openxmlformats.org/drawingml/2006/table">
            <a:tbl>
              <a:tblPr/>
              <a:tblGrid>
                <a:gridCol w="6643734"/>
              </a:tblGrid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latin typeface="Georgia" pitchFamily="18" charset="0"/>
                          <a:ea typeface="黑体"/>
                          <a:cs typeface="Times New Roman"/>
                        </a:rPr>
                        <a:t>lettuce, butter, sandwich, turkey, piece</a:t>
                      </a:r>
                      <a:endParaRPr lang="zh-CN" sz="2000" i="1" kern="100" dirty="0">
                        <a:latin typeface="Georgia" pitchFamily="18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71472" y="204852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Sandwich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00364" y="300037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pieces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6512" y="407194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turkey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5786" y="507207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Lettuce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15140" y="557214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butter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66351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Choose the right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 answers.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Wow! Ten students in our class will celebrate their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fourteenth birthdays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October!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		A. in    B. on    C. at    D. to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Thanksgiving is a time to give </a:t>
            </a:r>
            <a:r>
              <a:rPr lang="en-US" altLang="zh-CN" sz="2800" i="1" u="sng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____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for food in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autumn.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	A. goodbye    B. thanks    C. help    D. sorry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My father asked us to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box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these books.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	A. add; to    B. fill; to    	C. add; with    D. fill; with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Here is a way to make turkey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a Thanksgiving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dinner.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	A. on    B. to    C. of   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D. for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1" name="AutoShape 167"/>
          <p:cNvSpPr>
            <a:spLocks noChangeArrowheads="1"/>
          </p:cNvSpPr>
          <p:nvPr/>
        </p:nvSpPr>
        <p:spPr bwMode="auto">
          <a:xfrm>
            <a:off x="1785918" y="2285992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AutoShape 167"/>
          <p:cNvSpPr>
            <a:spLocks noChangeArrowheads="1"/>
          </p:cNvSpPr>
          <p:nvPr/>
        </p:nvSpPr>
        <p:spPr bwMode="auto">
          <a:xfrm>
            <a:off x="2928926" y="3500438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AutoShape 167"/>
          <p:cNvSpPr>
            <a:spLocks noChangeArrowheads="1"/>
          </p:cNvSpPr>
          <p:nvPr/>
        </p:nvSpPr>
        <p:spPr bwMode="auto">
          <a:xfrm>
            <a:off x="6858016" y="4429132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AutoShape 167"/>
          <p:cNvSpPr>
            <a:spLocks noChangeArrowheads="1"/>
          </p:cNvSpPr>
          <p:nvPr/>
        </p:nvSpPr>
        <p:spPr bwMode="auto">
          <a:xfrm>
            <a:off x="4214810" y="5643578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651292"/>
            <a:ext cx="9144000" cy="57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Fill in the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 blanks</a:t>
            </a:r>
            <a:r>
              <a:rPr kumimoji="0" 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。</a:t>
            </a:r>
            <a:endParaRPr kumimoji="0" 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1. Every year hundreds of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(travel) come to my   </a:t>
            </a: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town on holiday.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Thanksgiving is always on the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_____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(four) </a:t>
            </a: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Thursday in November.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Here are some ways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_____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(improve) your </a:t>
            </a: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English.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You can put some turkey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______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(piece) on the </a:t>
            </a: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sandwich.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Please buy some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____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(potato) this afternoon.</a:t>
            </a:r>
            <a:endParaRPr kumimoji="0" lang="en-US" altLang="zh-CN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4810" y="122279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travelers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72132" y="236580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fourth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57620" y="350881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 improve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3438" y="465182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pieces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78" y="572339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potatoes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24182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Fill in the blanks.</a:t>
            </a:r>
            <a:endParaRPr kumimoji="0" 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. Zhou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Danhua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is going to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___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英格兰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next week.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I like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秋天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best. Because the weather is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cool.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We had a party to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____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庆祝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her birthday last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night.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Tom, add some salt and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___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甜椒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in the pot.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We often eat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_____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传统的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food like dumplings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during the Spring Festival.</a:t>
            </a:r>
            <a:endParaRPr kumimoji="0" lang="en-US" altLang="zh-CN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7686" y="13341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England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728" y="200024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autumn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92" y="321468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celebrate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57686" y="457200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pepper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00298" y="519179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traditional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AutoShape 123"/>
          <p:cNvSpPr>
            <a:spLocks noChangeArrowheads="1"/>
          </p:cNvSpPr>
          <p:nvPr/>
        </p:nvSpPr>
        <p:spPr bwMode="auto">
          <a:xfrm>
            <a:off x="1439863" y="3155950"/>
            <a:ext cx="7704137" cy="1281113"/>
          </a:xfrm>
          <a:prstGeom prst="parallelogram">
            <a:avLst>
              <a:gd name="adj" fmla="val 150341"/>
            </a:avLst>
          </a:prstGeom>
          <a:solidFill>
            <a:srgbClr val="B8B1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1223963" y="3040063"/>
            <a:ext cx="7775575" cy="1279525"/>
          </a:xfrm>
          <a:prstGeom prst="parallelogram">
            <a:avLst>
              <a:gd name="adj" fmla="val 151923"/>
            </a:avLst>
          </a:prstGeom>
          <a:solidFill>
            <a:srgbClr val="D1CD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>
            <a:off x="935038" y="2924175"/>
            <a:ext cx="7921625" cy="1279525"/>
          </a:xfrm>
          <a:prstGeom prst="parallelogram">
            <a:avLst>
              <a:gd name="adj" fmla="val 15477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835150" y="3284538"/>
            <a:ext cx="1800225" cy="1728787"/>
            <a:chOff x="2064" y="2523"/>
            <a:chExt cx="681" cy="680"/>
          </a:xfrm>
        </p:grpSpPr>
        <p:sp>
          <p:nvSpPr>
            <p:cNvPr id="3188" name="AutoShape 116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9" name="AutoShape 117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0" name="AutoShape 118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1" name="Oval 119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39750" y="1844675"/>
            <a:ext cx="2232025" cy="2089150"/>
            <a:chOff x="2472" y="1888"/>
            <a:chExt cx="681" cy="680"/>
          </a:xfrm>
          <a:solidFill>
            <a:srgbClr val="CC99FF"/>
          </a:solidFill>
        </p:grpSpPr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0" y="5300663"/>
            <a:ext cx="827088" cy="792162"/>
            <a:chOff x="2472" y="1888"/>
            <a:chExt cx="681" cy="680"/>
          </a:xfrm>
        </p:grpSpPr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FF33CC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7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740650" y="1052513"/>
            <a:ext cx="1008063" cy="1008062"/>
            <a:chOff x="2472" y="1888"/>
            <a:chExt cx="681" cy="680"/>
          </a:xfrm>
          <a:solidFill>
            <a:srgbClr val="FF9933"/>
          </a:solidFill>
        </p:grpSpPr>
        <p:sp>
          <p:nvSpPr>
            <p:cNvPr id="3111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2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99FF33"/>
          </a:solidFill>
        </p:grpSpPr>
        <p:sp>
          <p:nvSpPr>
            <p:cNvPr id="3116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3126" name="AutoShape 5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7" name="AutoShape 5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AutoShape 5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9" name="Oval 5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468313" y="5949950"/>
            <a:ext cx="287337" cy="288925"/>
            <a:chOff x="2064" y="2523"/>
            <a:chExt cx="681" cy="680"/>
          </a:xfrm>
        </p:grpSpPr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9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2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4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3146" name="AutoShape 7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7" name="AutoShape 7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8" name="AutoShape 7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9" name="Oval 7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3151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2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3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4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3156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7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8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2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3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4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3166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7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9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3171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3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" name="AutoShape 10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" name="AutoShape 10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" name="Oval 10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8675688" y="1628775"/>
            <a:ext cx="287337" cy="288925"/>
            <a:chOff x="2064" y="2523"/>
            <a:chExt cx="681" cy="680"/>
          </a:xfrm>
        </p:grpSpPr>
        <p:sp>
          <p:nvSpPr>
            <p:cNvPr id="3197" name="AutoShape 125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8" name="AutoShape 126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9" name="AutoShape 127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00" name="Oval 128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7164388" y="4652963"/>
            <a:ext cx="431800" cy="431800"/>
            <a:chOff x="2472" y="1888"/>
            <a:chExt cx="681" cy="680"/>
          </a:xfrm>
        </p:grpSpPr>
        <p:sp>
          <p:nvSpPr>
            <p:cNvPr id="3209" name="AutoShape 137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0" name="AutoShape 138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1" name="AutoShape 139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2" name="Oval 140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3428992" y="3056279"/>
            <a:ext cx="4071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Revision </a:t>
            </a:r>
            <a:endParaRPr lang="en-US" altLang="zh-CN" sz="6000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" grpId="0" animBg="1"/>
      <p:bldP spid="3194" grpId="0" animBg="1"/>
      <p:bldP spid="3193" grpId="0" animBg="1"/>
      <p:bldP spid="32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err="1" smtClean="0">
                <a:latin typeface="Script MT Bold" pitchFamily="66" charset="0"/>
                <a:ea typeface="华康海报体W12(P)" pitchFamily="82" charset="-122"/>
              </a:rPr>
              <a:t>Exercisre</a:t>
            </a:r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: 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Fill in th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Arial" pitchFamily="34" charset="0"/>
              </a:rPr>
              <a:t>e blanks</a:t>
            </a:r>
            <a:endParaRPr kumimoji="0" 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1. ---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do you make a sandwich? 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--- I don’t know. Please ask mom. She can make it.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Please pour some milk into the glass.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/>
                <a:ea typeface="宋体" pitchFamily="2" charset="-122"/>
                <a:cs typeface="Microsoft Sans Serif"/>
              </a:rPr>
              <a:t>×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Please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milk into the glass.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Tim ate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three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bananas yesterday.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bananas did Tim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yesterday?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We need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two spoons of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honey.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honey do you need?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康海报体W12(P)" pitchFamily="82" charset="-122"/>
                <a:ea typeface="华康海报体W12(P)" pitchFamily="82" charset="-122"/>
                <a:cs typeface="Arial" pitchFamily="34" charset="0"/>
              </a:rPr>
              <a:t>妈妈让我向汤里面添加一些盐。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康海报体W12(P)" pitchFamily="82" charset="-122"/>
                <a:ea typeface="华康海报体W12(P)" pitchFamily="82" charset="-122"/>
                <a:cs typeface="Arial" pitchFamily="34" charset="0"/>
              </a:rPr>
              <a:t>(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康海报体W12(P)" pitchFamily="82" charset="-122"/>
                <a:ea typeface="华康海报体W12(P)" pitchFamily="82" charset="-122"/>
                <a:cs typeface="Arial" pitchFamily="34" charset="0"/>
              </a:rPr>
              <a:t>汉译英</a:t>
            </a:r>
            <a:r>
              <a:rPr kumimoji="0" lang="en-US" altLang="zh-CN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康海报体W12(P)" pitchFamily="82" charset="-122"/>
                <a:ea typeface="华康海报体W12(P)" pitchFamily="82" charset="-122"/>
                <a:cs typeface="Arial" pitchFamily="34" charset="0"/>
              </a:rPr>
              <a:t>)</a:t>
            </a:r>
            <a:endParaRPr kumimoji="0" lang="en-US" altLang="zh-C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康海报体W12(P)" pitchFamily="82" charset="-122"/>
              <a:ea typeface="华康海报体W12(P)" pitchFamily="8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Mother asks me to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some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soup.</a:t>
            </a:r>
            <a:endParaRPr kumimoji="0" lang="en-US" altLang="zh-CN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662" y="171448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How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7290" y="30486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don’t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5984" y="30486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pour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7554" y="30486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any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390591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How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4414" y="390591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many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2066" y="38576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eat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596" y="476316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How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85852" y="476316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much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7554" y="562042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add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43504" y="557214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salt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7950" y="557214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Correct the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sentences.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黑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1. Cut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up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turkey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and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put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them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in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bowl.    (    )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 A                           B            C     D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Two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spoon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of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sugar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are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enough.    	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(    )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        A     B      C      D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There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are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some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butter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on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bread.    (    )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       A       B        C       D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How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many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salad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would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you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like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?    	(    )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       A          B         C               D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Do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you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like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eating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tomato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?    	(    )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A           B       C           D</a:t>
            </a:r>
            <a:endParaRPr kumimoji="0" lang="en-US" altLang="zh-CN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6710" y="171448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    it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9900" y="254859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   spoons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72264" y="340584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    is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43702" y="419166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    much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3570" y="512035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    tomatoes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Choose the right answers.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–How many ____ do we need to make fruit salad?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-- Two should be enough.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A.  cabbage   B. potatoes   C.  bananas   D. lemon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– Do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you like the lettuce in sandwich?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--____.</a:t>
            </a: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A. Yes, I am. B. Yes, I do.  C.  No, I do.  D. No, I’m not.</a:t>
            </a: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3.---How do you make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fruit salad?</a:t>
            </a: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---____ cut up three bananas and a watermelon. Next put them in a bowl.</a:t>
            </a: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A.  First   B. Next     C.  Then     </a:t>
            </a:r>
            <a:r>
              <a:rPr lang="en-US" altLang="zh-CN" sz="2800" i="1" dirty="0" err="1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D.Finally</a:t>
            </a:r>
            <a:endParaRPr lang="en-US" altLang="zh-CN" sz="2800" i="1" dirty="0" smtClean="0">
              <a:latin typeface="Georgia" pitchFamily="18" charset="0"/>
              <a:ea typeface="黑体" pitchFamily="2" charset="-122"/>
              <a:cs typeface="Times New Roman" pitchFamily="18" charset="0"/>
            </a:endParaRP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Turn on the blender ______ about two minutes.</a:t>
            </a: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   A. for  B. in    C.  to   D. at</a:t>
            </a:r>
            <a:endParaRPr kumimoji="0" lang="en-US" altLang="zh-CN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1" name="AutoShape 167"/>
          <p:cNvSpPr>
            <a:spLocks noChangeArrowheads="1"/>
          </p:cNvSpPr>
          <p:nvPr/>
        </p:nvSpPr>
        <p:spPr bwMode="auto">
          <a:xfrm>
            <a:off x="4714876" y="2000240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AutoShape 167"/>
          <p:cNvSpPr>
            <a:spLocks noChangeArrowheads="1"/>
          </p:cNvSpPr>
          <p:nvPr/>
        </p:nvSpPr>
        <p:spPr bwMode="auto">
          <a:xfrm>
            <a:off x="2428860" y="3214686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AutoShape 167"/>
          <p:cNvSpPr>
            <a:spLocks noChangeArrowheads="1"/>
          </p:cNvSpPr>
          <p:nvPr/>
        </p:nvSpPr>
        <p:spPr bwMode="auto">
          <a:xfrm>
            <a:off x="428596" y="5000636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AutoShape 167"/>
          <p:cNvSpPr>
            <a:spLocks noChangeArrowheads="1"/>
          </p:cNvSpPr>
          <p:nvPr/>
        </p:nvSpPr>
        <p:spPr bwMode="auto">
          <a:xfrm>
            <a:off x="1000100" y="5857892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AutoShape 123"/>
          <p:cNvSpPr>
            <a:spLocks noChangeArrowheads="1"/>
          </p:cNvSpPr>
          <p:nvPr/>
        </p:nvSpPr>
        <p:spPr bwMode="auto">
          <a:xfrm>
            <a:off x="1439863" y="3155950"/>
            <a:ext cx="7704137" cy="1281113"/>
          </a:xfrm>
          <a:prstGeom prst="parallelogram">
            <a:avLst>
              <a:gd name="adj" fmla="val 150341"/>
            </a:avLst>
          </a:prstGeom>
          <a:solidFill>
            <a:srgbClr val="B8B1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1223963" y="3040063"/>
            <a:ext cx="7775575" cy="1279525"/>
          </a:xfrm>
          <a:prstGeom prst="parallelogram">
            <a:avLst>
              <a:gd name="adj" fmla="val 151923"/>
            </a:avLst>
          </a:prstGeom>
          <a:solidFill>
            <a:srgbClr val="D1CD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>
            <a:off x="935038" y="2924175"/>
            <a:ext cx="7921625" cy="1279525"/>
          </a:xfrm>
          <a:prstGeom prst="parallelogram">
            <a:avLst>
              <a:gd name="adj" fmla="val 15477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835150" y="3284538"/>
            <a:ext cx="1800225" cy="1728787"/>
            <a:chOff x="2064" y="2523"/>
            <a:chExt cx="681" cy="680"/>
          </a:xfrm>
        </p:grpSpPr>
        <p:sp>
          <p:nvSpPr>
            <p:cNvPr id="3188" name="AutoShape 116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9" name="AutoShape 117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0" name="AutoShape 118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1" name="Oval 119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39750" y="1844675"/>
            <a:ext cx="2232025" cy="2089150"/>
            <a:chOff x="2472" y="1888"/>
            <a:chExt cx="681" cy="680"/>
          </a:xfrm>
          <a:solidFill>
            <a:srgbClr val="CC99FF"/>
          </a:solidFill>
        </p:grpSpPr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0" y="5300663"/>
            <a:ext cx="827088" cy="792162"/>
            <a:chOff x="2472" y="1888"/>
            <a:chExt cx="681" cy="680"/>
          </a:xfrm>
        </p:grpSpPr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FF33CC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7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740650" y="1052513"/>
            <a:ext cx="1008063" cy="1008062"/>
            <a:chOff x="2472" y="1888"/>
            <a:chExt cx="681" cy="680"/>
          </a:xfrm>
          <a:solidFill>
            <a:srgbClr val="FF9933"/>
          </a:solidFill>
        </p:grpSpPr>
        <p:sp>
          <p:nvSpPr>
            <p:cNvPr id="3111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2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99FF33"/>
          </a:solidFill>
        </p:grpSpPr>
        <p:sp>
          <p:nvSpPr>
            <p:cNvPr id="3116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3126" name="AutoShape 5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7" name="AutoShape 5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AutoShape 5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9" name="Oval 5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468313" y="5949950"/>
            <a:ext cx="287337" cy="288925"/>
            <a:chOff x="2064" y="2523"/>
            <a:chExt cx="681" cy="680"/>
          </a:xfrm>
        </p:grpSpPr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9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2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4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3146" name="AutoShape 7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7" name="AutoShape 7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8" name="AutoShape 7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9" name="Oval 7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3151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2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3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4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3156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7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8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2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3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4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3166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7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9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3171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3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" name="AutoShape 10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" name="AutoShape 10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" name="Oval 10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8675688" y="1628775"/>
            <a:ext cx="287337" cy="288925"/>
            <a:chOff x="2064" y="2523"/>
            <a:chExt cx="681" cy="680"/>
          </a:xfrm>
        </p:grpSpPr>
        <p:sp>
          <p:nvSpPr>
            <p:cNvPr id="3197" name="AutoShape 125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8" name="AutoShape 126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9" name="AutoShape 127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00" name="Oval 128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7164388" y="4652963"/>
            <a:ext cx="431800" cy="431800"/>
            <a:chOff x="2472" y="1888"/>
            <a:chExt cx="681" cy="680"/>
          </a:xfrm>
        </p:grpSpPr>
        <p:sp>
          <p:nvSpPr>
            <p:cNvPr id="3209" name="AutoShape 137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0" name="AutoShape 138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1" name="AutoShape 139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2" name="Oval 140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3428992" y="3056279"/>
            <a:ext cx="4071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Lead in</a:t>
            </a:r>
            <a:endParaRPr lang="en-US" altLang="zh-CN" sz="6000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" grpId="0" animBg="1"/>
      <p:bldP spid="3194" grpId="0" animBg="1"/>
      <p:bldP spid="3193" grpId="0" animBg="1"/>
      <p:bldP spid="32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285720" y="92867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What kind of traditional food do people eat on special holidays in China?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pic>
        <p:nvPicPr>
          <p:cNvPr id="31" name="图片 30" descr="1212297_19444900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2928957" cy="2151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图片 31" descr="11472335_14265619412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143116"/>
            <a:ext cx="250033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图片 32" descr="u=3759732106,2078672379&amp;fm=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214554"/>
            <a:ext cx="2571768" cy="2176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图片 33" descr="010000000000001190874149005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39718"/>
            <a:ext cx="2448996" cy="1856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2714612" y="500042"/>
            <a:ext cx="2286016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2800" dirty="0" smtClean="0">
                <a:solidFill>
                  <a:srgbClr val="FF0000"/>
                </a:solidFill>
                <a:latin typeface="GWIPA" pitchFamily="2" charset="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</a:t>
            </a:r>
            <a:r>
              <a:rPr lang="en-US" altLang="zh-CN" sz="2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2285</Words>
  <PresentationFormat>全屏显示(4:3)</PresentationFormat>
  <Paragraphs>421</Paragraphs>
  <Slides>39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1" baseType="lpstr">
      <vt:lpstr>Office 主题</vt:lpstr>
      <vt:lpstr>Blends</vt:lpstr>
      <vt:lpstr>How do you make a banana milk shake?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make a banana milk shake?</dc:title>
  <cp:lastModifiedBy>微软用户</cp:lastModifiedBy>
  <cp:revision>94</cp:revision>
  <dcterms:modified xsi:type="dcterms:W3CDTF">2014-04-23T08:24:13Z</dcterms:modified>
</cp:coreProperties>
</file>