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7" r:id="rId4"/>
    <p:sldId id="258" r:id="rId5"/>
    <p:sldId id="259" r:id="rId6"/>
    <p:sldId id="260" r:id="rId7"/>
    <p:sldId id="263" r:id="rId8"/>
    <p:sldId id="266" r:id="rId9"/>
    <p:sldId id="265" r:id="rId10"/>
    <p:sldId id="268" r:id="rId11"/>
    <p:sldId id="267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88" r:id="rId35"/>
    <p:sldId id="291" r:id="rId36"/>
    <p:sldId id="295" r:id="rId37"/>
    <p:sldId id="296" r:id="rId38"/>
    <p:sldId id="299" r:id="rId39"/>
    <p:sldId id="300" r:id="rId40"/>
    <p:sldId id="301" r:id="rId41"/>
    <p:sldId id="297" r:id="rId42"/>
    <p:sldId id="302" r:id="rId43"/>
    <p:sldId id="303" r:id="rId44"/>
    <p:sldId id="304" r:id="rId45"/>
    <p:sldId id="292" r:id="rId46"/>
    <p:sldId id="293" r:id="rId47"/>
    <p:sldId id="294" r:id="rId48"/>
    <p:sldId id="305" r:id="rId49"/>
    <p:sldId id="306" r:id="rId50"/>
    <p:sldId id="315" r:id="rId51"/>
    <p:sldId id="307" r:id="rId52"/>
    <p:sldId id="308" r:id="rId53"/>
    <p:sldId id="309" r:id="rId54"/>
    <p:sldId id="310" r:id="rId55"/>
    <p:sldId id="313" r:id="rId56"/>
    <p:sldId id="311" r:id="rId57"/>
    <p:sldId id="312" r:id="rId58"/>
    <p:sldId id="314" r:id="rId5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FF33"/>
    <a:srgbClr val="66FF66"/>
    <a:srgbClr val="FFCC00"/>
    <a:srgbClr val="FF66CC"/>
    <a:srgbClr val="FFCC66"/>
    <a:srgbClr val="CCFF99"/>
    <a:srgbClr val="CCECFF"/>
    <a:srgbClr val="FFCCCC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00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716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zh-CN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2014/4/24 Thursday</a:t>
            </a:fld>
            <a:endParaRPr lang="zh-CN" altLang="en-US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Z\Desktop\&#23385;&#24314;&#65288;&#21608;&#36745;&#12289;&#35768;&#20140;&#20140;&#12289;&#20167;&#23159;&#23159;&#12289;&#24352;&#35821;&#31505;&#65289;\28&#26032;&#29256;&#26631;&#20843;&#19978;%20U8\Sa-1b.wav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2.jpeg"/><Relationship Id="rId7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6.jpeg"/><Relationship Id="rId4" Type="http://schemas.openxmlformats.org/officeDocument/2006/relationships/image" Target="../media/image34.jpeg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Z\Desktop\&#23385;&#24314;&#65288;&#21608;&#36745;&#12289;&#35768;&#20140;&#20140;&#12289;&#20167;&#23159;&#23159;&#12289;&#24352;&#35821;&#31505;&#65289;\28&#26032;&#29256;&#26631;&#20843;&#19978;%20U8\SA-2A.wav" TargetMode="External"/><Relationship Id="rId4" Type="http://schemas.openxmlformats.org/officeDocument/2006/relationships/image" Target="../media/image4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Z\Desktop\&#23385;&#24314;&#65288;&#21608;&#36745;&#12289;&#35768;&#20140;&#20140;&#12289;&#20167;&#23159;&#23159;&#12289;&#24352;&#35821;&#31505;&#65289;\28&#26032;&#29256;&#26631;&#20843;&#19978;%20U8\sa--2b.wav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628" y="3786190"/>
            <a:ext cx="8643966" cy="742950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How do you make a banana milk shake?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1643063"/>
            <a:ext cx="5214937" cy="700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40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新目标八年级上册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562350" y="2565400"/>
            <a:ext cx="1866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CN" sz="3600" b="1" dirty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Unit </a:t>
            </a:r>
            <a:r>
              <a:rPr kumimoji="0" lang="en-US" altLang="zh-CN" sz="3600" b="1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8</a:t>
            </a:r>
            <a:endParaRPr kumimoji="0" lang="zh-CN" altLang="en-US" sz="3600" b="1" dirty="0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428992" y="2714620"/>
            <a:ext cx="285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 smtClean="0">
                <a:latin typeface="Georgia" pitchFamily="18" charset="0"/>
              </a:rPr>
              <a:t>piece</a:t>
            </a:r>
            <a:endParaRPr lang="zh-CN" altLang="en-US" sz="8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286116" y="2714620"/>
            <a:ext cx="3214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latin typeface="GWIPA" pitchFamily="2" charset="2"/>
              </a:rPr>
              <a:t>/</a:t>
            </a:r>
            <a:r>
              <a:rPr lang="en-US" altLang="zh-CN" sz="8800" dirty="0" err="1" smtClean="0">
                <a:latin typeface="GWIPA" pitchFamily="2" charset="2"/>
              </a:rPr>
              <a:t>speIs</a:t>
            </a:r>
            <a:r>
              <a:rPr lang="en-US" altLang="zh-CN" sz="8800" dirty="0" smtClean="0">
                <a:latin typeface="GWIPA" pitchFamily="2" charset="2"/>
              </a:rPr>
              <a:t>/</a:t>
            </a:r>
            <a:endParaRPr lang="zh-CN" altLang="en-US" sz="8800" dirty="0">
              <a:latin typeface="GWIP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286116" y="2714620"/>
            <a:ext cx="3143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latin typeface="GWIPA" pitchFamily="2" charset="2"/>
              </a:rPr>
              <a:t>/</a:t>
            </a:r>
            <a:r>
              <a:rPr lang="en-US" altLang="zh-CN" sz="8800" dirty="0" smtClean="0">
                <a:latin typeface="GWIPA" pitchFamily="2" charset="2"/>
                <a:sym typeface="GWIPA"/>
              </a:rPr>
              <a:t></a:t>
            </a:r>
            <a:r>
              <a:rPr lang="en-US" altLang="zh-CN" sz="8800" dirty="0" err="1" smtClean="0">
                <a:latin typeface="GWIPA" pitchFamily="2" charset="2"/>
              </a:rPr>
              <a:t>bVtE</a:t>
            </a:r>
            <a:r>
              <a:rPr lang="en-US" altLang="zh-CN" sz="8800" dirty="0" smtClean="0">
                <a:latin typeface="GWIPA" pitchFamily="2" charset="2"/>
              </a:rPr>
              <a:t>/</a:t>
            </a:r>
            <a:endParaRPr lang="zh-CN" altLang="en-US" sz="8800" dirty="0">
              <a:latin typeface="GWIP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000364" y="2714620"/>
            <a:ext cx="4143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latin typeface="GWIPA" pitchFamily="2" charset="2"/>
              </a:rPr>
              <a:t>/</a:t>
            </a:r>
            <a:r>
              <a:rPr lang="en-US" altLang="zh-CN" sz="8800" dirty="0" err="1" smtClean="0">
                <a:latin typeface="GWIPA" pitchFamily="2" charset="2"/>
              </a:rPr>
              <a:t>spu:n</a:t>
            </a:r>
            <a:r>
              <a:rPr lang="en-US" altLang="zh-CN" sz="8800" dirty="0" smtClean="0">
                <a:latin typeface="GWIPA" pitchFamily="2" charset="2"/>
              </a:rPr>
              <a:t>/</a:t>
            </a:r>
            <a:endParaRPr lang="zh-CN" altLang="en-US" sz="8800" dirty="0">
              <a:latin typeface="GWIP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643306" y="2714620"/>
            <a:ext cx="285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latin typeface="GWIPA" pitchFamily="2" charset="2"/>
              </a:rPr>
              <a:t>/</a:t>
            </a:r>
            <a:r>
              <a:rPr lang="en-US" altLang="zh-CN" sz="8800" dirty="0" err="1" smtClean="0">
                <a:latin typeface="GWIPA" pitchFamily="2" charset="2"/>
              </a:rPr>
              <a:t>pXt</a:t>
            </a:r>
            <a:r>
              <a:rPr lang="en-US" altLang="zh-CN" sz="8800" dirty="0" smtClean="0">
                <a:latin typeface="GWIPA" pitchFamily="2" charset="2"/>
              </a:rPr>
              <a:t>/</a:t>
            </a:r>
            <a:endParaRPr lang="zh-CN" altLang="en-US" sz="8800" dirty="0">
              <a:latin typeface="GWIP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643306" y="2714620"/>
            <a:ext cx="285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latin typeface="GWIPA" pitchFamily="2" charset="2"/>
              </a:rPr>
              <a:t>/</a:t>
            </a:r>
            <a:r>
              <a:rPr lang="en-US" altLang="zh-CN" sz="8800" dirty="0" err="1" smtClean="0">
                <a:latin typeface="GWIPA" pitchFamily="2" charset="2"/>
              </a:rPr>
              <a:t>dIg</a:t>
            </a:r>
            <a:r>
              <a:rPr lang="en-US" altLang="zh-CN" sz="8800" dirty="0" smtClean="0">
                <a:latin typeface="GWIPA" pitchFamily="2" charset="2"/>
              </a:rPr>
              <a:t>/</a:t>
            </a:r>
            <a:endParaRPr lang="zh-CN" altLang="en-US" sz="8800" dirty="0">
              <a:latin typeface="GWIP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643306" y="2714620"/>
            <a:ext cx="285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>
                <a:latin typeface="GWIPA" pitchFamily="2" charset="2"/>
              </a:rPr>
              <a:t>/</a:t>
            </a:r>
            <a:r>
              <a:rPr lang="en-US" altLang="zh-CN" sz="8800" dirty="0" err="1" smtClean="0">
                <a:latin typeface="GWIPA" pitchFamily="2" charset="2"/>
              </a:rPr>
              <a:t>fIl</a:t>
            </a:r>
            <a:r>
              <a:rPr lang="en-US" altLang="zh-CN" sz="8800" dirty="0" smtClean="0">
                <a:latin typeface="GWIPA" pitchFamily="2" charset="2"/>
              </a:rPr>
              <a:t>/</a:t>
            </a:r>
            <a:endParaRPr lang="zh-CN" altLang="en-US" sz="8800" dirty="0">
              <a:latin typeface="GWIPA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AutoShape 123"/>
          <p:cNvSpPr>
            <a:spLocks noChangeArrowheads="1"/>
          </p:cNvSpPr>
          <p:nvPr/>
        </p:nvSpPr>
        <p:spPr bwMode="auto">
          <a:xfrm>
            <a:off x="1439863" y="3155950"/>
            <a:ext cx="7704137" cy="1281113"/>
          </a:xfrm>
          <a:prstGeom prst="parallelogram">
            <a:avLst>
              <a:gd name="adj" fmla="val 150341"/>
            </a:avLst>
          </a:prstGeom>
          <a:solidFill>
            <a:srgbClr val="B8B1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1223963" y="3040063"/>
            <a:ext cx="7775575" cy="1279525"/>
          </a:xfrm>
          <a:prstGeom prst="parallelogram">
            <a:avLst>
              <a:gd name="adj" fmla="val 151923"/>
            </a:avLst>
          </a:prstGeom>
          <a:solidFill>
            <a:srgbClr val="D1CD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>
            <a:off x="935038" y="2924175"/>
            <a:ext cx="7921625" cy="1279525"/>
          </a:xfrm>
          <a:prstGeom prst="parallelogram">
            <a:avLst>
              <a:gd name="adj" fmla="val 15477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835150" y="3284538"/>
            <a:ext cx="1800225" cy="1728787"/>
            <a:chOff x="2064" y="2523"/>
            <a:chExt cx="681" cy="680"/>
          </a:xfrm>
        </p:grpSpPr>
        <p:sp>
          <p:nvSpPr>
            <p:cNvPr id="3188" name="AutoShape 116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9" name="AutoShape 117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0" name="AutoShape 118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1" name="Oval 119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39750" y="1844675"/>
            <a:ext cx="2232025" cy="2089150"/>
            <a:chOff x="2472" y="1888"/>
            <a:chExt cx="681" cy="680"/>
          </a:xfrm>
          <a:solidFill>
            <a:srgbClr val="CC99FF"/>
          </a:solidFill>
        </p:grpSpPr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0" y="5300663"/>
            <a:ext cx="827088" cy="792162"/>
            <a:chOff x="2472" y="1888"/>
            <a:chExt cx="681" cy="680"/>
          </a:xfrm>
        </p:grpSpPr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FF33CC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7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740650" y="1052513"/>
            <a:ext cx="1008063" cy="1008062"/>
            <a:chOff x="2472" y="1888"/>
            <a:chExt cx="681" cy="680"/>
          </a:xfrm>
          <a:solidFill>
            <a:srgbClr val="FF9933"/>
          </a:solidFill>
        </p:grpSpPr>
        <p:sp>
          <p:nvSpPr>
            <p:cNvPr id="3111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2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99FF33"/>
          </a:solidFill>
        </p:grpSpPr>
        <p:sp>
          <p:nvSpPr>
            <p:cNvPr id="3116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3126" name="AutoShape 5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7" name="AutoShape 5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AutoShape 5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9" name="Oval 5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468313" y="5949950"/>
            <a:ext cx="287337" cy="288925"/>
            <a:chOff x="2064" y="2523"/>
            <a:chExt cx="681" cy="680"/>
          </a:xfrm>
        </p:grpSpPr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9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2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4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3146" name="AutoShape 7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7" name="AutoShape 7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8" name="AutoShape 7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9" name="Oval 7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3151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2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3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4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3156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7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8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2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3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4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3166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7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9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3171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3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" name="AutoShape 10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" name="AutoShape 10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" name="Oval 10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8675688" y="1628775"/>
            <a:ext cx="287337" cy="288925"/>
            <a:chOff x="2064" y="2523"/>
            <a:chExt cx="681" cy="680"/>
          </a:xfrm>
        </p:grpSpPr>
        <p:sp>
          <p:nvSpPr>
            <p:cNvPr id="3197" name="AutoShape 125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8" name="AutoShape 126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9" name="AutoShape 127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00" name="Oval 128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7164388" y="4652963"/>
            <a:ext cx="431800" cy="431800"/>
            <a:chOff x="2472" y="1888"/>
            <a:chExt cx="681" cy="680"/>
          </a:xfrm>
        </p:grpSpPr>
        <p:sp>
          <p:nvSpPr>
            <p:cNvPr id="3209" name="AutoShape 137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0" name="AutoShape 138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1" name="AutoShape 139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2" name="Oval 140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3428992" y="3056279"/>
            <a:ext cx="4071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Revision </a:t>
            </a:r>
            <a:endParaRPr lang="en-US" altLang="zh-CN" sz="6000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" grpId="0" animBg="1"/>
      <p:bldP spid="3194" grpId="0" animBg="1"/>
      <p:bldP spid="3193" grpId="0" animBg="1"/>
      <p:bldP spid="32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0" y="73553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eorgia" pitchFamily="18" charset="0"/>
              </a:rPr>
              <a:t>Translate the phrases into English:</a:t>
            </a:r>
          </a:p>
          <a:p>
            <a:pPr>
              <a:lnSpc>
                <a:spcPct val="150000"/>
              </a:lnSpc>
            </a:pPr>
            <a:r>
              <a:rPr lang="en-US" altLang="zh-CN" sz="2800" i="1" dirty="0" smtClean="0">
                <a:latin typeface="华康海报体W12(P)" pitchFamily="82" charset="-122"/>
                <a:ea typeface="华康海报体W12(P)" pitchFamily="82" charset="-122"/>
              </a:rPr>
              <a:t>1.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在将来             </a:t>
            </a:r>
            <a:endParaRPr lang="en-US" altLang="zh-CN" sz="2800" dirty="0" smtClean="0">
              <a:latin typeface="华康海报体W12(P)" pitchFamily="82" charset="-122"/>
              <a:ea typeface="华康海报体W12(P)" pitchFamily="8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2.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用钱</a:t>
            </a:r>
            <a:endParaRPr lang="en-US" altLang="zh-CN" sz="2800" dirty="0" smtClean="0">
              <a:latin typeface="华康海报体W12(P)" pitchFamily="82" charset="-122"/>
              <a:ea typeface="华康海报体W12(P)" pitchFamily="8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3. 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通过电脑</a:t>
            </a:r>
            <a:endParaRPr lang="en-US" altLang="zh-CN" sz="2800" dirty="0" smtClean="0">
              <a:latin typeface="华康海报体W12(P)" pitchFamily="82" charset="-122"/>
              <a:ea typeface="华康海报体W12(P)" pitchFamily="8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4.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活到</a:t>
            </a: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200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岁</a:t>
            </a:r>
            <a:endParaRPr lang="en-US" altLang="zh-CN" sz="2800" dirty="0" smtClean="0">
              <a:latin typeface="华康海报体W12(P)" pitchFamily="82" charset="-122"/>
              <a:ea typeface="华康海报体W12(P)" pitchFamily="8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5.100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年以后</a:t>
            </a:r>
            <a:endParaRPr lang="en-US" altLang="zh-CN" sz="2800" dirty="0" smtClean="0">
              <a:latin typeface="华康海报体W12(P)" pitchFamily="82" charset="-122"/>
              <a:ea typeface="华康海报体W12(P)" pitchFamily="8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6.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空闲时间</a:t>
            </a:r>
            <a:endParaRPr lang="en-US" altLang="zh-CN" sz="2800" dirty="0" smtClean="0">
              <a:latin typeface="华康海报体W12(P)" pitchFamily="82" charset="-122"/>
              <a:ea typeface="华康海报体W12(P)" pitchFamily="8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7.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更多的人</a:t>
            </a:r>
            <a:endParaRPr lang="en-US" altLang="zh-CN" sz="2800" dirty="0" smtClean="0">
              <a:latin typeface="华康海报体W12(P)" pitchFamily="82" charset="-122"/>
              <a:ea typeface="华康海报体W12(P)" pitchFamily="8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华康海报体W12(P)" pitchFamily="82" charset="-122"/>
                <a:ea typeface="华康海报体W12(P)" pitchFamily="82" charset="-122"/>
              </a:rPr>
              <a:t>8.</a:t>
            </a:r>
            <a:r>
              <a:rPr lang="zh-CN" altLang="en-US" sz="2800" dirty="0" smtClean="0">
                <a:latin typeface="华康海报体W12(P)" pitchFamily="82" charset="-122"/>
                <a:ea typeface="华康海报体W12(P)" pitchFamily="82" charset="-122"/>
              </a:rPr>
              <a:t>反反复复</a:t>
            </a:r>
            <a:endParaRPr lang="zh-CN" altLang="en-US" sz="28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grpSp>
        <p:nvGrpSpPr>
          <p:cNvPr id="158" name="组合 157"/>
          <p:cNvGrpSpPr/>
          <p:nvPr/>
        </p:nvGrpSpPr>
        <p:grpSpPr>
          <a:xfrm>
            <a:off x="2500298" y="1714488"/>
            <a:ext cx="3794588" cy="4573620"/>
            <a:chOff x="2500298" y="1714488"/>
            <a:chExt cx="3794588" cy="4573620"/>
          </a:xfrm>
        </p:grpSpPr>
        <p:cxnSp>
          <p:nvCxnSpPr>
            <p:cNvPr id="150" name="直接连接符 149"/>
            <p:cNvCxnSpPr/>
            <p:nvPr/>
          </p:nvCxnSpPr>
          <p:spPr>
            <a:xfrm>
              <a:off x="2580110" y="1714488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/>
            <p:nvPr/>
          </p:nvCxnSpPr>
          <p:spPr>
            <a:xfrm>
              <a:off x="2571736" y="2333290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2500298" y="2998784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>
              <a:off x="2571736" y="3643314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2571736" y="4286256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>
              <a:off x="2571736" y="4929198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2500298" y="5643578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>
            <a:xfrm>
              <a:off x="2500298" y="6286520"/>
              <a:ext cx="37147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TextBox 158"/>
          <p:cNvSpPr txBox="1"/>
          <p:nvPr/>
        </p:nvSpPr>
        <p:spPr>
          <a:xfrm>
            <a:off x="3071802" y="131739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in the future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143240" y="192880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use money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143240" y="257174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on computers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643174" y="3214686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live to be 200 years old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143240" y="392906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in 100 years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357554" y="454885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free time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112690" y="524648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more people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714612" y="585789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over and over again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0" y="73553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Fill in the blanks.</a:t>
            </a:r>
          </a:p>
          <a:p>
            <a:pPr marL="514350" indent="-514350">
              <a:lnSpc>
                <a:spcPts val="3560"/>
              </a:lnSpc>
              <a:buAutoNum type="arabicPeriod"/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There is a tall ________(build) in front of the post </a:t>
            </a:r>
          </a:p>
          <a:p>
            <a:pPr marL="514350" indent="-514350">
              <a:lnSpc>
                <a:spcPts val="35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    office.</a:t>
            </a:r>
          </a:p>
          <a:p>
            <a:pPr marL="514350" indent="-514350">
              <a:lnSpc>
                <a:spcPts val="35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2.I think there will be _____(little) pollution in the future.</a:t>
            </a:r>
          </a:p>
          <a:p>
            <a:pPr marL="514350" indent="-514350">
              <a:lnSpc>
                <a:spcPts val="35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3.I ______(be) able to climb the tree last year, but now I can’t.</a:t>
            </a:r>
          </a:p>
          <a:p>
            <a:pPr marL="514350" indent="-514350">
              <a:lnSpc>
                <a:spcPts val="35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4.It will ________(probable) rain.</a:t>
            </a:r>
          </a:p>
          <a:p>
            <a:pPr marL="514350" indent="-514350">
              <a:lnSpc>
                <a:spcPts val="35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5.He ______(fall) from a tall tree. </a:t>
            </a:r>
            <a:r>
              <a:rPr lang="en-US" altLang="zh-CN" sz="2800" i="1" dirty="0" err="1" smtClean="0">
                <a:latin typeface="Georgia" pitchFamily="18" charset="0"/>
                <a:ea typeface="华康海报体W12(P)" pitchFamily="82" charset="-122"/>
              </a:rPr>
              <a:t>Lucily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he didn’t hurt badly.</a:t>
            </a:r>
          </a:p>
          <a:p>
            <a:pPr marL="514350" indent="-514350">
              <a:lnSpc>
                <a:spcPts val="35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6.We saw many different kind of _____(robot) in Beijing last week.</a:t>
            </a:r>
          </a:p>
          <a:p>
            <a:pPr marL="514350" indent="-514350">
              <a:lnSpc>
                <a:spcPts val="3560"/>
              </a:lnSpc>
            </a:pP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  </a:t>
            </a:r>
          </a:p>
          <a:p>
            <a:pPr>
              <a:lnSpc>
                <a:spcPts val="3560"/>
              </a:lnSpc>
            </a:pPr>
            <a:endParaRPr lang="zh-CN" altLang="en-US" sz="28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00364" y="121442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buildings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43306" y="214311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less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00100" y="307181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was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00166" y="3977350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probably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85852" y="442913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fell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57818" y="533467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robots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AutoShape 123"/>
          <p:cNvSpPr>
            <a:spLocks noChangeArrowheads="1"/>
          </p:cNvSpPr>
          <p:nvPr/>
        </p:nvSpPr>
        <p:spPr bwMode="auto">
          <a:xfrm>
            <a:off x="1439863" y="3155950"/>
            <a:ext cx="7704137" cy="1281113"/>
          </a:xfrm>
          <a:prstGeom prst="parallelogram">
            <a:avLst>
              <a:gd name="adj" fmla="val 150341"/>
            </a:avLst>
          </a:prstGeom>
          <a:solidFill>
            <a:srgbClr val="B8B1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1223963" y="3040063"/>
            <a:ext cx="7775575" cy="1279525"/>
          </a:xfrm>
          <a:prstGeom prst="parallelogram">
            <a:avLst>
              <a:gd name="adj" fmla="val 151923"/>
            </a:avLst>
          </a:prstGeom>
          <a:solidFill>
            <a:srgbClr val="D1CD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>
            <a:off x="935038" y="2924175"/>
            <a:ext cx="7921625" cy="1279525"/>
          </a:xfrm>
          <a:prstGeom prst="parallelogram">
            <a:avLst>
              <a:gd name="adj" fmla="val 15477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835150" y="3284538"/>
            <a:ext cx="1800225" cy="1728787"/>
            <a:chOff x="2064" y="2523"/>
            <a:chExt cx="681" cy="680"/>
          </a:xfrm>
        </p:grpSpPr>
        <p:sp>
          <p:nvSpPr>
            <p:cNvPr id="3188" name="AutoShape 116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9" name="AutoShape 117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0" name="AutoShape 118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1" name="Oval 119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39750" y="1844675"/>
            <a:ext cx="2232025" cy="2089150"/>
            <a:chOff x="2472" y="1888"/>
            <a:chExt cx="681" cy="680"/>
          </a:xfrm>
          <a:solidFill>
            <a:srgbClr val="CC99FF"/>
          </a:solidFill>
        </p:grpSpPr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0" y="5300663"/>
            <a:ext cx="827088" cy="792162"/>
            <a:chOff x="2472" y="1888"/>
            <a:chExt cx="681" cy="680"/>
          </a:xfrm>
        </p:grpSpPr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FF33CC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7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740650" y="1052513"/>
            <a:ext cx="1008063" cy="1008062"/>
            <a:chOff x="2472" y="1888"/>
            <a:chExt cx="681" cy="680"/>
          </a:xfrm>
          <a:solidFill>
            <a:srgbClr val="FF9933"/>
          </a:solidFill>
        </p:grpSpPr>
        <p:sp>
          <p:nvSpPr>
            <p:cNvPr id="3111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2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99FF33"/>
          </a:solidFill>
        </p:grpSpPr>
        <p:sp>
          <p:nvSpPr>
            <p:cNvPr id="3116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3126" name="AutoShape 5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7" name="AutoShape 5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AutoShape 5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9" name="Oval 5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468313" y="5949950"/>
            <a:ext cx="287337" cy="288925"/>
            <a:chOff x="2064" y="2523"/>
            <a:chExt cx="681" cy="680"/>
          </a:xfrm>
        </p:grpSpPr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9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2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4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3146" name="AutoShape 7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7" name="AutoShape 7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8" name="AutoShape 7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9" name="Oval 7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3151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2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3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4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3156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7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8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2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3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4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3166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7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9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3171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3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" name="AutoShape 10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" name="AutoShape 10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" name="Oval 10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8675688" y="1628775"/>
            <a:ext cx="287337" cy="288925"/>
            <a:chOff x="2064" y="2523"/>
            <a:chExt cx="681" cy="680"/>
          </a:xfrm>
        </p:grpSpPr>
        <p:sp>
          <p:nvSpPr>
            <p:cNvPr id="3197" name="AutoShape 125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8" name="AutoShape 126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9" name="AutoShape 127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00" name="Oval 128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7164388" y="4652963"/>
            <a:ext cx="431800" cy="431800"/>
            <a:chOff x="2472" y="1888"/>
            <a:chExt cx="681" cy="680"/>
          </a:xfrm>
        </p:grpSpPr>
        <p:sp>
          <p:nvSpPr>
            <p:cNvPr id="3209" name="AutoShape 137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0" name="AutoShape 138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1" name="AutoShape 139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2" name="Oval 140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3357554" y="3000372"/>
            <a:ext cx="4071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Warm up</a:t>
            </a:r>
            <a:endParaRPr lang="en-US" altLang="zh-CN" sz="6000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" grpId="0" animBg="1"/>
      <p:bldP spid="3194" grpId="0" animBg="1"/>
      <p:bldP spid="3193" grpId="0" animBg="1"/>
      <p:bldP spid="32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0" y="73553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Change the sentences.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1.There will be more people in our country. (</a:t>
            </a:r>
            <a:r>
              <a:rPr lang="en-US" altLang="zh-CN" sz="2800" i="1" dirty="0" smtClean="0">
                <a:latin typeface="Microsoft Sans Serif"/>
                <a:ea typeface="华康海报体W12(P)" pitchFamily="82" charset="-122"/>
                <a:cs typeface="Microsoft Sans Serif"/>
              </a:rPr>
              <a:t>× )</a:t>
            </a:r>
          </a:p>
          <a:p>
            <a:r>
              <a:rPr lang="en-US" altLang="zh-CN" sz="2800" i="1" dirty="0" smtClean="0">
                <a:latin typeface="Microsoft Sans Serif"/>
                <a:ea typeface="华康海报体W12(P)" pitchFamily="82" charset="-122"/>
                <a:cs typeface="Microsoft Sans Serif"/>
              </a:rPr>
              <a:t>   _____ ______ _____ 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  <a:cs typeface="Microsoft Sans Serif"/>
              </a:rPr>
              <a:t>more people in our country.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  <a:cs typeface="Microsoft Sans Serif"/>
              </a:rPr>
              <a:t>2. I will  live </a:t>
            </a:r>
            <a:r>
              <a:rPr lang="en-US" altLang="zh-CN" sz="2800" i="1" u="sng" dirty="0" smtClean="0">
                <a:latin typeface="Georgia" pitchFamily="18" charset="0"/>
                <a:ea typeface="华康海报体W12(P)" pitchFamily="82" charset="-122"/>
                <a:cs typeface="Microsoft Sans Serif"/>
              </a:rPr>
              <a:t>in Shanghai 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  <a:cs typeface="Microsoft Sans Serif"/>
              </a:rPr>
              <a:t>in ten years.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  <a:cs typeface="Microsoft Sans Serif"/>
              </a:rPr>
              <a:t>    _____ ____ you live in ten years?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3. I think he can finish doing the work on time.(=)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  I think he _____ _____ _____ finish doing the   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  work on time.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4. Sally played football yesterday. ( </a:t>
            </a:r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simple future tense</a:t>
            </a:r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)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    Sally _____ ____ ______ tomorrow.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5. Li Na practices singing a song again and again.(=)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  Li Na practices singing a song ____ ____ _____    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  ______.</a:t>
            </a:r>
          </a:p>
          <a:p>
            <a:r>
              <a:rPr lang="en-US" altLang="zh-CN" sz="2800" i="1" dirty="0" smtClean="0">
                <a:latin typeface="Georgia" pitchFamily="18" charset="0"/>
                <a:ea typeface="华康海报体W12(P)" pitchFamily="82" charset="-122"/>
              </a:rPr>
              <a:t>  </a:t>
            </a:r>
            <a:endParaRPr lang="zh-CN" altLang="en-US" sz="28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5720" y="161989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There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71604" y="161989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won’t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28926" y="161989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be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8628" y="2477152"/>
            <a:ext cx="135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Where 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85918" y="247715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will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14546" y="333440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is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28992" y="335756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able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43438" y="335756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to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71604" y="457200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will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46144" y="459614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play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86182" y="462029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football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86380" y="547754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over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57950" y="547754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and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00958" y="547754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over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1472" y="5903893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C00000"/>
                </a:solidFill>
                <a:latin typeface="Georgia" pitchFamily="18" charset="0"/>
              </a:rPr>
              <a:t>again</a:t>
            </a:r>
            <a:endParaRPr lang="zh-CN" altLang="en-US" sz="28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AutoShape 123"/>
          <p:cNvSpPr>
            <a:spLocks noChangeArrowheads="1"/>
          </p:cNvSpPr>
          <p:nvPr/>
        </p:nvSpPr>
        <p:spPr bwMode="auto">
          <a:xfrm>
            <a:off x="1439863" y="3155950"/>
            <a:ext cx="7704137" cy="1281113"/>
          </a:xfrm>
          <a:prstGeom prst="parallelogram">
            <a:avLst>
              <a:gd name="adj" fmla="val 150341"/>
            </a:avLst>
          </a:prstGeom>
          <a:solidFill>
            <a:srgbClr val="B8B1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1223963" y="3040063"/>
            <a:ext cx="7775575" cy="1279525"/>
          </a:xfrm>
          <a:prstGeom prst="parallelogram">
            <a:avLst>
              <a:gd name="adj" fmla="val 151923"/>
            </a:avLst>
          </a:prstGeom>
          <a:solidFill>
            <a:srgbClr val="D1CD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93" name="AutoShape 121"/>
          <p:cNvSpPr>
            <a:spLocks noChangeArrowheads="1"/>
          </p:cNvSpPr>
          <p:nvPr/>
        </p:nvSpPr>
        <p:spPr bwMode="auto">
          <a:xfrm>
            <a:off x="935038" y="2924175"/>
            <a:ext cx="7921625" cy="1279525"/>
          </a:xfrm>
          <a:prstGeom prst="parallelogram">
            <a:avLst>
              <a:gd name="adj" fmla="val 154777"/>
            </a:avLst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1835150" y="3284538"/>
            <a:ext cx="1800225" cy="1728787"/>
            <a:chOff x="2064" y="2523"/>
            <a:chExt cx="681" cy="680"/>
          </a:xfrm>
        </p:grpSpPr>
        <p:sp>
          <p:nvSpPr>
            <p:cNvPr id="3188" name="AutoShape 116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89" name="AutoShape 117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0" name="AutoShape 118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1" name="Oval 119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39750" y="1844675"/>
            <a:ext cx="2232025" cy="2089150"/>
            <a:chOff x="2472" y="1888"/>
            <a:chExt cx="681" cy="680"/>
          </a:xfrm>
          <a:solidFill>
            <a:srgbClr val="CC99FF"/>
          </a:solidFill>
        </p:grpSpPr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0" y="5300663"/>
            <a:ext cx="827088" cy="792162"/>
            <a:chOff x="2472" y="1888"/>
            <a:chExt cx="681" cy="680"/>
          </a:xfrm>
        </p:grpSpPr>
        <p:sp>
          <p:nvSpPr>
            <p:cNvPr id="3101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2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3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4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FF33CC"/>
          </a:solidFill>
        </p:grpSpPr>
        <p:sp>
          <p:nvSpPr>
            <p:cNvPr id="3106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7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8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09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740650" y="1052513"/>
            <a:ext cx="1008063" cy="1008062"/>
            <a:chOff x="2472" y="1888"/>
            <a:chExt cx="681" cy="680"/>
          </a:xfrm>
          <a:solidFill>
            <a:srgbClr val="FF9933"/>
          </a:solidFill>
        </p:grpSpPr>
        <p:sp>
          <p:nvSpPr>
            <p:cNvPr id="3111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2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3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99FF33"/>
          </a:solidFill>
        </p:grpSpPr>
        <p:sp>
          <p:nvSpPr>
            <p:cNvPr id="3116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7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8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19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3126" name="AutoShape 5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7" name="AutoShape 5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8" name="AutoShape 5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29" name="Oval 5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468313" y="5949950"/>
            <a:ext cx="287337" cy="288925"/>
            <a:chOff x="2064" y="2523"/>
            <a:chExt cx="681" cy="680"/>
          </a:xfrm>
        </p:grpSpPr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7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8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39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3141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2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3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4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3146" name="AutoShape 7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7" name="AutoShape 7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8" name="AutoShape 7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49" name="Oval 7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3151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2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3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4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3156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7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8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3161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2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3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4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3166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7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8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69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3171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2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3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4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3176" name="AutoShape 10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7" name="AutoShape 10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8" name="AutoShape 10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9" name="Oval 10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8675688" y="1628775"/>
            <a:ext cx="287337" cy="288925"/>
            <a:chOff x="2064" y="2523"/>
            <a:chExt cx="681" cy="680"/>
          </a:xfrm>
        </p:grpSpPr>
        <p:sp>
          <p:nvSpPr>
            <p:cNvPr id="3197" name="AutoShape 125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8" name="AutoShape 126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99" name="AutoShape 127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00" name="Oval 128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136"/>
          <p:cNvGrpSpPr>
            <a:grpSpLocks/>
          </p:cNvGrpSpPr>
          <p:nvPr/>
        </p:nvGrpSpPr>
        <p:grpSpPr bwMode="auto">
          <a:xfrm>
            <a:off x="7164388" y="4652963"/>
            <a:ext cx="431800" cy="431800"/>
            <a:chOff x="2472" y="1888"/>
            <a:chExt cx="681" cy="680"/>
          </a:xfrm>
        </p:grpSpPr>
        <p:sp>
          <p:nvSpPr>
            <p:cNvPr id="3209" name="AutoShape 137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0" name="AutoShape 138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1" name="AutoShape 139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12" name="Oval 140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3428992" y="3056279"/>
            <a:ext cx="4071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i="1" dirty="0" smtClean="0">
                <a:solidFill>
                  <a:schemeClr val="tx2">
                    <a:lumMod val="75000"/>
                  </a:schemeClr>
                </a:solidFill>
                <a:latin typeface="Lucida Handwriting" pitchFamily="66" charset="0"/>
              </a:rPr>
              <a:t>Lead in</a:t>
            </a:r>
            <a:endParaRPr lang="en-US" altLang="zh-CN" sz="6000" i="1" dirty="0">
              <a:solidFill>
                <a:schemeClr val="tx2">
                  <a:lumMod val="75000"/>
                </a:schemeClr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" grpId="0" animBg="1"/>
      <p:bldP spid="3194" grpId="0" animBg="1"/>
      <p:bldP spid="3193" grpId="0" animBg="1"/>
      <p:bldP spid="32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572660" y="2000240"/>
            <a:ext cx="32647166" cy="3786214"/>
            <a:chOff x="-13358938" y="1571612"/>
            <a:chExt cx="32647166" cy="3786214"/>
          </a:xfrm>
        </p:grpSpPr>
        <p:pic>
          <p:nvPicPr>
            <p:cNvPr id="45" name="图片 44" descr="4d635710d1869fc8648a4a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596" y="1571612"/>
              <a:ext cx="2658695" cy="3571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7" name="图片 46" descr="2419558_201342087066_2.jpg"/>
            <p:cNvPicPr>
              <a:picLocks noChangeAspect="1"/>
            </p:cNvPicPr>
            <p:nvPr/>
          </p:nvPicPr>
          <p:blipFill>
            <a:blip r:embed="rId3" cstate="print"/>
            <a:srcRect l="14080" t="4166" r="15641" b="6250"/>
            <a:stretch>
              <a:fillRect/>
            </a:stretch>
          </p:blipFill>
          <p:spPr>
            <a:xfrm>
              <a:off x="6286512" y="1571612"/>
              <a:ext cx="1857388" cy="35496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8" name="图片 47" descr="7169067_140436279145_2.jpg"/>
            <p:cNvPicPr>
              <a:picLocks noChangeAspect="1"/>
            </p:cNvPicPr>
            <p:nvPr/>
          </p:nvPicPr>
          <p:blipFill>
            <a:blip r:embed="rId4" cstate="print"/>
            <a:srcRect t="4166" b="8333"/>
            <a:stretch>
              <a:fillRect/>
            </a:stretch>
          </p:blipFill>
          <p:spPr>
            <a:xfrm>
              <a:off x="8429652" y="1714488"/>
              <a:ext cx="2676116" cy="3500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9" name="图片 48" descr="7169067_140436253143_2.jpg"/>
            <p:cNvPicPr>
              <a:picLocks noChangeAspect="1"/>
            </p:cNvPicPr>
            <p:nvPr/>
          </p:nvPicPr>
          <p:blipFill>
            <a:blip r:embed="rId5" cstate="print"/>
            <a:srcRect l="7956" t="7291" r="4842" b="3125"/>
            <a:stretch>
              <a:fillRect/>
            </a:stretch>
          </p:blipFill>
          <p:spPr>
            <a:xfrm>
              <a:off x="-2403187" y="1571612"/>
              <a:ext cx="2403187" cy="35334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0" name="图片 49" descr="7169067_115229371161_2.jpg"/>
            <p:cNvPicPr>
              <a:picLocks noChangeAspect="1"/>
            </p:cNvPicPr>
            <p:nvPr/>
          </p:nvPicPr>
          <p:blipFill>
            <a:blip r:embed="rId6" cstate="print"/>
            <a:srcRect l="17104" t="12500" r="8017" b="6250"/>
            <a:stretch>
              <a:fillRect/>
            </a:stretch>
          </p:blipFill>
          <p:spPr>
            <a:xfrm>
              <a:off x="3428992" y="1603028"/>
              <a:ext cx="2500330" cy="35998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1" name="图片 50" descr="11643401_445860.jpg"/>
            <p:cNvPicPr>
              <a:picLocks noChangeAspect="1"/>
            </p:cNvPicPr>
            <p:nvPr/>
          </p:nvPicPr>
          <p:blipFill>
            <a:blip r:embed="rId7" cstate="print"/>
            <a:srcRect r="17548" b="781"/>
            <a:stretch>
              <a:fillRect/>
            </a:stretch>
          </p:blipFill>
          <p:spPr>
            <a:xfrm>
              <a:off x="-5286444" y="1571612"/>
              <a:ext cx="2529693" cy="3500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2" name="图片 51" descr="7169067_141602437140_2.jpg"/>
            <p:cNvPicPr>
              <a:picLocks noChangeAspect="1"/>
            </p:cNvPicPr>
            <p:nvPr/>
          </p:nvPicPr>
          <p:blipFill>
            <a:blip r:embed="rId8" cstate="print"/>
            <a:srcRect l="-1557" t="6250" b="6250"/>
            <a:stretch>
              <a:fillRect/>
            </a:stretch>
          </p:blipFill>
          <p:spPr>
            <a:xfrm>
              <a:off x="-8143964" y="1571612"/>
              <a:ext cx="2606858" cy="3500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3" name="图片 52" descr="201301261459130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58610" y="1714488"/>
              <a:ext cx="2510536" cy="351475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4" name="图片 53" descr="7169067_140436253143_2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27271" y="1714488"/>
              <a:ext cx="2063765" cy="35719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5" name="图片 54" descr="7169067_141602437140_2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10717580" y="1571612"/>
              <a:ext cx="2324801" cy="3500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2" name="图片 61" descr="7169067_141602437140_2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-13358938" y="1595580"/>
              <a:ext cx="2324801" cy="34854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3" name="图片 62" descr="7169067_140436253143_2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45022" y="1714488"/>
              <a:ext cx="2643206" cy="36433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65" name="TextBox 64"/>
          <p:cNvSpPr txBox="1"/>
          <p:nvPr/>
        </p:nvSpPr>
        <p:spPr>
          <a:xfrm>
            <a:off x="571472" y="1071546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  <a:latin typeface="Lucida Handwriting" pitchFamily="66" charset="0"/>
                <a:ea typeface="华康海报体W12(P)" pitchFamily="82" charset="-122"/>
              </a:rPr>
              <a:t>Do you know them?</a:t>
            </a:r>
            <a:endParaRPr lang="zh-CN" altLang="en-US" sz="4000" dirty="0">
              <a:solidFill>
                <a:srgbClr val="7030A0"/>
              </a:solidFill>
              <a:latin typeface="Lucida Handwriting" pitchFamily="66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3.58382E-6 L -4.8125 -0.036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25 -0.03607 L 0.00695 -0.00463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45" name="图片 44" descr="d70fa412d792b7bff5039e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357298"/>
            <a:ext cx="222223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6" name="TextBox 45"/>
          <p:cNvSpPr txBox="1"/>
          <p:nvPr/>
        </p:nvSpPr>
        <p:spPr>
          <a:xfrm>
            <a:off x="6286512" y="457200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latin typeface="Georgia" pitchFamily="18" charset="0"/>
              </a:rPr>
              <a:t>milk shake</a:t>
            </a:r>
            <a:endParaRPr lang="zh-CN" altLang="en-US" sz="3600" i="1" dirty="0"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58082" y="507207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GWIPA" pitchFamily="2" charset="2"/>
              </a:rPr>
              <a:t>/</a:t>
            </a:r>
            <a:r>
              <a:rPr lang="en-US" altLang="zh-CN" sz="3600" dirty="0" err="1" smtClean="0">
                <a:solidFill>
                  <a:srgbClr val="FF0000"/>
                </a:solidFill>
                <a:latin typeface="GWIPA" pitchFamily="2" charset="2"/>
              </a:rPr>
              <a:t>SeIk</a:t>
            </a:r>
            <a:r>
              <a:rPr lang="en-US" altLang="zh-CN" sz="3600" dirty="0" smtClean="0">
                <a:solidFill>
                  <a:srgbClr val="FF0000"/>
                </a:solidFill>
                <a:latin typeface="GWIPA" pitchFamily="2" charset="2"/>
              </a:rPr>
              <a:t>/</a:t>
            </a:r>
            <a:endParaRPr lang="zh-CN" altLang="en-US" sz="3600" dirty="0">
              <a:solidFill>
                <a:srgbClr val="FF0000"/>
              </a:solidFill>
              <a:latin typeface="GWIPA" pitchFamily="2" charset="2"/>
            </a:endParaRPr>
          </a:p>
        </p:txBody>
      </p:sp>
      <p:pic>
        <p:nvPicPr>
          <p:cNvPr id="48" name="图片 47" descr="0b46f21fbe096b63f73a2fbc0d338744ebf8ac3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2658" t="16455" r="13924" b="7595"/>
          <a:stretch>
            <a:fillRect/>
          </a:stretch>
        </p:blipFill>
        <p:spPr>
          <a:xfrm>
            <a:off x="4786314" y="3143248"/>
            <a:ext cx="2071702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Box 48"/>
          <p:cNvSpPr txBox="1"/>
          <p:nvPr/>
        </p:nvSpPr>
        <p:spPr>
          <a:xfrm>
            <a:off x="4572000" y="4568619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7030A0"/>
                </a:solidFill>
                <a:latin typeface="Georgia" pitchFamily="18" charset="0"/>
              </a:rPr>
              <a:t>banana</a:t>
            </a:r>
            <a:endParaRPr lang="zh-CN" altLang="en-US" sz="3600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00364" y="457200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make a</a:t>
            </a:r>
            <a:endParaRPr lang="zh-CN" altLang="en-US" sz="3600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3" name="图片 52" descr="u=444377432,3015249174&amp;fm=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214554"/>
            <a:ext cx="2572657" cy="1595446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07033" y="457200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i="1" dirty="0" smtClean="0">
                <a:solidFill>
                  <a:srgbClr val="006600"/>
                </a:solidFill>
                <a:latin typeface="Georgia" pitchFamily="18" charset="0"/>
              </a:rPr>
              <a:t>How do you</a:t>
            </a:r>
            <a:endParaRPr lang="zh-CN" altLang="en-US" sz="3600" i="1" dirty="0">
              <a:solidFill>
                <a:srgbClr val="0066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0034" y="128586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First </a:t>
            </a:r>
            <a:endParaRPr lang="zh-CN" altLang="en-US" sz="4800" i="1" dirty="0">
              <a:latin typeface="Georgia" pitchFamily="18" charset="0"/>
            </a:endParaRPr>
          </a:p>
        </p:txBody>
      </p:sp>
      <p:pic>
        <p:nvPicPr>
          <p:cNvPr id="39" name="图片 38" descr="show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142984"/>
            <a:ext cx="4429156" cy="3017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2928926" y="4286256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 smtClean="0">
                <a:solidFill>
                  <a:srgbClr val="FF0000"/>
                </a:solidFill>
                <a:latin typeface="Georgia" pitchFamily="18" charset="0"/>
              </a:rPr>
              <a:t>peel</a:t>
            </a:r>
            <a:r>
              <a:rPr lang="en-US" altLang="zh-CN" sz="4800" i="1" dirty="0" smtClean="0">
                <a:latin typeface="Georgia" pitchFamily="18" charset="0"/>
              </a:rPr>
              <a:t> the bananas</a:t>
            </a:r>
            <a:endParaRPr lang="zh-CN" altLang="en-US" sz="4800" i="1" dirty="0"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28926" y="514351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GWIPA" pitchFamily="2" charset="2"/>
              </a:rPr>
              <a:t>/</a:t>
            </a:r>
            <a:r>
              <a:rPr lang="en-US" altLang="zh-CN" sz="3600" dirty="0" err="1" smtClean="0">
                <a:solidFill>
                  <a:srgbClr val="FF0000"/>
                </a:solidFill>
                <a:latin typeface="GWIPA" pitchFamily="2" charset="2"/>
              </a:rPr>
              <a:t>pi:l</a:t>
            </a:r>
            <a:r>
              <a:rPr lang="en-US" altLang="zh-CN" sz="3600" dirty="0" smtClean="0">
                <a:solidFill>
                  <a:srgbClr val="FF0000"/>
                </a:solidFill>
                <a:latin typeface="GWIPA" pitchFamily="2" charset="2"/>
              </a:rPr>
              <a:t>/</a:t>
            </a:r>
            <a:endParaRPr lang="zh-CN" altLang="en-US" sz="3600" dirty="0">
              <a:solidFill>
                <a:srgbClr val="FF0000"/>
              </a:solidFill>
              <a:latin typeface="GWIPA" pitchFamily="2" charset="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00034" y="4214818"/>
            <a:ext cx="8143932" cy="1571636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000100" y="4714884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You need to </a:t>
            </a:r>
            <a:r>
              <a:rPr lang="en-US" altLang="zh-CN" sz="3200" i="1" dirty="0" err="1" smtClean="0">
                <a:latin typeface="Georgia" pitchFamily="18" charset="0"/>
                <a:ea typeface="华康海报体W12(P)" pitchFamily="82" charset="-122"/>
              </a:rPr>
              <a:t>p_____three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apples.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28992" y="471488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eel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 animBg="1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49975" y="4528378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and</a:t>
            </a:r>
            <a:endParaRPr lang="zh-CN" altLang="en-US" sz="4800" i="1" dirty="0">
              <a:latin typeface="Georgia" pitchFamily="18" charset="0"/>
            </a:endParaRPr>
          </a:p>
        </p:txBody>
      </p:sp>
      <p:pic>
        <p:nvPicPr>
          <p:cNvPr id="39" name="图片 38" descr="2012032709501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035851"/>
            <a:ext cx="4429124" cy="3321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2214546" y="4506815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 smtClean="0">
                <a:solidFill>
                  <a:srgbClr val="FF0000"/>
                </a:solidFill>
                <a:latin typeface="Georgia" pitchFamily="18" charset="0"/>
              </a:rPr>
              <a:t>cut up </a:t>
            </a:r>
            <a:r>
              <a:rPr lang="en-US" altLang="zh-CN" sz="4800" i="1" dirty="0" smtClean="0">
                <a:latin typeface="Georgia" pitchFamily="18" charset="0"/>
              </a:rPr>
              <a:t>the bananas</a:t>
            </a:r>
            <a:endParaRPr lang="zh-CN" altLang="en-US" sz="4800" i="1" dirty="0"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92983" y="5140123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GWIPA" pitchFamily="2" charset="2"/>
              </a:rPr>
              <a:t>/</a:t>
            </a:r>
            <a:r>
              <a:rPr lang="en-US" altLang="zh-CN" sz="3600" dirty="0" err="1" smtClean="0">
                <a:solidFill>
                  <a:srgbClr val="FF0000"/>
                </a:solidFill>
                <a:latin typeface="GWIPA" pitchFamily="2" charset="2"/>
              </a:rPr>
              <a:t>kVt</a:t>
            </a:r>
            <a:r>
              <a:rPr lang="en-US" altLang="zh-CN" sz="3600" dirty="0" smtClean="0">
                <a:solidFill>
                  <a:srgbClr val="FF0000"/>
                </a:solidFill>
                <a:latin typeface="GWIPA" pitchFamily="2" charset="2"/>
              </a:rPr>
              <a:t>/</a:t>
            </a:r>
            <a:endParaRPr lang="zh-CN" altLang="en-US" sz="3600" dirty="0">
              <a:solidFill>
                <a:srgbClr val="FF0000"/>
              </a:solidFill>
              <a:latin typeface="GWIPA" pitchFamily="2" charset="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00034" y="4493821"/>
            <a:ext cx="8072494" cy="14287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000100" y="478632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把它切碎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43240" y="478632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cut up it</a:t>
            </a:r>
            <a:endParaRPr lang="zh-CN" altLang="en-US" sz="3200" i="1" dirty="0">
              <a:latin typeface="Georgia" pitchFamily="18" charset="0"/>
            </a:endParaRPr>
          </a:p>
        </p:txBody>
      </p:sp>
      <p:pic>
        <p:nvPicPr>
          <p:cNvPr id="46" name="图片 45" descr="u=1924912981,3655974318&amp;fm=21&amp;gp=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714884"/>
            <a:ext cx="1250154" cy="83343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143504" y="4773051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cut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it </a:t>
            </a:r>
            <a:r>
              <a:rPr lang="en-US" altLang="zh-CN" sz="3200" i="1" dirty="0" smtClean="0">
                <a:latin typeface="Georgia" pitchFamily="18" charset="0"/>
              </a:rPr>
              <a:t>up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910" y="550070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把它们切碎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71802" y="5572140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cut up them</a:t>
            </a:r>
            <a:endParaRPr lang="zh-CN" altLang="en-US" sz="3200" i="1" dirty="0">
              <a:latin typeface="Georgia" pitchFamily="18" charset="0"/>
            </a:endParaRPr>
          </a:p>
        </p:txBody>
      </p:sp>
      <p:pic>
        <p:nvPicPr>
          <p:cNvPr id="50" name="图片 49" descr="u=1924912981,3655974318&amp;fm=21&amp;gp=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5572140"/>
            <a:ext cx="1250154" cy="83343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572132" y="557214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cut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them </a:t>
            </a:r>
            <a:r>
              <a:rPr lang="en-US" altLang="zh-CN" sz="3200" i="1" dirty="0" smtClean="0">
                <a:latin typeface="Georgia" pitchFamily="18" charset="0"/>
              </a:rPr>
              <a:t>up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500034" y="3714752"/>
            <a:ext cx="8143932" cy="2357454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214414" y="4000504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你应该把西红柿切碎。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4348" y="4714884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You should ______ _____ the tomatoes.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86116" y="4773051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cut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14876" y="471488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up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3" grpId="0" animBg="1"/>
      <p:bldP spid="44" grpId="0"/>
      <p:bldP spid="45" grpId="0"/>
      <p:bldP spid="47" grpId="0"/>
      <p:bldP spid="48" grpId="0"/>
      <p:bldP spid="49" grpId="0"/>
      <p:bldP spid="51" grpId="0"/>
      <p:bldP spid="52" grpId="0" animBg="1"/>
      <p:bldP spid="53" grpId="0"/>
      <p:bldP spid="54" grpId="0"/>
      <p:bldP spid="55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0034" y="1500174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Next </a:t>
            </a:r>
            <a:endParaRPr lang="zh-CN" altLang="en-US" sz="4800" i="1" dirty="0">
              <a:latin typeface="Georgia" pitchFamily="18" charset="0"/>
            </a:endParaRPr>
          </a:p>
        </p:txBody>
      </p:sp>
      <p:pic>
        <p:nvPicPr>
          <p:cNvPr id="39" name="图片 38" descr="2012032709515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142984"/>
            <a:ext cx="457203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714348" y="4714884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i="1" dirty="0" smtClean="0">
                <a:latin typeface="Georgia" pitchFamily="18" charset="0"/>
              </a:rPr>
              <a:t>put the bananas in the </a:t>
            </a:r>
            <a:r>
              <a:rPr lang="en-US" altLang="zh-CN" sz="4400" i="1" dirty="0" smtClean="0">
                <a:solidFill>
                  <a:srgbClr val="FF0000"/>
                </a:solidFill>
                <a:latin typeface="Georgia" pitchFamily="18" charset="0"/>
              </a:rPr>
              <a:t>blender</a:t>
            </a:r>
            <a:endParaRPr lang="zh-CN" altLang="en-US" sz="4400" i="1" dirty="0"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9388" y="5425875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GWIPA" pitchFamily="2" charset="2"/>
              </a:rPr>
              <a:t>/</a:t>
            </a:r>
            <a:r>
              <a:rPr lang="en-US" altLang="zh-CN" sz="3600" dirty="0" smtClean="0">
                <a:solidFill>
                  <a:srgbClr val="FF0000"/>
                </a:solidFill>
                <a:latin typeface="GWIPA" pitchFamily="2" charset="2"/>
                <a:sym typeface="GWIPA"/>
              </a:rPr>
              <a:t></a:t>
            </a:r>
            <a:r>
              <a:rPr lang="en-US" altLang="zh-CN" sz="3600" dirty="0" err="1" smtClean="0">
                <a:solidFill>
                  <a:srgbClr val="FF0000"/>
                </a:solidFill>
                <a:latin typeface="GWIPA" pitchFamily="2" charset="2"/>
              </a:rPr>
              <a:t>blendE</a:t>
            </a:r>
            <a:r>
              <a:rPr lang="en-US" altLang="zh-CN" sz="3600" dirty="0" smtClean="0">
                <a:solidFill>
                  <a:srgbClr val="FF0000"/>
                </a:solidFill>
                <a:latin typeface="GWIPA" pitchFamily="2" charset="2"/>
              </a:rPr>
              <a:t>/</a:t>
            </a:r>
            <a:endParaRPr lang="zh-CN" altLang="en-US" sz="3600" dirty="0">
              <a:solidFill>
                <a:srgbClr val="FF0000"/>
              </a:solidFill>
              <a:latin typeface="GWIPA" pitchFamily="2" charset="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00034" y="3286124"/>
            <a:ext cx="8143932" cy="2357454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214414" y="3571876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把香蕉和冰激凌放进搅拌机里。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348" y="4286256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______the______ and ice-cream _______the __________.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2976" y="435769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Put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8926" y="428625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bananas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85852" y="478632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in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71868" y="478632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blender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0034" y="1500174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Then </a:t>
            </a:r>
            <a:endParaRPr lang="zh-CN" altLang="en-US" sz="4800" i="1" dirty="0">
              <a:latin typeface="Georg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48" y="4357694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i="1" dirty="0" smtClean="0">
                <a:solidFill>
                  <a:srgbClr val="FF0000"/>
                </a:solidFill>
                <a:latin typeface="Georgia" pitchFamily="18" charset="0"/>
              </a:rPr>
              <a:t>pour</a:t>
            </a:r>
            <a:r>
              <a:rPr lang="en-US" altLang="zh-CN" sz="4400" i="1" dirty="0" smtClean="0">
                <a:latin typeface="Georgia" pitchFamily="18" charset="0"/>
              </a:rPr>
              <a:t> the milk </a:t>
            </a:r>
            <a:r>
              <a:rPr lang="en-US" altLang="zh-CN" sz="4400" i="1" dirty="0" smtClean="0">
                <a:solidFill>
                  <a:srgbClr val="FF0000"/>
                </a:solidFill>
                <a:latin typeface="Georgia" pitchFamily="18" charset="0"/>
              </a:rPr>
              <a:t>into</a:t>
            </a:r>
            <a:r>
              <a:rPr lang="en-US" altLang="zh-CN" sz="4400" i="1" dirty="0" smtClean="0">
                <a:latin typeface="Georgia" pitchFamily="18" charset="0"/>
              </a:rPr>
              <a:t> the blender</a:t>
            </a:r>
            <a:endParaRPr lang="zh-CN" altLang="en-US" sz="4400" i="1" dirty="0"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5786" y="500063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GWIPA" pitchFamily="2" charset="2"/>
              </a:rPr>
              <a:t>/</a:t>
            </a:r>
            <a:r>
              <a:rPr lang="en-US" altLang="zh-CN" sz="3600" dirty="0" err="1" smtClean="0">
                <a:solidFill>
                  <a:srgbClr val="FF0000"/>
                </a:solidFill>
                <a:latin typeface="GWIPA" pitchFamily="2" charset="2"/>
              </a:rPr>
              <a:t>pO</a:t>
            </a:r>
            <a:r>
              <a:rPr lang="en-US" altLang="zh-CN" sz="3600" dirty="0" smtClean="0">
                <a:solidFill>
                  <a:srgbClr val="FF0000"/>
                </a:solidFill>
                <a:latin typeface="GWIPA" pitchFamily="2" charset="2"/>
              </a:rPr>
              <a:t>:/</a:t>
            </a:r>
            <a:endParaRPr lang="zh-CN" altLang="en-US" sz="3600" dirty="0">
              <a:solidFill>
                <a:srgbClr val="FF0000"/>
              </a:solidFill>
              <a:latin typeface="GWIPA" pitchFamily="2" charset="2"/>
            </a:endParaRPr>
          </a:p>
        </p:txBody>
      </p:sp>
      <p:pic>
        <p:nvPicPr>
          <p:cNvPr id="42" name="图片 41" descr="2012032709525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928670"/>
            <a:ext cx="4286248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3" name="圆角矩形 42"/>
          <p:cNvSpPr/>
          <p:nvPr/>
        </p:nvSpPr>
        <p:spPr>
          <a:xfrm>
            <a:off x="500034" y="3500438"/>
            <a:ext cx="8143932" cy="2357454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1214414" y="378619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把牛奶倒进水里。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348" y="45005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______some milk _______the water.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0100" y="450057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Pour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3438" y="450057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into</a:t>
            </a:r>
            <a:endParaRPr lang="zh-CN" altLang="en-US" sz="3200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3" grpId="0" animBg="1"/>
      <p:bldP spid="44" grpId="0"/>
      <p:bldP spid="45" grpId="0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0034" y="1500174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Finally </a:t>
            </a:r>
            <a:endParaRPr lang="zh-CN" altLang="en-US" sz="4800" i="1" dirty="0">
              <a:latin typeface="Georgia" pitchFamily="18" charset="0"/>
            </a:endParaRPr>
          </a:p>
        </p:txBody>
      </p:sp>
      <p:pic>
        <p:nvPicPr>
          <p:cNvPr id="39" name="图片 38" descr="2012032709563539.jpg"/>
          <p:cNvPicPr>
            <a:picLocks noChangeAspect="1"/>
          </p:cNvPicPr>
          <p:nvPr/>
        </p:nvPicPr>
        <p:blipFill>
          <a:blip r:embed="rId2" cstate="print"/>
          <a:srcRect b="15555"/>
          <a:stretch>
            <a:fillRect/>
          </a:stretch>
        </p:blipFill>
        <p:spPr>
          <a:xfrm>
            <a:off x="3000364" y="1071546"/>
            <a:ext cx="4286248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214282" y="2357430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= at last</a:t>
            </a:r>
          </a:p>
          <a:p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= in the end</a:t>
            </a:r>
            <a:endParaRPr lang="zh-CN" altLang="en-US" sz="32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71736" y="3929066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i="1" dirty="0" smtClean="0">
                <a:solidFill>
                  <a:srgbClr val="FF0000"/>
                </a:solidFill>
                <a:latin typeface="Georgia" pitchFamily="18" charset="0"/>
              </a:rPr>
              <a:t>turn on </a:t>
            </a:r>
            <a:r>
              <a:rPr lang="en-US" altLang="zh-CN" sz="4400" i="1" dirty="0" smtClean="0">
                <a:latin typeface="Georgia" pitchFamily="18" charset="0"/>
              </a:rPr>
              <a:t>the blender</a:t>
            </a:r>
            <a:endParaRPr lang="zh-CN" altLang="en-US" sz="4400" i="1" dirty="0">
              <a:latin typeface="Georg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034" y="500063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turn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off</a:t>
            </a:r>
            <a:r>
              <a:rPr lang="en-US" altLang="zh-CN" sz="3200" i="1" dirty="0" smtClean="0">
                <a:latin typeface="Georgia" pitchFamily="18" charset="0"/>
              </a:rPr>
              <a:t>  </a:t>
            </a:r>
            <a:r>
              <a:rPr lang="zh-CN" altLang="en-US" sz="3200" i="1" dirty="0" smtClean="0">
                <a:latin typeface="华康海报体W12(P)" pitchFamily="82" charset="-122"/>
                <a:ea typeface="华康海报体W12(P)" pitchFamily="82" charset="-122"/>
              </a:rPr>
              <a:t>关掉  </a:t>
            </a:r>
            <a:r>
              <a:rPr lang="en-US" altLang="zh-CN" sz="3200" i="1" dirty="0" smtClean="0">
                <a:latin typeface="Georgia" pitchFamily="18" charset="0"/>
              </a:rPr>
              <a:t>turn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</a:rPr>
              <a:t> down </a:t>
            </a:r>
            <a:r>
              <a:rPr lang="zh-CN" altLang="en-US" sz="3200" i="1" dirty="0" smtClean="0">
                <a:latin typeface="华康海报体W12(P)" pitchFamily="82" charset="-122"/>
                <a:ea typeface="华康海报体W12(P)" pitchFamily="82" charset="-122"/>
              </a:rPr>
              <a:t>调低   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turn </a:t>
            </a:r>
            <a:r>
              <a:rPr lang="en-US" altLang="zh-CN" sz="3200" i="1" dirty="0" smtClean="0">
                <a:solidFill>
                  <a:srgbClr val="FF0000"/>
                </a:solidFill>
                <a:latin typeface="Georgia" pitchFamily="18" charset="0"/>
                <a:ea typeface="华康海报体W12(P)" pitchFamily="82" charset="-122"/>
              </a:rPr>
              <a:t>up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</a:t>
            </a: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调高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1181947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6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Exercise</a:t>
            </a:r>
          </a:p>
          <a:p>
            <a:pPr marL="514350" indent="-514350">
              <a:lnSpc>
                <a:spcPts val="3560"/>
              </a:lnSpc>
              <a:buAutoNum type="arabicPeriod"/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The room was dark, so she asked me to_____</a:t>
            </a:r>
          </a:p>
          <a:p>
            <a:pPr marL="514350" indent="-514350">
              <a:lnSpc>
                <a:spcPts val="356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    the lights.</a:t>
            </a:r>
          </a:p>
          <a:p>
            <a:pPr>
              <a:lnSpc>
                <a:spcPts val="356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    A.  turn up      B.  turn down   </a:t>
            </a:r>
          </a:p>
          <a:p>
            <a:pPr>
              <a:lnSpc>
                <a:spcPts val="356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   C.  turn off        </a:t>
            </a:r>
            <a:r>
              <a:rPr lang="en-US" altLang="zh-CN" sz="3200" i="1" dirty="0" err="1" smtClean="0">
                <a:latin typeface="Georgia" pitchFamily="18" charset="0"/>
                <a:ea typeface="华康海报体W12(P)" pitchFamily="82" charset="-122"/>
              </a:rPr>
              <a:t>D.turn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on</a:t>
            </a:r>
          </a:p>
          <a:p>
            <a:pPr>
              <a:lnSpc>
                <a:spcPts val="356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2. The baby is sleeping. Could you please _____</a:t>
            </a:r>
          </a:p>
          <a:p>
            <a:pPr>
              <a:lnSpc>
                <a:spcPts val="356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    the music?</a:t>
            </a:r>
          </a:p>
          <a:p>
            <a:pPr>
              <a:lnSpc>
                <a:spcPts val="356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    A. turn up     B. turn  down </a:t>
            </a:r>
          </a:p>
          <a:p>
            <a:pPr>
              <a:lnSpc>
                <a:spcPts val="356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    C. turn off     D.</a:t>
            </a:r>
            <a:r>
              <a:rPr lang="en-US" altLang="zh-CN" sz="3200" dirty="0" smtClean="0">
                <a:latin typeface="华康海报体W12(P)" pitchFamily="82" charset="-122"/>
                <a:ea typeface="华康海报体W12(P)" pitchFamily="8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turn on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AutoShape 167"/>
          <p:cNvSpPr>
            <a:spLocks noChangeArrowheads="1"/>
          </p:cNvSpPr>
          <p:nvPr/>
        </p:nvSpPr>
        <p:spPr bwMode="auto">
          <a:xfrm>
            <a:off x="3071802" y="3071810"/>
            <a:ext cx="571504" cy="50323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" name="AutoShape 167"/>
          <p:cNvSpPr>
            <a:spLocks noChangeArrowheads="1"/>
          </p:cNvSpPr>
          <p:nvPr/>
        </p:nvSpPr>
        <p:spPr bwMode="auto">
          <a:xfrm>
            <a:off x="2786050" y="4429132"/>
            <a:ext cx="571504" cy="50323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4206" name="AutoShape 110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7" name="AutoShape 111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8" name="AutoShape 112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9" name="Oval 113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4110" name="AutoShape 1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1" name="AutoShape 1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2" name="AutoShape 1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4150" name="AutoShape 5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51" name="AutoShape 5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53" name="Oval 5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4155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56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57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58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4170" name="AutoShape 7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1" name="AutoShape 7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2" name="AutoShape 7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3" name="Oval 7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4175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6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7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78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3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4180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1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2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3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3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4200" name="AutoShape 10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1" name="AutoShape 10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2" name="AutoShape 10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0" y="785794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eorgia" pitchFamily="18" charset="0"/>
              </a:rPr>
              <a:t>Nick : What are you ______, Jill?</a:t>
            </a:r>
            <a:endParaRPr lang="zh-CN" altLang="en-US" sz="2800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Jill:  It’s </a:t>
            </a:r>
            <a:r>
              <a:rPr lang="en-US" sz="2800" i="1" dirty="0" err="1" smtClean="0">
                <a:latin typeface="Georgia" pitchFamily="18" charset="0"/>
              </a:rPr>
              <a:t>a_____about</a:t>
            </a:r>
            <a:r>
              <a:rPr lang="en-US" sz="2800" i="1" dirty="0" smtClean="0">
                <a:latin typeface="Georgia" pitchFamily="18" charset="0"/>
              </a:rPr>
              <a:t> the ______.</a:t>
            </a:r>
            <a:endParaRPr lang="zh-CN" altLang="en-US" sz="2800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Nick: ______ cool. So what will the future ___ ____?</a:t>
            </a:r>
            <a:endParaRPr lang="zh-CN" altLang="en-US" sz="2800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Jill:  Well, cities will be ____ _______and ______.</a:t>
            </a:r>
          </a:p>
          <a:p>
            <a:r>
              <a:rPr lang="en-US" sz="2800" i="1" dirty="0" smtClean="0">
                <a:latin typeface="Georgia" pitchFamily="18" charset="0"/>
              </a:rPr>
              <a:t>         _____ _____ ____fewer trees and the   </a:t>
            </a:r>
          </a:p>
          <a:p>
            <a:r>
              <a:rPr lang="en-US" sz="2800" i="1" dirty="0" smtClean="0">
                <a:latin typeface="Georgia" pitchFamily="18" charset="0"/>
              </a:rPr>
              <a:t>         environment will be ___ _____ _________.</a:t>
            </a:r>
            <a:endParaRPr lang="zh-CN" altLang="en-US" sz="2800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Nick: That sounds ____! _____we have to _____ </a:t>
            </a:r>
          </a:p>
          <a:p>
            <a:r>
              <a:rPr lang="en-US" sz="2800" i="1" dirty="0" smtClean="0">
                <a:latin typeface="Georgia" pitchFamily="18" charset="0"/>
              </a:rPr>
              <a:t>           ___other _______?</a:t>
            </a:r>
            <a:endParaRPr lang="zh-CN" altLang="en-US" sz="2800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Jill:  Maybe . But I want to ____ ____the _____.</a:t>
            </a:r>
            <a:endParaRPr lang="zh-CN" altLang="en-US" sz="2800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Nick: Me, too. Then what ____ we ____?</a:t>
            </a:r>
            <a:endParaRPr lang="zh-CN" altLang="en-US" sz="2800" dirty="0" smtClean="0">
              <a:latin typeface="Georgia" pitchFamily="18" charset="0"/>
            </a:endParaRPr>
          </a:p>
          <a:p>
            <a:r>
              <a:rPr lang="en-US" sz="2800" i="1" dirty="0" smtClean="0">
                <a:latin typeface="Georgia" pitchFamily="18" charset="0"/>
              </a:rPr>
              <a:t>Jill:  We can ___ ____ _____ and plant _____ trees .   </a:t>
            </a:r>
          </a:p>
          <a:p>
            <a:r>
              <a:rPr lang="en-US" sz="2800" i="1" dirty="0" smtClean="0">
                <a:latin typeface="Georgia" pitchFamily="18" charset="0"/>
              </a:rPr>
              <a:t>         _______should ____ __ _____in ______ the   </a:t>
            </a:r>
          </a:p>
          <a:p>
            <a:r>
              <a:rPr lang="en-US" sz="2800" i="1" dirty="0" smtClean="0">
                <a:latin typeface="Georgia" pitchFamily="18" charset="0"/>
              </a:rPr>
              <a:t>        earth.</a:t>
            </a:r>
            <a:endParaRPr lang="zh-CN" altLang="en-US" sz="2800" dirty="0" smtClean="0">
              <a:latin typeface="Georgia" pitchFamily="18" charset="0"/>
            </a:endParaRPr>
          </a:p>
          <a:p>
            <a:endParaRPr lang="zh-CN" altLang="en-US" sz="2800" dirty="0">
              <a:latin typeface="Georgia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357554" y="78579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reading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722854" y="123018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about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500562" y="121442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future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71538" y="164305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Sounds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000892" y="164305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786182" y="207167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29190" y="207167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crowded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143768" y="207167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polluted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57224" y="250030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There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285984" y="250030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will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428992" y="250030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14810" y="292893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in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000628" y="292893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great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500826" y="292893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danger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071802" y="335756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bad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57686" y="335756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Will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215206" y="335756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142976" y="376303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to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786050" y="376303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planets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500562" y="419166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live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643570" y="421481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00892" y="421481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earth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286248" y="464344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can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786446" y="464344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do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143108" y="507207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use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071802" y="507207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less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929058" y="50720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water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858016" y="504892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more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85786" y="550070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Everyone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643306" y="550070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play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643438" y="550070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429256" y="547754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part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786578" y="550070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saving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858148" y="161989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like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14348" y="1500174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 smtClean="0">
                <a:latin typeface="Georgia" pitchFamily="18" charset="0"/>
              </a:rPr>
              <a:t>And</a:t>
            </a:r>
            <a:endParaRPr lang="zh-CN" altLang="en-US" sz="4800" i="1" dirty="0">
              <a:latin typeface="Georgia" pitchFamily="18" charset="0"/>
            </a:endParaRPr>
          </a:p>
        </p:txBody>
      </p:sp>
      <p:pic>
        <p:nvPicPr>
          <p:cNvPr id="39" name="图片 38" descr="201203270958197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357298"/>
            <a:ext cx="4095779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71472" y="4625656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i="1" dirty="0" smtClean="0">
                <a:latin typeface="Georgia" pitchFamily="18" charset="0"/>
              </a:rPr>
              <a:t>pour the milk shake into a glass and drink it.</a:t>
            </a:r>
            <a:endParaRPr lang="zh-CN" altLang="en-US" sz="44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85720" y="785794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Let’s make a banana milk shake.</a:t>
            </a:r>
            <a:endParaRPr lang="zh-CN" altLang="en-US" sz="3200" i="1" dirty="0">
              <a:latin typeface="Georgia" pitchFamily="18" charset="0"/>
            </a:endParaRPr>
          </a:p>
        </p:txBody>
      </p:sp>
      <p:pic>
        <p:nvPicPr>
          <p:cNvPr id="39" name="图片 38" descr="show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2643206" cy="180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图片 40" descr="2012032709501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357298"/>
            <a:ext cx="2571736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图片 41" descr="2012032709515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357298"/>
            <a:ext cx="2476517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" name="图片 42" descr="20120327095257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929066"/>
            <a:ext cx="2547923" cy="1875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图片 43" descr="2012032709563539.jpg"/>
          <p:cNvPicPr>
            <a:picLocks noChangeAspect="1"/>
          </p:cNvPicPr>
          <p:nvPr/>
        </p:nvPicPr>
        <p:blipFill>
          <a:blip r:embed="rId6" cstate="print"/>
          <a:srcRect b="15555"/>
          <a:stretch>
            <a:fillRect/>
          </a:stretch>
        </p:blipFill>
        <p:spPr>
          <a:xfrm>
            <a:off x="3071802" y="3929066"/>
            <a:ext cx="257176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图片 44" descr="2012032709581974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1" y="3857629"/>
            <a:ext cx="2714644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8" name="图片 37" descr="A-1a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-962"/>
          <a:stretch>
            <a:fillRect/>
          </a:stretch>
        </p:blipFill>
        <p:spPr>
          <a:xfrm>
            <a:off x="0" y="1357298"/>
            <a:ext cx="9144000" cy="50720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0" y="78579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1a.  Write these words in the blanks in the picture above.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5074" y="307181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Peel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00232" y="328612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Cut up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86446" y="457200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Put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43438" y="1214422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Pour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4282" y="4286256"/>
            <a:ext cx="17859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Turn on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5720" y="128586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Drink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 animBg="1"/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71538" y="928670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 dirty="0">
              <a:noFill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571536" y="1428736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813"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</a:rPr>
              <a:t>___Turn on the blender.</a:t>
            </a:r>
            <a:br>
              <a:rPr lang="en-US" altLang="zh-CN" sz="3200" i="1" dirty="0" smtClean="0">
                <a:latin typeface="Georgia" pitchFamily="18" charset="0"/>
              </a:rPr>
            </a:br>
            <a:r>
              <a:rPr lang="en-US" altLang="zh-CN" sz="3200" i="1" dirty="0" smtClean="0">
                <a:latin typeface="Georgia" pitchFamily="18" charset="0"/>
              </a:rPr>
              <a:t>___ Cut up the bananas.</a:t>
            </a:r>
            <a:br>
              <a:rPr lang="en-US" altLang="zh-CN" sz="3200" i="1" dirty="0" smtClean="0">
                <a:latin typeface="Georgia" pitchFamily="18" charset="0"/>
              </a:rPr>
            </a:br>
            <a:r>
              <a:rPr lang="en-US" altLang="zh-CN" sz="3200" i="1" dirty="0" smtClean="0">
                <a:latin typeface="Georgia" pitchFamily="18" charset="0"/>
              </a:rPr>
              <a:t>___ Drink the milk shake.</a:t>
            </a:r>
            <a:br>
              <a:rPr lang="en-US" altLang="zh-CN" sz="3200" i="1" dirty="0" smtClean="0">
                <a:latin typeface="Georgia" pitchFamily="18" charset="0"/>
              </a:rPr>
            </a:br>
            <a:r>
              <a:rPr lang="en-US" altLang="zh-CN" sz="3200" i="1" dirty="0" smtClean="0">
                <a:latin typeface="Georgia" pitchFamily="18" charset="0"/>
              </a:rPr>
              <a:t>___ Pour the milk into the blender.</a:t>
            </a:r>
            <a:br>
              <a:rPr lang="en-US" altLang="zh-CN" sz="3200" i="1" dirty="0" smtClean="0">
                <a:latin typeface="Georgia" pitchFamily="18" charset="0"/>
              </a:rPr>
            </a:br>
            <a:r>
              <a:rPr lang="en-US" altLang="zh-CN" sz="3200" i="1" dirty="0" smtClean="0">
                <a:latin typeface="Georgia" pitchFamily="18" charset="0"/>
              </a:rPr>
              <a:t>___ Put the bananas and </a:t>
            </a:r>
            <a:r>
              <a:rPr lang="en-US" altLang="zh-CN" sz="2800" i="1" dirty="0" smtClean="0">
                <a:latin typeface="Georgia" pitchFamily="18" charset="0"/>
              </a:rPr>
              <a:t>yogurt</a:t>
            </a:r>
            <a:r>
              <a:rPr lang="en-US" altLang="zh-CN" sz="3200" i="1" dirty="0" smtClean="0">
                <a:latin typeface="Georgia" pitchFamily="18" charset="0"/>
              </a:rPr>
              <a:t> into </a:t>
            </a:r>
          </a:p>
          <a:p>
            <a:pPr defTabSz="912813"/>
            <a:r>
              <a:rPr lang="en-US" altLang="zh-CN" sz="3200" i="1" dirty="0" smtClean="0">
                <a:latin typeface="Georgia" pitchFamily="18" charset="0"/>
              </a:rPr>
              <a:t>         the blender.</a:t>
            </a:r>
          </a:p>
          <a:p>
            <a:pPr defTabSz="912813"/>
            <a:r>
              <a:rPr lang="en-US" altLang="zh-CN" sz="3200" i="1" dirty="0" smtClean="0">
                <a:latin typeface="Georgia" pitchFamily="18" charset="0"/>
              </a:rPr>
              <a:t>___ Peel three bananas.</a:t>
            </a:r>
            <a:endParaRPr lang="en-US" altLang="zh-CN" sz="3200" i="1" dirty="0">
              <a:latin typeface="Georgia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2876" y="905516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2813">
              <a:defRPr/>
            </a:pPr>
            <a:r>
              <a:rPr lang="en-US" altLang="zh-CN" sz="2800" i="1" dirty="0" smtClean="0">
                <a:latin typeface="Georgia" pitchFamily="18" charset="0"/>
              </a:rPr>
              <a:t>1b.Listen and put the instructions in the correct order.</a:t>
            </a:r>
            <a:endParaRPr lang="en-US" altLang="zh-CN" sz="1600" i="1" dirty="0">
              <a:latin typeface="Georgia" pitchFamily="18" charset="0"/>
            </a:endParaRPr>
          </a:p>
        </p:txBody>
      </p:sp>
      <p:sp>
        <p:nvSpPr>
          <p:cNvPr id="40" name="TextBox 6"/>
          <p:cNvSpPr txBox="1">
            <a:spLocks noChangeArrowheads="1"/>
          </p:cNvSpPr>
          <p:nvPr/>
        </p:nvSpPr>
        <p:spPr bwMode="auto">
          <a:xfrm>
            <a:off x="741312" y="1500174"/>
            <a:ext cx="792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5</a:t>
            </a:r>
            <a:endParaRPr lang="zh-CN" altLang="en-US" sz="3600" b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714348" y="2276475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2</a:t>
            </a:r>
            <a:endParaRPr lang="zh-CN" altLang="en-US" sz="3600" b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2" name="TextBox 8"/>
          <p:cNvSpPr txBox="1">
            <a:spLocks noChangeArrowheads="1"/>
          </p:cNvSpPr>
          <p:nvPr/>
        </p:nvSpPr>
        <p:spPr bwMode="auto">
          <a:xfrm>
            <a:off x="714348" y="2997200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6</a:t>
            </a:r>
            <a:endParaRPr lang="zh-CN" altLang="en-US" sz="3600" b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714348" y="3644900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4</a:t>
            </a:r>
            <a:endParaRPr lang="zh-CN" altLang="en-US" sz="3600" b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714348" y="4365625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3</a:t>
            </a:r>
            <a:endParaRPr lang="zh-CN" altLang="en-US" sz="3600" b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714348" y="5445125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华康海报体W12(P)" pitchFamily="82" charset="-122"/>
                <a:ea typeface="华康海报体W12(P)" pitchFamily="82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华康海报体W12(P)" pitchFamily="82" charset="-122"/>
              <a:ea typeface="华康海报体W12(P)" pitchFamily="82" charset="-122"/>
            </a:endParaRPr>
          </a:p>
        </p:txBody>
      </p:sp>
      <p:pic>
        <p:nvPicPr>
          <p:cNvPr id="46" name="Sa-1b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8148" y="4429132"/>
            <a:ext cx="714264" cy="1550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574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785786" y="3143248"/>
            <a:ext cx="7775575" cy="3071834"/>
            <a:chOff x="785786" y="3143248"/>
            <a:chExt cx="7775575" cy="3071834"/>
          </a:xfrm>
        </p:grpSpPr>
        <p:sp>
          <p:nvSpPr>
            <p:cNvPr id="45" name="圆柱形 44"/>
            <p:cNvSpPr/>
            <p:nvPr/>
          </p:nvSpPr>
          <p:spPr>
            <a:xfrm>
              <a:off x="2571736" y="3500438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圆柱形 43"/>
            <p:cNvSpPr/>
            <p:nvPr/>
          </p:nvSpPr>
          <p:spPr>
            <a:xfrm>
              <a:off x="7643834" y="3286124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柱形 42"/>
            <p:cNvSpPr/>
            <p:nvPr/>
          </p:nvSpPr>
          <p:spPr>
            <a:xfrm>
              <a:off x="6429388" y="4143380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柱形 41"/>
            <p:cNvSpPr/>
            <p:nvPr/>
          </p:nvSpPr>
          <p:spPr>
            <a:xfrm>
              <a:off x="1357290" y="4286256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AutoShape 122"/>
            <p:cNvSpPr>
              <a:spLocks noChangeArrowheads="1"/>
            </p:cNvSpPr>
            <p:nvPr/>
          </p:nvSpPr>
          <p:spPr bwMode="auto">
            <a:xfrm>
              <a:off x="785786" y="3143248"/>
              <a:ext cx="7775575" cy="1279525"/>
            </a:xfrm>
            <a:prstGeom prst="parallelogram">
              <a:avLst>
                <a:gd name="adj" fmla="val 131133"/>
              </a:avLst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41" name="图片 40" descr="176675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571744"/>
            <a:ext cx="867239" cy="1142984"/>
          </a:xfrm>
          <a:prstGeom prst="rect">
            <a:avLst/>
          </a:prstGeom>
        </p:spPr>
      </p:pic>
      <p:pic>
        <p:nvPicPr>
          <p:cNvPr id="47" name="图片 46" descr="img5760082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0" r="17500" b="1250"/>
          <a:stretch>
            <a:fillRect/>
          </a:stretch>
        </p:blipFill>
        <p:spPr>
          <a:xfrm rot="2723004">
            <a:off x="6102188" y="3428916"/>
            <a:ext cx="590793" cy="933449"/>
          </a:xfrm>
          <a:prstGeom prst="rect">
            <a:avLst/>
          </a:prstGeom>
        </p:spPr>
      </p:pic>
      <p:pic>
        <p:nvPicPr>
          <p:cNvPr id="49" name="图片 48" descr="0130000032342912298502974534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2643182"/>
            <a:ext cx="1000132" cy="1069372"/>
          </a:xfrm>
          <a:prstGeom prst="rect">
            <a:avLst/>
          </a:prstGeom>
        </p:spPr>
      </p:pic>
      <p:pic>
        <p:nvPicPr>
          <p:cNvPr id="51" name="图片 50" descr="0b46f21fbe096b63f73a2fbc0d338744ebf8ac3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4" t="17073" r="14634" b="11585"/>
          <a:stretch>
            <a:fillRect/>
          </a:stretch>
        </p:blipFill>
        <p:spPr>
          <a:xfrm>
            <a:off x="3500430" y="2928934"/>
            <a:ext cx="1296874" cy="857256"/>
          </a:xfrm>
          <a:prstGeom prst="rect">
            <a:avLst/>
          </a:prstGeom>
        </p:spPr>
      </p:pic>
      <p:pic>
        <p:nvPicPr>
          <p:cNvPr id="46" name="图片 45" descr="2012070409341532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9" t="10416" r="12189" b="8333"/>
          <a:stretch>
            <a:fillRect/>
          </a:stretch>
        </p:blipFill>
        <p:spPr>
          <a:xfrm>
            <a:off x="1500166" y="2214554"/>
            <a:ext cx="2214578" cy="2037135"/>
          </a:xfrm>
          <a:prstGeom prst="rect">
            <a:avLst/>
          </a:prstGeom>
        </p:spPr>
      </p:pic>
      <p:pic>
        <p:nvPicPr>
          <p:cNvPr id="52" name="图片 51" descr="0b46f21fbe096b63d6824ebc0d338744eaf8ac4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428868"/>
            <a:ext cx="1643064" cy="1643064"/>
          </a:xfrm>
          <a:prstGeom prst="rect">
            <a:avLst/>
          </a:prstGeom>
        </p:spPr>
      </p:pic>
      <p:pic>
        <p:nvPicPr>
          <p:cNvPr id="50" name="图片 49" descr="29_457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12" t="6250" r="17187" b="8750"/>
          <a:stretch>
            <a:fillRect/>
          </a:stretch>
        </p:blipFill>
        <p:spPr>
          <a:xfrm>
            <a:off x="5072066" y="3500438"/>
            <a:ext cx="714380" cy="759029"/>
          </a:xfrm>
          <a:prstGeom prst="rect">
            <a:avLst/>
          </a:prstGeom>
        </p:spPr>
      </p:pic>
      <p:pic>
        <p:nvPicPr>
          <p:cNvPr id="53" name="图片 52" descr="7675119_094917637000_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6" t="8333" r="11034" b="5208"/>
          <a:stretch>
            <a:fillRect/>
          </a:stretch>
        </p:blipFill>
        <p:spPr>
          <a:xfrm>
            <a:off x="4071934" y="3643314"/>
            <a:ext cx="743642" cy="64294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85720" y="1071546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  <a:latin typeface="Lucida Handwriting" pitchFamily="66" charset="0"/>
                <a:ea typeface="华康海报体W12(P)" pitchFamily="82" charset="-122"/>
              </a:rPr>
              <a:t>What are these? </a:t>
            </a:r>
            <a:endParaRPr lang="zh-CN" altLang="en-US" sz="4000" dirty="0">
              <a:solidFill>
                <a:srgbClr val="7030A0"/>
              </a:solidFill>
              <a:latin typeface="Lucida Handwriting" pitchFamily="66" charset="0"/>
              <a:ea typeface="华康海报体W12(P)" pitchFamily="82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71406" y="4286256"/>
            <a:ext cx="3071834" cy="1571636"/>
            <a:chOff x="285720" y="4286256"/>
            <a:chExt cx="3071834" cy="1571636"/>
          </a:xfrm>
        </p:grpSpPr>
        <p:sp>
          <p:nvSpPr>
            <p:cNvPr id="56" name="圆角矩形 55"/>
            <p:cNvSpPr/>
            <p:nvPr/>
          </p:nvSpPr>
          <p:spPr>
            <a:xfrm>
              <a:off x="285720" y="4286256"/>
              <a:ext cx="3071834" cy="1571636"/>
            </a:xfrm>
            <a:prstGeom prst="round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42910" y="4429132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i="1" dirty="0" err="1" smtClean="0">
                  <a:latin typeface="Georgia" pitchFamily="18" charset="0"/>
                </a:rPr>
                <a:t>watemelon</a:t>
              </a:r>
              <a:endParaRPr lang="zh-CN" altLang="en-US" sz="3200" i="1" dirty="0">
                <a:latin typeface="Georgia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0034" y="5072074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</a:rPr>
                <a:t>/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  <a:sym typeface="GWIPA"/>
                </a:rPr>
                <a:t>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GWIPA" pitchFamily="2" charset="2"/>
                </a:rPr>
                <a:t>wO:tEmelEn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</a:rPr>
                <a:t>/</a:t>
              </a:r>
              <a:endParaRPr lang="zh-CN" altLang="en-US" sz="3200" dirty="0">
                <a:solidFill>
                  <a:srgbClr val="C00000"/>
                </a:solidFill>
                <a:latin typeface="GWIPA" pitchFamily="2" charset="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929058" y="4357694"/>
            <a:ext cx="2643206" cy="1571636"/>
            <a:chOff x="285720" y="4286256"/>
            <a:chExt cx="2643206" cy="1571636"/>
          </a:xfrm>
        </p:grpSpPr>
        <p:sp>
          <p:nvSpPr>
            <p:cNvPr id="61" name="圆角矩形 60"/>
            <p:cNvSpPr/>
            <p:nvPr/>
          </p:nvSpPr>
          <p:spPr>
            <a:xfrm>
              <a:off x="285720" y="4286256"/>
              <a:ext cx="2000264" cy="1571636"/>
            </a:xfrm>
            <a:prstGeom prst="roundRect">
              <a:avLst/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1472" y="4429132"/>
              <a:ext cx="1571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i="1" dirty="0" smtClean="0">
                  <a:latin typeface="Georgia" pitchFamily="18" charset="0"/>
                </a:rPr>
                <a:t>yogurt</a:t>
              </a:r>
              <a:endParaRPr lang="zh-CN" altLang="en-US" sz="3200" i="1" dirty="0">
                <a:latin typeface="Georgia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8596" y="5072074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</a:rPr>
                <a:t>/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  <a:sym typeface="GWIPA"/>
                </a:rPr>
                <a:t>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GWIPA" pitchFamily="2" charset="2"/>
                </a:rPr>
                <a:t>jE</a:t>
              </a:r>
              <a:r>
                <a:rPr lang="en-US" altLang="zh-CN" sz="2000" dirty="0" err="1" smtClean="0">
                  <a:solidFill>
                    <a:srgbClr val="C00000"/>
                  </a:solidFill>
                  <a:latin typeface="Microsoft Sans Serif"/>
                  <a:cs typeface="Microsoft Sans Serif"/>
                </a:rPr>
                <a:t>Ʊ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GWIPA" pitchFamily="2" charset="2"/>
                </a:rPr>
                <a:t>gErt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</a:rPr>
                <a:t>/</a:t>
              </a:r>
              <a:endParaRPr lang="zh-CN" altLang="en-US" sz="3200" dirty="0">
                <a:solidFill>
                  <a:srgbClr val="C00000"/>
                </a:solidFill>
                <a:latin typeface="GWIPA" pitchFamily="2" charset="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357950" y="928670"/>
            <a:ext cx="1892141" cy="1571636"/>
            <a:chOff x="285720" y="4286256"/>
            <a:chExt cx="2000264" cy="1571636"/>
          </a:xfrm>
        </p:grpSpPr>
        <p:sp>
          <p:nvSpPr>
            <p:cNvPr id="65" name="圆角矩形 64"/>
            <p:cNvSpPr/>
            <p:nvPr/>
          </p:nvSpPr>
          <p:spPr>
            <a:xfrm>
              <a:off x="285720" y="4286256"/>
              <a:ext cx="2000264" cy="1571636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1472" y="4429132"/>
              <a:ext cx="1571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i="1" dirty="0" smtClean="0">
                  <a:latin typeface="Georgia" pitchFamily="18" charset="0"/>
                </a:rPr>
                <a:t>honey</a:t>
              </a:r>
              <a:endParaRPr lang="zh-CN" altLang="en-US" sz="3200" i="1" dirty="0">
                <a:latin typeface="Georgia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2282" y="5072074"/>
              <a:ext cx="1510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</a:rPr>
                <a:t>/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  <a:sym typeface="GWIPA"/>
                </a:rPr>
                <a:t>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GWIPA" pitchFamily="2" charset="2"/>
                </a:rPr>
                <a:t>hVni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</a:rPr>
                <a:t>/</a:t>
              </a:r>
              <a:endParaRPr lang="zh-CN" altLang="en-US" sz="3200" dirty="0">
                <a:solidFill>
                  <a:srgbClr val="C00000"/>
                </a:solidFill>
                <a:latin typeface="GWIPA" pitchFamily="2" charset="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858016" y="4143380"/>
            <a:ext cx="1892141" cy="1571636"/>
            <a:chOff x="285720" y="4286256"/>
            <a:chExt cx="2000264" cy="1571636"/>
          </a:xfrm>
        </p:grpSpPr>
        <p:sp>
          <p:nvSpPr>
            <p:cNvPr id="74" name="圆角矩形 73"/>
            <p:cNvSpPr/>
            <p:nvPr/>
          </p:nvSpPr>
          <p:spPr>
            <a:xfrm>
              <a:off x="285720" y="4286256"/>
              <a:ext cx="2000264" cy="1571636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1472" y="4429132"/>
              <a:ext cx="1571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i="1" dirty="0" smtClean="0">
                  <a:latin typeface="Georgia" pitchFamily="18" charset="0"/>
                </a:rPr>
                <a:t>spoon</a:t>
              </a:r>
              <a:endParaRPr lang="zh-CN" altLang="en-US" sz="3200" i="1" dirty="0">
                <a:latin typeface="Georgia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2282" y="5072074"/>
              <a:ext cx="1510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</a:rPr>
                <a:t>/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GWIPA" pitchFamily="2" charset="2"/>
                </a:rPr>
                <a:t>spu:n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</a:rPr>
                <a:t>/</a:t>
              </a:r>
              <a:endParaRPr lang="zh-CN" altLang="en-US" sz="3200" dirty="0">
                <a:solidFill>
                  <a:srgbClr val="C00000"/>
                </a:solidFill>
                <a:latin typeface="GWIPA" pitchFamily="2" charset="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571869" y="1714488"/>
            <a:ext cx="1571636" cy="1571636"/>
            <a:chOff x="285720" y="4286256"/>
            <a:chExt cx="2000264" cy="1571636"/>
          </a:xfrm>
        </p:grpSpPr>
        <p:sp>
          <p:nvSpPr>
            <p:cNvPr id="78" name="圆角矩形 77"/>
            <p:cNvSpPr/>
            <p:nvPr/>
          </p:nvSpPr>
          <p:spPr>
            <a:xfrm>
              <a:off x="285720" y="4286256"/>
              <a:ext cx="2000264" cy="1571636"/>
            </a:xfrm>
            <a:prstGeom prst="round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49403" y="4429132"/>
              <a:ext cx="1571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i="1" dirty="0" smtClean="0">
                  <a:latin typeface="Georgia" pitchFamily="18" charset="0"/>
                </a:rPr>
                <a:t>cup</a:t>
              </a:r>
              <a:endParaRPr lang="zh-CN" altLang="en-US" sz="3200" i="1" dirty="0">
                <a:latin typeface="Georgia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2282" y="5072074"/>
              <a:ext cx="1510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</a:rPr>
                <a:t>/</a:t>
              </a:r>
              <a:r>
                <a:rPr lang="en-US" altLang="zh-CN" sz="3200" dirty="0" err="1" smtClean="0">
                  <a:solidFill>
                    <a:srgbClr val="C00000"/>
                  </a:solidFill>
                  <a:latin typeface="GWIPA" pitchFamily="2" charset="2"/>
                  <a:sym typeface="GWIPA"/>
                </a:rPr>
                <a:t>kVp</a:t>
              </a:r>
              <a:r>
                <a:rPr lang="en-US" altLang="zh-CN" sz="3200" dirty="0" smtClean="0">
                  <a:solidFill>
                    <a:srgbClr val="C00000"/>
                  </a:solidFill>
                  <a:latin typeface="GWIPA" pitchFamily="2" charset="2"/>
                </a:rPr>
                <a:t>/</a:t>
              </a:r>
              <a:endParaRPr lang="zh-CN" altLang="en-US" sz="3200" dirty="0">
                <a:solidFill>
                  <a:srgbClr val="C00000"/>
                </a:solidFill>
                <a:latin typeface="GWIPA" pitchFamily="2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8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4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20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6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2" name="TextBox 31"/>
          <p:cNvSpPr txBox="1"/>
          <p:nvPr/>
        </p:nvSpPr>
        <p:spPr>
          <a:xfrm>
            <a:off x="285720" y="107154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  <a:latin typeface="Lucida Handwriting" pitchFamily="66" charset="0"/>
                <a:ea typeface="华康海报体W12(P)" pitchFamily="82" charset="-122"/>
              </a:rPr>
              <a:t>Which one is missing?</a:t>
            </a:r>
            <a:endParaRPr lang="zh-CN" altLang="en-US" sz="4000" dirty="0">
              <a:solidFill>
                <a:srgbClr val="7030A0"/>
              </a:solidFill>
              <a:latin typeface="Lucida Handwriting" pitchFamily="66" charset="0"/>
              <a:ea typeface="华康海报体W12(P)" pitchFamily="8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85786" y="3143248"/>
            <a:ext cx="7775575" cy="3071834"/>
            <a:chOff x="785786" y="3143248"/>
            <a:chExt cx="7775575" cy="3071834"/>
          </a:xfrm>
        </p:grpSpPr>
        <p:sp>
          <p:nvSpPr>
            <p:cNvPr id="34" name="圆柱形 33"/>
            <p:cNvSpPr/>
            <p:nvPr/>
          </p:nvSpPr>
          <p:spPr>
            <a:xfrm>
              <a:off x="2571736" y="3500438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柱形 34"/>
            <p:cNvSpPr/>
            <p:nvPr/>
          </p:nvSpPr>
          <p:spPr>
            <a:xfrm>
              <a:off x="7643834" y="3286124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柱形 35"/>
            <p:cNvSpPr/>
            <p:nvPr/>
          </p:nvSpPr>
          <p:spPr>
            <a:xfrm>
              <a:off x="6429388" y="4143380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柱形 36"/>
            <p:cNvSpPr/>
            <p:nvPr/>
          </p:nvSpPr>
          <p:spPr>
            <a:xfrm>
              <a:off x="1357290" y="4286256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AutoShape 122"/>
            <p:cNvSpPr>
              <a:spLocks noChangeArrowheads="1"/>
            </p:cNvSpPr>
            <p:nvPr/>
          </p:nvSpPr>
          <p:spPr bwMode="auto">
            <a:xfrm>
              <a:off x="785786" y="3143248"/>
              <a:ext cx="7775575" cy="1279525"/>
            </a:xfrm>
            <a:prstGeom prst="parallelogram">
              <a:avLst>
                <a:gd name="adj" fmla="val 131133"/>
              </a:avLst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9" name="图片 38" descr="176675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571744"/>
            <a:ext cx="867239" cy="1142984"/>
          </a:xfrm>
          <a:prstGeom prst="rect">
            <a:avLst/>
          </a:prstGeom>
        </p:spPr>
      </p:pic>
      <p:pic>
        <p:nvPicPr>
          <p:cNvPr id="40" name="图片 39" descr="img5760082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0" r="17500" b="1250"/>
          <a:stretch>
            <a:fillRect/>
          </a:stretch>
        </p:blipFill>
        <p:spPr>
          <a:xfrm rot="2723004">
            <a:off x="6102188" y="3428916"/>
            <a:ext cx="590793" cy="933449"/>
          </a:xfrm>
          <a:prstGeom prst="rect">
            <a:avLst/>
          </a:prstGeom>
        </p:spPr>
      </p:pic>
      <p:pic>
        <p:nvPicPr>
          <p:cNvPr id="41" name="图片 40" descr="0130000032342912298502974534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2643182"/>
            <a:ext cx="1000132" cy="1069372"/>
          </a:xfrm>
          <a:prstGeom prst="rect">
            <a:avLst/>
          </a:prstGeom>
        </p:spPr>
      </p:pic>
      <p:pic>
        <p:nvPicPr>
          <p:cNvPr id="42" name="图片 41" descr="0b46f21fbe096b63f73a2fbc0d338744ebf8ac3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4" t="17073" r="14634" b="11585"/>
          <a:stretch>
            <a:fillRect/>
          </a:stretch>
        </p:blipFill>
        <p:spPr>
          <a:xfrm>
            <a:off x="3500430" y="2928934"/>
            <a:ext cx="1296874" cy="857256"/>
          </a:xfrm>
          <a:prstGeom prst="rect">
            <a:avLst/>
          </a:prstGeom>
        </p:spPr>
      </p:pic>
      <p:pic>
        <p:nvPicPr>
          <p:cNvPr id="43" name="图片 42" descr="2012070409341532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9" t="10416" r="12189" b="8333"/>
          <a:stretch>
            <a:fillRect/>
          </a:stretch>
        </p:blipFill>
        <p:spPr>
          <a:xfrm>
            <a:off x="1500166" y="2214554"/>
            <a:ext cx="2214578" cy="2037135"/>
          </a:xfrm>
          <a:prstGeom prst="rect">
            <a:avLst/>
          </a:prstGeom>
        </p:spPr>
      </p:pic>
      <p:pic>
        <p:nvPicPr>
          <p:cNvPr id="44" name="图片 43" descr="0b46f21fbe096b63d6824ebc0d338744eaf8ac4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428868"/>
            <a:ext cx="1643064" cy="1643064"/>
          </a:xfrm>
          <a:prstGeom prst="rect">
            <a:avLst/>
          </a:prstGeom>
        </p:spPr>
      </p:pic>
      <p:pic>
        <p:nvPicPr>
          <p:cNvPr id="45" name="图片 44" descr="29_457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12" t="6250" r="17187" b="8750"/>
          <a:stretch>
            <a:fillRect/>
          </a:stretch>
        </p:blipFill>
        <p:spPr>
          <a:xfrm>
            <a:off x="5072066" y="3500438"/>
            <a:ext cx="714380" cy="759029"/>
          </a:xfrm>
          <a:prstGeom prst="rect">
            <a:avLst/>
          </a:prstGeom>
        </p:spPr>
      </p:pic>
      <p:pic>
        <p:nvPicPr>
          <p:cNvPr id="47" name="图片 46" descr="481_P_1315361159486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91"/>
          <a:stretch>
            <a:fillRect/>
          </a:stretch>
        </p:blipFill>
        <p:spPr>
          <a:xfrm>
            <a:off x="3786182" y="3357562"/>
            <a:ext cx="1143008" cy="915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785786" y="3143248"/>
            <a:ext cx="7775575" cy="3071834"/>
            <a:chOff x="785786" y="3143248"/>
            <a:chExt cx="7775575" cy="3071834"/>
          </a:xfrm>
        </p:grpSpPr>
        <p:sp>
          <p:nvSpPr>
            <p:cNvPr id="31" name="圆柱形 30"/>
            <p:cNvSpPr/>
            <p:nvPr/>
          </p:nvSpPr>
          <p:spPr>
            <a:xfrm>
              <a:off x="2571736" y="3500438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柱形 31"/>
            <p:cNvSpPr/>
            <p:nvPr/>
          </p:nvSpPr>
          <p:spPr>
            <a:xfrm>
              <a:off x="7643834" y="3286124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柱形 32"/>
            <p:cNvSpPr/>
            <p:nvPr/>
          </p:nvSpPr>
          <p:spPr>
            <a:xfrm>
              <a:off x="6429388" y="4143380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柱形 33"/>
            <p:cNvSpPr/>
            <p:nvPr/>
          </p:nvSpPr>
          <p:spPr>
            <a:xfrm>
              <a:off x="1357290" y="4286256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AutoShape 122"/>
            <p:cNvSpPr>
              <a:spLocks noChangeArrowheads="1"/>
            </p:cNvSpPr>
            <p:nvPr/>
          </p:nvSpPr>
          <p:spPr bwMode="auto">
            <a:xfrm>
              <a:off x="785786" y="3143248"/>
              <a:ext cx="7775575" cy="1279525"/>
            </a:xfrm>
            <a:prstGeom prst="parallelogram">
              <a:avLst>
                <a:gd name="adj" fmla="val 131133"/>
              </a:avLst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6" name="图片 35" descr="176675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571744"/>
            <a:ext cx="867239" cy="1142984"/>
          </a:xfrm>
          <a:prstGeom prst="rect">
            <a:avLst/>
          </a:prstGeom>
        </p:spPr>
      </p:pic>
      <p:pic>
        <p:nvPicPr>
          <p:cNvPr id="38" name="图片 37" descr="0130000032342912298502974534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2571744"/>
            <a:ext cx="1000132" cy="1069372"/>
          </a:xfrm>
          <a:prstGeom prst="rect">
            <a:avLst/>
          </a:prstGeom>
        </p:spPr>
      </p:pic>
      <p:pic>
        <p:nvPicPr>
          <p:cNvPr id="39" name="图片 38" descr="0b46f21fbe096b63f73a2fbc0d338744ebf8ac3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4" t="17073" r="14634" b="11585"/>
          <a:stretch>
            <a:fillRect/>
          </a:stretch>
        </p:blipFill>
        <p:spPr>
          <a:xfrm>
            <a:off x="3500430" y="2928934"/>
            <a:ext cx="1296874" cy="857256"/>
          </a:xfrm>
          <a:prstGeom prst="rect">
            <a:avLst/>
          </a:prstGeom>
        </p:spPr>
      </p:pic>
      <p:pic>
        <p:nvPicPr>
          <p:cNvPr id="40" name="图片 39" descr="2012070409341532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9" t="10416" r="12189" b="8333"/>
          <a:stretch>
            <a:fillRect/>
          </a:stretch>
        </p:blipFill>
        <p:spPr>
          <a:xfrm>
            <a:off x="1500166" y="2214554"/>
            <a:ext cx="2214578" cy="2037135"/>
          </a:xfrm>
          <a:prstGeom prst="rect">
            <a:avLst/>
          </a:prstGeom>
        </p:spPr>
      </p:pic>
      <p:pic>
        <p:nvPicPr>
          <p:cNvPr id="41" name="图片 40" descr="0b46f21fbe096b63d6824ebc0d338744eaf8ac4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428868"/>
            <a:ext cx="1643064" cy="1643064"/>
          </a:xfrm>
          <a:prstGeom prst="rect">
            <a:avLst/>
          </a:prstGeom>
        </p:spPr>
      </p:pic>
      <p:pic>
        <p:nvPicPr>
          <p:cNvPr id="42" name="图片 41" descr="29_457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12" t="6250" r="17187" b="8750"/>
          <a:stretch>
            <a:fillRect/>
          </a:stretch>
        </p:blipFill>
        <p:spPr>
          <a:xfrm>
            <a:off x="5072066" y="3500438"/>
            <a:ext cx="714380" cy="75902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5720" y="107154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  <a:latin typeface="Lucida Handwriting" pitchFamily="66" charset="0"/>
                <a:ea typeface="华康海报体W12(P)" pitchFamily="82" charset="-122"/>
              </a:rPr>
              <a:t>Which one is missing?</a:t>
            </a:r>
            <a:endParaRPr lang="zh-CN" altLang="en-US" sz="4000" dirty="0">
              <a:solidFill>
                <a:srgbClr val="7030A0"/>
              </a:solidFill>
              <a:latin typeface="Lucida Handwriting" pitchFamily="66" charset="0"/>
              <a:ea typeface="华康海报体W12(P)" pitchFamily="82" charset="-122"/>
            </a:endParaRPr>
          </a:p>
        </p:txBody>
      </p:sp>
      <p:pic>
        <p:nvPicPr>
          <p:cNvPr id="45" name="图片 44" descr="7675119_094917637000_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6" t="8333" r="11034" b="5208"/>
          <a:stretch>
            <a:fillRect/>
          </a:stretch>
        </p:blipFill>
        <p:spPr>
          <a:xfrm>
            <a:off x="4071934" y="3643314"/>
            <a:ext cx="743642" cy="642941"/>
          </a:xfrm>
          <a:prstGeom prst="rect">
            <a:avLst/>
          </a:prstGeom>
        </p:spPr>
      </p:pic>
      <p:pic>
        <p:nvPicPr>
          <p:cNvPr id="46" name="图片 45" descr="u=2335893616,1302927246&amp;fm=56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850"/>
          <a:stretch>
            <a:fillRect/>
          </a:stretch>
        </p:blipFill>
        <p:spPr>
          <a:xfrm rot="18177310">
            <a:off x="5915546" y="3534582"/>
            <a:ext cx="1300157" cy="95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785786" y="3143248"/>
            <a:ext cx="7775575" cy="3071834"/>
            <a:chOff x="785786" y="3143248"/>
            <a:chExt cx="7775575" cy="3071834"/>
          </a:xfrm>
        </p:grpSpPr>
        <p:sp>
          <p:nvSpPr>
            <p:cNvPr id="31" name="圆柱形 30"/>
            <p:cNvSpPr/>
            <p:nvPr/>
          </p:nvSpPr>
          <p:spPr>
            <a:xfrm>
              <a:off x="2571736" y="3500438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柱形 31"/>
            <p:cNvSpPr/>
            <p:nvPr/>
          </p:nvSpPr>
          <p:spPr>
            <a:xfrm>
              <a:off x="7643834" y="3286124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柱形 32"/>
            <p:cNvSpPr/>
            <p:nvPr/>
          </p:nvSpPr>
          <p:spPr>
            <a:xfrm>
              <a:off x="6429388" y="4143380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柱形 33"/>
            <p:cNvSpPr/>
            <p:nvPr/>
          </p:nvSpPr>
          <p:spPr>
            <a:xfrm>
              <a:off x="1357290" y="4286256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AutoShape 122"/>
            <p:cNvSpPr>
              <a:spLocks noChangeArrowheads="1"/>
            </p:cNvSpPr>
            <p:nvPr/>
          </p:nvSpPr>
          <p:spPr bwMode="auto">
            <a:xfrm>
              <a:off x="785786" y="3143248"/>
              <a:ext cx="7775575" cy="1279525"/>
            </a:xfrm>
            <a:prstGeom prst="parallelogram">
              <a:avLst>
                <a:gd name="adj" fmla="val 131133"/>
              </a:avLst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8" name="图片 37" descr="0130000032342912298502974534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2571744"/>
            <a:ext cx="1000132" cy="1069372"/>
          </a:xfrm>
          <a:prstGeom prst="rect">
            <a:avLst/>
          </a:prstGeom>
        </p:spPr>
      </p:pic>
      <p:pic>
        <p:nvPicPr>
          <p:cNvPr id="39" name="图片 38" descr="0b46f21fbe096b63f73a2fbc0d338744ebf8ac3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4" t="17073" r="14634" b="11585"/>
          <a:stretch>
            <a:fillRect/>
          </a:stretch>
        </p:blipFill>
        <p:spPr>
          <a:xfrm>
            <a:off x="3500430" y="2928934"/>
            <a:ext cx="1296874" cy="857256"/>
          </a:xfrm>
          <a:prstGeom prst="rect">
            <a:avLst/>
          </a:prstGeom>
        </p:spPr>
      </p:pic>
      <p:pic>
        <p:nvPicPr>
          <p:cNvPr id="40" name="图片 39" descr="2012070409341532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9" t="10416" r="12189" b="8333"/>
          <a:stretch>
            <a:fillRect/>
          </a:stretch>
        </p:blipFill>
        <p:spPr>
          <a:xfrm>
            <a:off x="1500166" y="2214554"/>
            <a:ext cx="2214578" cy="2037135"/>
          </a:xfrm>
          <a:prstGeom prst="rect">
            <a:avLst/>
          </a:prstGeom>
        </p:spPr>
      </p:pic>
      <p:pic>
        <p:nvPicPr>
          <p:cNvPr id="41" name="图片 40" descr="0b46f21fbe096b63d6824ebc0d338744eaf8ac4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428868"/>
            <a:ext cx="1643064" cy="1643064"/>
          </a:xfrm>
          <a:prstGeom prst="rect">
            <a:avLst/>
          </a:prstGeom>
        </p:spPr>
      </p:pic>
      <p:pic>
        <p:nvPicPr>
          <p:cNvPr id="42" name="图片 41" descr="29_457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12" t="6250" r="17187" b="8750"/>
          <a:stretch>
            <a:fillRect/>
          </a:stretch>
        </p:blipFill>
        <p:spPr>
          <a:xfrm>
            <a:off x="5072066" y="3500438"/>
            <a:ext cx="714380" cy="75902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5720" y="107154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  <a:latin typeface="Lucida Handwriting" pitchFamily="66" charset="0"/>
                <a:ea typeface="华康海报体W12(P)" pitchFamily="82" charset="-122"/>
              </a:rPr>
              <a:t>Which one is missing?</a:t>
            </a:r>
            <a:endParaRPr lang="zh-CN" altLang="en-US" sz="4000" dirty="0">
              <a:solidFill>
                <a:srgbClr val="7030A0"/>
              </a:solidFill>
              <a:latin typeface="Lucida Handwriting" pitchFamily="66" charset="0"/>
              <a:ea typeface="华康海报体W12(P)" pitchFamily="82" charset="-122"/>
            </a:endParaRPr>
          </a:p>
        </p:txBody>
      </p:sp>
      <p:pic>
        <p:nvPicPr>
          <p:cNvPr id="45" name="图片 44" descr="7675119_094917637000_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6" t="8333" r="11034" b="5208"/>
          <a:stretch>
            <a:fillRect/>
          </a:stretch>
        </p:blipFill>
        <p:spPr>
          <a:xfrm>
            <a:off x="4071934" y="3643314"/>
            <a:ext cx="743642" cy="642941"/>
          </a:xfrm>
          <a:prstGeom prst="rect">
            <a:avLst/>
          </a:prstGeom>
        </p:spPr>
      </p:pic>
      <p:pic>
        <p:nvPicPr>
          <p:cNvPr id="47" name="图片 46" descr="img57600827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0" r="17500" b="1250"/>
          <a:stretch>
            <a:fillRect/>
          </a:stretch>
        </p:blipFill>
        <p:spPr>
          <a:xfrm rot="2723004">
            <a:off x="6102188" y="3428916"/>
            <a:ext cx="590793" cy="933449"/>
          </a:xfrm>
          <a:prstGeom prst="rect">
            <a:avLst/>
          </a:prstGeom>
        </p:spPr>
      </p:pic>
      <p:pic>
        <p:nvPicPr>
          <p:cNvPr id="48" name="图片 47" descr="200911121751457086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63636" b="413"/>
          <a:stretch>
            <a:fillRect/>
          </a:stretch>
        </p:blipFill>
        <p:spPr>
          <a:xfrm>
            <a:off x="6072198" y="2056106"/>
            <a:ext cx="857256" cy="15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785786" y="3143248"/>
            <a:ext cx="7775575" cy="3071834"/>
            <a:chOff x="785786" y="3143248"/>
            <a:chExt cx="7775575" cy="3071834"/>
          </a:xfrm>
        </p:grpSpPr>
        <p:sp>
          <p:nvSpPr>
            <p:cNvPr id="31" name="圆柱形 30"/>
            <p:cNvSpPr/>
            <p:nvPr/>
          </p:nvSpPr>
          <p:spPr>
            <a:xfrm>
              <a:off x="2571736" y="3500438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柱形 31"/>
            <p:cNvSpPr/>
            <p:nvPr/>
          </p:nvSpPr>
          <p:spPr>
            <a:xfrm>
              <a:off x="7643834" y="3286124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柱形 32"/>
            <p:cNvSpPr/>
            <p:nvPr/>
          </p:nvSpPr>
          <p:spPr>
            <a:xfrm>
              <a:off x="6429388" y="4143380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柱形 33"/>
            <p:cNvSpPr/>
            <p:nvPr/>
          </p:nvSpPr>
          <p:spPr>
            <a:xfrm>
              <a:off x="1357290" y="4286256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AutoShape 122"/>
            <p:cNvSpPr>
              <a:spLocks noChangeArrowheads="1"/>
            </p:cNvSpPr>
            <p:nvPr/>
          </p:nvSpPr>
          <p:spPr bwMode="auto">
            <a:xfrm>
              <a:off x="785786" y="3143248"/>
              <a:ext cx="7775575" cy="1279525"/>
            </a:xfrm>
            <a:prstGeom prst="parallelogram">
              <a:avLst>
                <a:gd name="adj" fmla="val 131133"/>
              </a:avLst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8" name="图片 37" descr="0130000032342912298502974534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2571744"/>
            <a:ext cx="1000132" cy="1069372"/>
          </a:xfrm>
          <a:prstGeom prst="rect">
            <a:avLst/>
          </a:prstGeom>
        </p:spPr>
      </p:pic>
      <p:pic>
        <p:nvPicPr>
          <p:cNvPr id="39" name="图片 38" descr="0b46f21fbe096b63f73a2fbc0d338744ebf8ac3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4" t="17073" r="14634" b="11585"/>
          <a:stretch>
            <a:fillRect/>
          </a:stretch>
        </p:blipFill>
        <p:spPr>
          <a:xfrm>
            <a:off x="3500430" y="2928934"/>
            <a:ext cx="1296874" cy="857256"/>
          </a:xfrm>
          <a:prstGeom prst="rect">
            <a:avLst/>
          </a:prstGeom>
        </p:spPr>
      </p:pic>
      <p:pic>
        <p:nvPicPr>
          <p:cNvPr id="40" name="图片 39" descr="2012070409341532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09" t="10416" r="12189" b="8333"/>
          <a:stretch>
            <a:fillRect/>
          </a:stretch>
        </p:blipFill>
        <p:spPr>
          <a:xfrm>
            <a:off x="1500166" y="2214554"/>
            <a:ext cx="2214578" cy="2037135"/>
          </a:xfrm>
          <a:prstGeom prst="rect">
            <a:avLst/>
          </a:prstGeom>
        </p:spPr>
      </p:pic>
      <p:pic>
        <p:nvPicPr>
          <p:cNvPr id="41" name="图片 40" descr="0b46f21fbe096b63d6824ebc0d338744eaf8ac4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428868"/>
            <a:ext cx="1643064" cy="164306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5720" y="107154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  <a:latin typeface="Lucida Handwriting" pitchFamily="66" charset="0"/>
                <a:ea typeface="华康海报体W12(P)" pitchFamily="82" charset="-122"/>
              </a:rPr>
              <a:t>Which one is missing?</a:t>
            </a:r>
            <a:endParaRPr lang="zh-CN" altLang="en-US" sz="4000" dirty="0">
              <a:solidFill>
                <a:srgbClr val="7030A0"/>
              </a:solidFill>
              <a:latin typeface="Lucida Handwriting" pitchFamily="66" charset="0"/>
              <a:ea typeface="华康海报体W12(P)" pitchFamily="82" charset="-122"/>
            </a:endParaRPr>
          </a:p>
        </p:txBody>
      </p:sp>
      <p:pic>
        <p:nvPicPr>
          <p:cNvPr id="45" name="图片 44" descr="7675119_094917637000_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6" t="8333" r="11034" b="5208"/>
          <a:stretch>
            <a:fillRect/>
          </a:stretch>
        </p:blipFill>
        <p:spPr>
          <a:xfrm>
            <a:off x="4071934" y="3643314"/>
            <a:ext cx="743642" cy="642941"/>
          </a:xfrm>
          <a:prstGeom prst="rect">
            <a:avLst/>
          </a:prstGeom>
        </p:spPr>
      </p:pic>
      <p:pic>
        <p:nvPicPr>
          <p:cNvPr id="47" name="图片 46" descr="img5760082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0" r="17500" b="1250"/>
          <a:stretch>
            <a:fillRect/>
          </a:stretch>
        </p:blipFill>
        <p:spPr>
          <a:xfrm rot="2723004">
            <a:off x="6102188" y="3428916"/>
            <a:ext cx="590793" cy="933449"/>
          </a:xfrm>
          <a:prstGeom prst="rect">
            <a:avLst/>
          </a:prstGeom>
        </p:spPr>
      </p:pic>
      <p:pic>
        <p:nvPicPr>
          <p:cNvPr id="46" name="图片 45" descr="176675.jpe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571744"/>
            <a:ext cx="867239" cy="1142984"/>
          </a:xfrm>
          <a:prstGeom prst="rect">
            <a:avLst/>
          </a:prstGeom>
        </p:spPr>
      </p:pic>
      <p:pic>
        <p:nvPicPr>
          <p:cNvPr id="49" name="图片 48" descr="2009070316361565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397" b="184"/>
          <a:stretch>
            <a:fillRect/>
          </a:stretch>
        </p:blipFill>
        <p:spPr>
          <a:xfrm>
            <a:off x="5000628" y="2714620"/>
            <a:ext cx="492206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785786" y="3143248"/>
            <a:ext cx="7775575" cy="3071834"/>
            <a:chOff x="785786" y="3143248"/>
            <a:chExt cx="7775575" cy="3071834"/>
          </a:xfrm>
        </p:grpSpPr>
        <p:sp>
          <p:nvSpPr>
            <p:cNvPr id="31" name="圆柱形 30"/>
            <p:cNvSpPr/>
            <p:nvPr/>
          </p:nvSpPr>
          <p:spPr>
            <a:xfrm>
              <a:off x="2571736" y="3500438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柱形 31"/>
            <p:cNvSpPr/>
            <p:nvPr/>
          </p:nvSpPr>
          <p:spPr>
            <a:xfrm>
              <a:off x="7643834" y="3286124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柱形 32"/>
            <p:cNvSpPr/>
            <p:nvPr/>
          </p:nvSpPr>
          <p:spPr>
            <a:xfrm>
              <a:off x="6429388" y="4143380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柱形 33"/>
            <p:cNvSpPr/>
            <p:nvPr/>
          </p:nvSpPr>
          <p:spPr>
            <a:xfrm>
              <a:off x="1357290" y="4286256"/>
              <a:ext cx="214314" cy="1928826"/>
            </a:xfrm>
            <a:prstGeom prst="can">
              <a:avLst/>
            </a:prstGeom>
            <a:solidFill>
              <a:srgbClr val="66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AutoShape 122"/>
            <p:cNvSpPr>
              <a:spLocks noChangeArrowheads="1"/>
            </p:cNvSpPr>
            <p:nvPr/>
          </p:nvSpPr>
          <p:spPr bwMode="auto">
            <a:xfrm>
              <a:off x="785786" y="3143248"/>
              <a:ext cx="7775575" cy="1279525"/>
            </a:xfrm>
            <a:prstGeom prst="parallelogram">
              <a:avLst>
                <a:gd name="adj" fmla="val 131133"/>
              </a:avLst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8" name="图片 37" descr="0130000032342912298502974534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2571744"/>
            <a:ext cx="1000132" cy="1069372"/>
          </a:xfrm>
          <a:prstGeom prst="rect">
            <a:avLst/>
          </a:prstGeom>
        </p:spPr>
      </p:pic>
      <p:pic>
        <p:nvPicPr>
          <p:cNvPr id="39" name="图片 38" descr="0b46f21fbe096b63f73a2fbc0d338744ebf8ac3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14" t="17073" r="14634" b="11585"/>
          <a:stretch>
            <a:fillRect/>
          </a:stretch>
        </p:blipFill>
        <p:spPr>
          <a:xfrm>
            <a:off x="3500430" y="2928934"/>
            <a:ext cx="1296874" cy="857256"/>
          </a:xfrm>
          <a:prstGeom prst="rect">
            <a:avLst/>
          </a:prstGeom>
        </p:spPr>
      </p:pic>
      <p:pic>
        <p:nvPicPr>
          <p:cNvPr id="41" name="图片 40" descr="0b46f21fbe096b63d6824ebc0d338744eaf8ac4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428868"/>
            <a:ext cx="1643064" cy="164306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5720" y="107154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  <a:latin typeface="Lucida Handwriting" pitchFamily="66" charset="0"/>
                <a:ea typeface="华康海报体W12(P)" pitchFamily="82" charset="-122"/>
              </a:rPr>
              <a:t>Which one is missing?</a:t>
            </a:r>
            <a:endParaRPr lang="zh-CN" altLang="en-US" sz="4000" dirty="0">
              <a:solidFill>
                <a:srgbClr val="7030A0"/>
              </a:solidFill>
              <a:latin typeface="Lucida Handwriting" pitchFamily="66" charset="0"/>
              <a:ea typeface="华康海报体W12(P)" pitchFamily="82" charset="-122"/>
            </a:endParaRPr>
          </a:p>
        </p:txBody>
      </p:sp>
      <p:pic>
        <p:nvPicPr>
          <p:cNvPr id="45" name="图片 44" descr="7675119_094917637000_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6" t="8333" r="11034" b="5208"/>
          <a:stretch>
            <a:fillRect/>
          </a:stretch>
        </p:blipFill>
        <p:spPr>
          <a:xfrm>
            <a:off x="4071934" y="3643314"/>
            <a:ext cx="743642" cy="642941"/>
          </a:xfrm>
          <a:prstGeom prst="rect">
            <a:avLst/>
          </a:prstGeom>
        </p:spPr>
      </p:pic>
      <p:pic>
        <p:nvPicPr>
          <p:cNvPr id="47" name="图片 46" descr="img5760082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0" r="17500" b="1250"/>
          <a:stretch>
            <a:fillRect/>
          </a:stretch>
        </p:blipFill>
        <p:spPr>
          <a:xfrm rot="2723004">
            <a:off x="6102188" y="3428916"/>
            <a:ext cx="590793" cy="933449"/>
          </a:xfrm>
          <a:prstGeom prst="rect">
            <a:avLst/>
          </a:prstGeom>
        </p:spPr>
      </p:pic>
      <p:pic>
        <p:nvPicPr>
          <p:cNvPr id="46" name="图片 45" descr="176675.jpe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571744"/>
            <a:ext cx="867239" cy="1142984"/>
          </a:xfrm>
          <a:prstGeom prst="rect">
            <a:avLst/>
          </a:prstGeom>
        </p:spPr>
      </p:pic>
      <p:pic>
        <p:nvPicPr>
          <p:cNvPr id="48" name="图片 47" descr="29_457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12" t="6250" r="17187" b="8750"/>
          <a:stretch>
            <a:fillRect/>
          </a:stretch>
        </p:blipFill>
        <p:spPr>
          <a:xfrm>
            <a:off x="5072066" y="3500438"/>
            <a:ext cx="714380" cy="759029"/>
          </a:xfrm>
          <a:prstGeom prst="rect">
            <a:avLst/>
          </a:prstGeom>
        </p:spPr>
      </p:pic>
      <p:pic>
        <p:nvPicPr>
          <p:cNvPr id="50" name="图片 49" descr="20130618101010399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2928934"/>
            <a:ext cx="2051535" cy="1333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4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7182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3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4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9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0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9933"/>
          </a:solidFill>
        </p:grpSpPr>
        <p:sp>
          <p:nvSpPr>
            <p:cNvPr id="7192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3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4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5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33CC"/>
          </a:solidFill>
        </p:grpSpPr>
        <p:sp>
          <p:nvSpPr>
            <p:cNvPr id="7197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8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9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0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7202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3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4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5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FF7C80"/>
          </a:solidFill>
        </p:grpSpPr>
        <p:sp>
          <p:nvSpPr>
            <p:cNvPr id="7207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8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9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99CC00"/>
          </a:solidFill>
        </p:grpSpPr>
        <p:sp>
          <p:nvSpPr>
            <p:cNvPr id="7212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3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4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5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CC99FF"/>
          </a:solidFill>
        </p:grpSpPr>
        <p:sp>
          <p:nvSpPr>
            <p:cNvPr id="7217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8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19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0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9933"/>
          </a:solidFill>
        </p:grpSpPr>
        <p:sp>
          <p:nvSpPr>
            <p:cNvPr id="7222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3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4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5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7227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8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29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0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7232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3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4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5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7237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8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39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0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7242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3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4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5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7247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8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49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0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7252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3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4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5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7257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8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59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0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7262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3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4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5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7267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8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69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0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9933"/>
          </a:solidFill>
        </p:grpSpPr>
        <p:sp>
          <p:nvSpPr>
            <p:cNvPr id="7272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3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4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5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7277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8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9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80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281" name="Line 113"/>
          <p:cNvSpPr>
            <a:spLocks noChangeShapeType="1"/>
          </p:cNvSpPr>
          <p:nvPr/>
        </p:nvSpPr>
        <p:spPr bwMode="auto">
          <a:xfrm flipV="1">
            <a:off x="2146280" y="4000504"/>
            <a:ext cx="5426116" cy="9517"/>
          </a:xfrm>
          <a:prstGeom prst="line">
            <a:avLst/>
          </a:prstGeom>
          <a:noFill/>
          <a:ln w="57150">
            <a:solidFill>
              <a:srgbClr val="00A4DE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286" name="Oval 118"/>
          <p:cNvSpPr>
            <a:spLocks noChangeArrowheads="1"/>
          </p:cNvSpPr>
          <p:nvPr/>
        </p:nvSpPr>
        <p:spPr bwMode="auto">
          <a:xfrm>
            <a:off x="1785918" y="3794121"/>
            <a:ext cx="360362" cy="358775"/>
          </a:xfrm>
          <a:prstGeom prst="ellipse">
            <a:avLst/>
          </a:prstGeom>
          <a:noFill/>
          <a:ln w="76200">
            <a:solidFill>
              <a:srgbClr val="F5AB3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>
              <a:solidFill>
                <a:srgbClr val="F5AB3D"/>
              </a:solidFill>
            </a:endParaRPr>
          </a:p>
        </p:txBody>
      </p:sp>
      <p:sp>
        <p:nvSpPr>
          <p:cNvPr id="7288" name="Oval 120"/>
          <p:cNvSpPr>
            <a:spLocks noChangeArrowheads="1"/>
          </p:cNvSpPr>
          <p:nvPr/>
        </p:nvSpPr>
        <p:spPr bwMode="auto">
          <a:xfrm>
            <a:off x="1858943" y="3865559"/>
            <a:ext cx="215900" cy="215900"/>
          </a:xfrm>
          <a:prstGeom prst="ellipse">
            <a:avLst/>
          </a:prstGeom>
          <a:noFill/>
          <a:ln w="76200">
            <a:solidFill>
              <a:srgbClr val="FAD9A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1" name="TextBox 120"/>
          <p:cNvSpPr txBox="1"/>
          <p:nvPr/>
        </p:nvSpPr>
        <p:spPr>
          <a:xfrm>
            <a:off x="2143108" y="3071810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i="1" dirty="0" smtClean="0">
                <a:latin typeface="Lucida Handwriting" pitchFamily="66" charset="0"/>
              </a:rPr>
              <a:t>Phonetics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" grpId="0" animBg="1"/>
      <p:bldP spid="7286" grpId="0" animBg="1"/>
      <p:bldP spid="7288" grpId="0" animBg="1"/>
      <p:bldP spid="1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285720" y="107154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  <a:latin typeface="Lucida Handwriting" pitchFamily="66" charset="0"/>
                <a:ea typeface="华康海报体W12(P)" pitchFamily="82" charset="-122"/>
              </a:rPr>
              <a:t>Which one is missing?</a:t>
            </a:r>
            <a:endParaRPr lang="zh-CN" altLang="en-US" sz="4000" dirty="0">
              <a:solidFill>
                <a:srgbClr val="7030A0"/>
              </a:solidFill>
              <a:latin typeface="Lucida Handwriting" pitchFamily="66" charset="0"/>
              <a:ea typeface="华康海报体W12(P)" pitchFamily="8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85720" y="1857364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banana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57224" y="2857496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apple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500166" y="3864377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watermelon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3214678" y="5000636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yogurt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857852" y="1714488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honey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14348" y="2857496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apple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357818" y="2714620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spoon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929190" y="3857628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orange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285720" y="107154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  <a:latin typeface="Lucida Handwriting" pitchFamily="66" charset="0"/>
                <a:ea typeface="华康海报体W12(P)" pitchFamily="82" charset="-122"/>
              </a:rPr>
              <a:t>Which one is missing?</a:t>
            </a:r>
            <a:endParaRPr lang="zh-CN" altLang="en-US" sz="4000" dirty="0">
              <a:solidFill>
                <a:srgbClr val="7030A0"/>
              </a:solidFill>
              <a:latin typeface="Lucida Handwriting" pitchFamily="66" charset="0"/>
              <a:ea typeface="华康海报体W12(P)" pitchFamily="8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85720" y="1857364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banana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57224" y="2857496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apple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500166" y="3857628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watermelon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3214678" y="5000636"/>
            <a:ext cx="3071834" cy="857256"/>
          </a:xfrm>
          <a:prstGeom prst="roundRect">
            <a:avLst>
              <a:gd name="adj" fmla="val 47697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cup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857852" y="1714488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honey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14348" y="2857496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apple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357818" y="2714620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spoon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929190" y="3857628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orange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285720" y="107154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  <a:latin typeface="Lucida Handwriting" pitchFamily="66" charset="0"/>
                <a:ea typeface="华康海报体W12(P)" pitchFamily="82" charset="-122"/>
              </a:rPr>
              <a:t>Which one is missing?</a:t>
            </a:r>
            <a:endParaRPr lang="zh-CN" altLang="en-US" sz="4000" dirty="0">
              <a:solidFill>
                <a:srgbClr val="7030A0"/>
              </a:solidFill>
              <a:latin typeface="Lucida Handwriting" pitchFamily="66" charset="0"/>
              <a:ea typeface="华康海报体W12(P)" pitchFamily="8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85720" y="1857364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banana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57224" y="2857496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apple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500166" y="3857628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yogurt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3214678" y="5000636"/>
            <a:ext cx="3071834" cy="857256"/>
          </a:xfrm>
          <a:prstGeom prst="roundRect">
            <a:avLst>
              <a:gd name="adj" fmla="val 47697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cup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857852" y="1714488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honey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14348" y="2857496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apple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357818" y="2714620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spoon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929190" y="3857628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orange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285720" y="1071546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7030A0"/>
                </a:solidFill>
                <a:latin typeface="Lucida Handwriting" pitchFamily="66" charset="0"/>
                <a:ea typeface="华康海报体W12(P)" pitchFamily="82" charset="-122"/>
              </a:rPr>
              <a:t>Which one is missing?</a:t>
            </a:r>
            <a:endParaRPr lang="zh-CN" altLang="en-US" sz="4000" dirty="0">
              <a:solidFill>
                <a:srgbClr val="7030A0"/>
              </a:solidFill>
              <a:latin typeface="Lucida Handwriting" pitchFamily="66" charset="0"/>
              <a:ea typeface="华康海报体W12(P)" pitchFamily="8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85720" y="1857364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banana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857224" y="2857496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apple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500166" y="3857628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yogurt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3214678" y="5000636"/>
            <a:ext cx="3071834" cy="857256"/>
          </a:xfrm>
          <a:prstGeom prst="roundRect">
            <a:avLst>
              <a:gd name="adj" fmla="val 47697"/>
            </a:avLst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cup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857852" y="1714488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honey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714348" y="2857496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apple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5357818" y="2714620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watermelon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929190" y="3857628"/>
            <a:ext cx="3286148" cy="857256"/>
          </a:xfrm>
          <a:prstGeom prst="roundRect">
            <a:avLst>
              <a:gd name="adj" fmla="val 47697"/>
            </a:avLst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i="1" dirty="0" smtClean="0">
                <a:solidFill>
                  <a:schemeClr val="tx1"/>
                </a:solidFill>
                <a:latin typeface="Georgia" pitchFamily="18" charset="0"/>
              </a:rPr>
              <a:t>orange</a:t>
            </a:r>
            <a:endParaRPr lang="zh-CN" altLang="en-US" sz="36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0034" y="157161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我有两个西瓜。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7158" y="2214554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 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I have two watermelon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s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.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643042" y="2713032"/>
            <a:ext cx="78581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1142976" y="3058539"/>
            <a:ext cx="7072362" cy="1357322"/>
            <a:chOff x="1142976" y="2357430"/>
            <a:chExt cx="7072362" cy="1357322"/>
          </a:xfrm>
        </p:grpSpPr>
        <p:sp>
          <p:nvSpPr>
            <p:cNvPr id="44" name="圆角矩形 43"/>
            <p:cNvSpPr/>
            <p:nvPr/>
          </p:nvSpPr>
          <p:spPr>
            <a:xfrm>
              <a:off x="1142976" y="2357430"/>
              <a:ext cx="7072362" cy="1357322"/>
            </a:xfrm>
            <a:prstGeom prst="round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57290" y="2500306"/>
              <a:ext cx="67151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i="1" dirty="0" smtClean="0">
                  <a:latin typeface="Georgia" pitchFamily="18" charset="0"/>
                  <a:ea typeface="华康海报体W12(P)" pitchFamily="82" charset="-122"/>
                </a:rPr>
                <a:t> 对数量提问： </a:t>
              </a:r>
              <a:r>
                <a:rPr lang="en-US" altLang="zh-CN" sz="3200" i="1" dirty="0" smtClean="0">
                  <a:latin typeface="Georgia" pitchFamily="18" charset="0"/>
                  <a:ea typeface="华康海报体W12(P)" pitchFamily="82" charset="-122"/>
                </a:rPr>
                <a:t>how many+ </a:t>
              </a:r>
              <a:r>
                <a:rPr lang="zh-CN" altLang="en-US" sz="3200" i="1" dirty="0" smtClean="0">
                  <a:latin typeface="Georgia" pitchFamily="18" charset="0"/>
                  <a:ea typeface="华康海报体W12(P)" pitchFamily="82" charset="-122"/>
                </a:rPr>
                <a:t>可名复</a:t>
              </a:r>
              <a:endParaRPr lang="en-US" altLang="zh-CN" sz="3200" i="1" dirty="0" smtClean="0">
                <a:latin typeface="Georgia" pitchFamily="18" charset="0"/>
                <a:ea typeface="华康海报体W12(P)" pitchFamily="82" charset="-122"/>
              </a:endParaRPr>
            </a:p>
            <a:p>
              <a:r>
                <a:rPr lang="en-US" altLang="zh-CN" sz="3200" i="1" dirty="0" smtClean="0">
                  <a:latin typeface="Georgia" pitchFamily="18" charset="0"/>
                  <a:ea typeface="华康海报体W12(P)" pitchFamily="82" charset="-122"/>
                </a:rPr>
                <a:t>                           how much + </a:t>
              </a:r>
              <a:r>
                <a:rPr lang="zh-CN" altLang="en-US" sz="3200" i="1" dirty="0" smtClean="0">
                  <a:latin typeface="Georgia" pitchFamily="18" charset="0"/>
                  <a:ea typeface="华康海报体W12(P)" pitchFamily="82" charset="-122"/>
                </a:rPr>
                <a:t>不可名</a:t>
              </a:r>
              <a:endParaRPr lang="zh-CN" altLang="en-US" sz="3200" i="1" dirty="0">
                <a:latin typeface="Georgia" pitchFamily="18" charset="0"/>
                <a:ea typeface="华康海报体W12(P)" pitchFamily="82" charset="-122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28596" y="4630175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How many 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watermelon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s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do you have? 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785794"/>
            <a:ext cx="3571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Grammar :</a:t>
            </a:r>
            <a:endParaRPr lang="zh-CN" altLang="en-US" sz="4400" b="1" i="1" dirty="0">
              <a:latin typeface="Viner Hand ITC" pitchFamily="66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7" grpId="0"/>
      <p:bldP spid="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  <a:solidFill>
            <a:srgbClr val="CC99FF"/>
          </a:solidFill>
        </p:grpSpPr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4160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1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2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4165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6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7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68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4185" name="AutoShape 8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6" name="AutoShape 9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7" name="AutoShape 9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88" name="Oval 9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1" name="AutoShape 9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2" name="AutoShape 9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3" name="Oval 9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  <a:solidFill>
            <a:srgbClr val="FF7C80"/>
          </a:solidFill>
        </p:grpSpPr>
        <p:sp>
          <p:nvSpPr>
            <p:cNvPr id="4195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6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7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98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0034" y="1571612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我需要一些酸奶。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785794"/>
            <a:ext cx="3571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Grammar :</a:t>
            </a:r>
            <a:endParaRPr lang="zh-CN" altLang="en-US" sz="4400" b="1" i="1" dirty="0">
              <a:latin typeface="Viner Hand ITC" pitchFamily="66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158" y="2214554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I need some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yogurt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.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643042" y="2713032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5720" y="2928934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How much 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yogurt do you need?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3630043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一杯：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28728" y="3630043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a cup of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71868" y="3630043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两杯：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57752" y="3630043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two cups of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910" y="4286256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我需要两杯酸奶。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4915927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I need two cups of yogurt.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1643042" y="5429264"/>
            <a:ext cx="207170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7158" y="5558869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How much 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yogurt do you need?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7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3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9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5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3" name="TextBox 32"/>
          <p:cNvSpPr txBox="1"/>
          <p:nvPr/>
        </p:nvSpPr>
        <p:spPr>
          <a:xfrm>
            <a:off x="0" y="785794"/>
            <a:ext cx="3571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Grammar :</a:t>
            </a:r>
            <a:endParaRPr lang="zh-CN" altLang="en-US" sz="4400" b="1" i="1" dirty="0">
              <a:latin typeface="Viner Hand ITC" pitchFamily="66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596" y="157161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I need two cups of yogurt.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1643042" y="2071678"/>
            <a:ext cx="78581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8596" y="2357430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How many 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cup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s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of yogurt do you need?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7158" y="314324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一勺：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0166" y="3143248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a spoon of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43306" y="314324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两勺：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29190" y="314324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two spoons of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7224" y="378619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华康海报体W12(P)" pitchFamily="82" charset="-122"/>
                <a:ea typeface="华康海报体W12(P)" pitchFamily="82" charset="-122"/>
              </a:rPr>
              <a:t>我想要三勺蜂蜜。</a:t>
            </a:r>
            <a:endParaRPr lang="zh-CN" altLang="en-US" sz="3200" dirty="0">
              <a:latin typeface="华康海报体W12(P)" pitchFamily="82" charset="-122"/>
              <a:ea typeface="华康海报体W12(P)" pitchFamily="8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8596" y="4429132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I  want three spoons of </a:t>
            </a:r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honey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.  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928794" y="4929198"/>
            <a:ext cx="264320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8596" y="5000636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How much honey 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do you want?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1928794" y="4929198"/>
            <a:ext cx="85725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7158" y="5558869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  <a:ea typeface="华康海报体W12(P)" pitchFamily="82" charset="-122"/>
              </a:rPr>
              <a:t>How many spoons 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of honey do you want?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5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85794"/>
            <a:ext cx="3571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Exercise :</a:t>
            </a:r>
            <a:endParaRPr lang="zh-CN" altLang="en-US" sz="4400" b="1" i="1" dirty="0">
              <a:latin typeface="Viner Hand ITC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164305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How many milk should I put into the blender?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428596" y="2143116"/>
            <a:ext cx="192882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500430" y="2143116"/>
            <a:ext cx="107157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072066" y="2143116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42976" y="221455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A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86182" y="221455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B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17319" y="2176366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</a:rPr>
              <a:t>C</a:t>
            </a:r>
            <a:endParaRPr lang="zh-CN" altLang="en-US" sz="3200" i="1" dirty="0">
              <a:latin typeface="Georgia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2285984" y="2786058"/>
            <a:ext cx="6143668" cy="714380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(A.) How many --- How much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158" y="371475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This hat is ten dollars.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428860" y="4214818"/>
            <a:ext cx="192882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2071670" y="4643446"/>
            <a:ext cx="6143668" cy="714380"/>
          </a:xfrm>
          <a:prstGeom prst="round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 smtClean="0">
                <a:solidFill>
                  <a:schemeClr val="tx1"/>
                </a:solidFill>
                <a:latin typeface="Georgia" pitchFamily="18" charset="0"/>
              </a:rPr>
              <a:t>How much is this hat?</a:t>
            </a:r>
            <a:endParaRPr lang="zh-CN" altLang="en-US" sz="32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85794"/>
            <a:ext cx="3571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Exercise :</a:t>
            </a:r>
            <a:endParaRPr lang="zh-CN" altLang="en-US" sz="4400" b="1" i="1" dirty="0">
              <a:latin typeface="Viner Hand ITC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596" y="1500174"/>
            <a:ext cx="8429684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How ____ yogurt do you need?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 A. many  B. a little   C.   Much   D. few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AutoShape 167"/>
          <p:cNvSpPr>
            <a:spLocks noChangeArrowheads="1"/>
          </p:cNvSpPr>
          <p:nvPr/>
        </p:nvSpPr>
        <p:spPr bwMode="auto">
          <a:xfrm>
            <a:off x="4286248" y="2500306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14282" y="3000372"/>
            <a:ext cx="8929718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You should put </a:t>
            </a:r>
            <a:r>
              <a:rPr lang="en-US" altLang="zh-CN" sz="3200" i="1" u="sng" dirty="0" smtClean="0">
                <a:latin typeface="Georgia" pitchFamily="18" charset="0"/>
                <a:ea typeface="华康海报体W12(P)" pitchFamily="82" charset="-122"/>
              </a:rPr>
              <a:t>three cups of 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yogurt in the bowl.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_____ ______ yogurt should I </a:t>
            </a:r>
            <a:r>
              <a:rPr lang="en-US" altLang="zh-CN" sz="3200" i="1" dirty="0" err="1" smtClean="0">
                <a:latin typeface="Georgia" pitchFamily="18" charset="0"/>
                <a:ea typeface="华康海报体W12(P)" pitchFamily="82" charset="-122"/>
              </a:rPr>
              <a:t>pu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in the bowl?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7356" y="3942337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much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596" y="392906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How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4282" y="4572008"/>
            <a:ext cx="8929718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I want to buy </a:t>
            </a:r>
            <a:r>
              <a:rPr lang="en-US" altLang="zh-CN" sz="3200" i="1" u="sng" dirty="0" smtClean="0">
                <a:latin typeface="Georgia" pitchFamily="18" charset="0"/>
                <a:ea typeface="华康海报体W12(P)" pitchFamily="82" charset="-122"/>
              </a:rPr>
              <a:t>three bottles of 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orange.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______ ______ orange do you want to buy?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472" y="5487431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How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00232" y="550070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much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/>
      <p:bldP spid="38" grpId="0"/>
      <p:bldP spid="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7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3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9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4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5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Fill in the blanks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 with 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How many 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or 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How much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.</a:t>
            </a:r>
            <a:endParaRPr kumimoji="0" lang="zh-CN" alt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1. --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__  _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eggs do you need for dinner?  -- Only one.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--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___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bread can you eat?    -- Three pieces.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--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____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glasses of yogurt does Mary drink every</a:t>
            </a: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baseline="0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day?   --Two.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--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___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students went to the party?  --About fifty.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--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____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cheese does he eat every morning?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--Only one piece.</a:t>
            </a:r>
            <a:endParaRPr kumimoji="0" lang="en-US" altLang="zh-CN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472" y="171448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How many 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472" y="240571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How much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472" y="304865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How many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0034" y="428625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How many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786" y="492919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How much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3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643306" y="2714620"/>
            <a:ext cx="285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 smtClean="0">
                <a:latin typeface="Georgia" pitchFamily="18" charset="0"/>
              </a:rPr>
              <a:t>side</a:t>
            </a:r>
            <a:endParaRPr lang="zh-CN" altLang="en-US" sz="8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30" name="图片 29" descr="A-2a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1000100" y="1285860"/>
            <a:ext cx="6299055" cy="35004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4282" y="785794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2a. Listen and complete the chart.</a:t>
            </a:r>
            <a:endParaRPr lang="zh-CN" altLang="en-US" sz="2800" i="1" dirty="0">
              <a:latin typeface="Georgia" pitchFamily="18" charset="0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214314" y="5000636"/>
          <a:ext cx="8786842" cy="1036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00232"/>
                <a:gridCol w="6786610"/>
              </a:tblGrid>
              <a:tr h="500066">
                <a:tc>
                  <a:txBody>
                    <a:bodyPr/>
                    <a:lstStyle/>
                    <a:p>
                      <a:r>
                        <a:rPr lang="en-US" altLang="zh-CN" sz="2800" b="0" i="1" dirty="0" smtClean="0">
                          <a:latin typeface="Georgia" pitchFamily="18" charset="0"/>
                        </a:rPr>
                        <a:t>How many</a:t>
                      </a:r>
                      <a:endParaRPr lang="zh-CN" altLang="en-US" sz="28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1" dirty="0" smtClean="0">
                          <a:latin typeface="Georgia" pitchFamily="18" charset="0"/>
                        </a:rPr>
                        <a:t>How much</a:t>
                      </a:r>
                      <a:endParaRPr lang="zh-CN" altLang="en-US" sz="2800" b="0" i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214546" y="500063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bananas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4546" y="550070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yogurt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36" name="SA-2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29586" y="857232"/>
            <a:ext cx="853918" cy="746344"/>
          </a:xfrm>
          <a:prstGeom prst="rect">
            <a:avLst/>
          </a:prstGeom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14755" y="5000636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apples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072082" y="5000636"/>
            <a:ext cx="3000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watermelons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358062" y="5000636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oranges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714744" y="5572140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  <a:latin typeface="Georgia" pitchFamily="18" charset="0"/>
              </a:rPr>
              <a:t>honey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863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214282" y="785794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2b. Listen again. Write the ingredients under the  </a:t>
            </a:r>
          </a:p>
          <a:p>
            <a:r>
              <a:rPr lang="en-US" altLang="zh-CN" sz="2800" i="1" dirty="0" smtClean="0">
                <a:latin typeface="Georgia" pitchFamily="18" charset="0"/>
              </a:rPr>
              <a:t>      correct amount in the chart.</a:t>
            </a:r>
            <a:endParaRPr lang="zh-CN" altLang="en-US" sz="2800" i="1" dirty="0">
              <a:latin typeface="Georgia" pitchFamily="18" charset="0"/>
            </a:endParaRPr>
          </a:p>
        </p:txBody>
      </p:sp>
      <p:pic>
        <p:nvPicPr>
          <p:cNvPr id="31" name="sa--2b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48658" y="907329"/>
            <a:ext cx="795342" cy="695147"/>
          </a:xfrm>
          <a:prstGeom prst="rect">
            <a:avLst/>
          </a:prstGeom>
        </p:spPr>
      </p:pic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857224" y="1857364"/>
          <a:ext cx="7215238" cy="39290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86016"/>
                <a:gridCol w="4929222"/>
              </a:tblGrid>
              <a:tr h="785818">
                <a:tc>
                  <a:txBody>
                    <a:bodyPr/>
                    <a:lstStyle/>
                    <a:p>
                      <a:r>
                        <a:rPr lang="en-US" altLang="zh-CN" sz="2800" b="0" i="1" dirty="0" smtClean="0">
                          <a:latin typeface="Georgia" pitchFamily="18" charset="0"/>
                        </a:rPr>
                        <a:t>one</a:t>
                      </a:r>
                      <a:endParaRPr lang="zh-CN" altLang="en-US" sz="2800" b="0" i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1" dirty="0" smtClean="0">
                          <a:latin typeface="Georgia" pitchFamily="18" charset="0"/>
                        </a:rPr>
                        <a:t>two</a:t>
                      </a:r>
                      <a:endParaRPr lang="zh-CN" altLang="en-US" sz="2800" b="0" i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1" dirty="0" smtClean="0">
                          <a:latin typeface="Georgia" pitchFamily="18" charset="0"/>
                        </a:rPr>
                        <a:t>three</a:t>
                      </a:r>
                      <a:endParaRPr lang="zh-CN" altLang="en-US" sz="2800" b="0" i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1" dirty="0" smtClean="0">
                          <a:latin typeface="Georgia" pitchFamily="18" charset="0"/>
                        </a:rPr>
                        <a:t>one cup</a:t>
                      </a:r>
                      <a:endParaRPr lang="zh-CN" altLang="en-US" sz="2800" b="0" i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0" i="1" dirty="0" smtClean="0">
                          <a:latin typeface="Georgia" pitchFamily="18" charset="0"/>
                        </a:rPr>
                        <a:t>two spoons</a:t>
                      </a:r>
                      <a:endParaRPr lang="zh-CN" altLang="en-US" sz="2800" b="0" i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857620" y="200024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latin typeface="Georgia" pitchFamily="18" charset="0"/>
              </a:rPr>
              <a:t>watermelon</a:t>
            </a:r>
            <a:endParaRPr lang="zh-CN" altLang="en-US" sz="2800" i="1" dirty="0"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7950" y="200024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orange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86182" y="278605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apples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86182" y="357187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bananas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4744" y="435769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yogurt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14744" y="507207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  <a:latin typeface="Georgia" pitchFamily="18" charset="0"/>
              </a:rPr>
              <a:t>honey</a:t>
            </a:r>
            <a:endParaRPr lang="zh-CN" altLang="en-US" sz="2800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152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85794"/>
            <a:ext cx="4643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Grammar in </a:t>
            </a:r>
            <a:r>
              <a:rPr lang="en-US" altLang="zh-CN" sz="4400" b="1" i="1" dirty="0" smtClean="0">
                <a:latin typeface="Curlz MT" pitchFamily="82" charset="0"/>
                <a:ea typeface="华康海报体W12(P)" pitchFamily="82" charset="-122"/>
              </a:rPr>
              <a:t>2</a:t>
            </a:r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c:</a:t>
            </a:r>
            <a:endParaRPr lang="zh-CN" altLang="en-US" sz="4400" b="1" i="1" dirty="0">
              <a:latin typeface="Viner Hand ITC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10" y="1571612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1. let </a:t>
            </a:r>
            <a:r>
              <a:rPr lang="en-US" altLang="zh-CN" sz="3200" i="1" dirty="0" err="1" smtClean="0">
                <a:latin typeface="Georgia" pitchFamily="18" charset="0"/>
                <a:ea typeface="华康海报体W12(P)" pitchFamily="82" charset="-122"/>
              </a:rPr>
              <a:t>sb.v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.</a:t>
            </a: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原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662" y="2214554"/>
            <a:ext cx="5214974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Let’s _____(d0) it together.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3108" y="242886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do</a:t>
            </a:r>
          </a:p>
        </p:txBody>
      </p:sp>
      <p:sp>
        <p:nvSpPr>
          <p:cNvPr id="34" name="椭圆 33"/>
          <p:cNvSpPr/>
          <p:nvPr/>
        </p:nvSpPr>
        <p:spPr>
          <a:xfrm>
            <a:off x="895412" y="2407305"/>
            <a:ext cx="857256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642910" y="314324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2. make fruit salad 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8662" y="3857628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--</a:t>
            </a: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让我们来做水果沙拉吧。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--- </a:t>
            </a: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好主意。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8662" y="4572008"/>
            <a:ext cx="7143800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--Let’s _____ _____ ______.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--_______ _______.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57422" y="471488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make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86182" y="471488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fruit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14942" y="471488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salad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71604" y="5487431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Good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71868" y="5487431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idea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85794"/>
            <a:ext cx="285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Sum up:</a:t>
            </a:r>
            <a:endParaRPr lang="zh-CN" altLang="en-US" sz="4400" b="1" i="1" dirty="0">
              <a:latin typeface="Viner Hand ITC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10" y="157161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1. cut up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86182" y="1571612"/>
            <a:ext cx="2000264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切碎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472" y="2214554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2. put …in…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4744" y="221455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把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放到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里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472" y="285749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3. pour … into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43306" y="292893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把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倒到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里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472" y="3643314"/>
            <a:ext cx="2357454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4.a cup of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71868" y="3786190"/>
            <a:ext cx="3000396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一杯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0034" y="442913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5. how many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3240" y="4500570"/>
            <a:ext cx="600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多少，对数量提问 ，修饰可名复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472" y="521495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6.how much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00364" y="5214950"/>
            <a:ext cx="614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多少， 修饰不可名，也对钱提问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85794"/>
            <a:ext cx="285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Sum up:</a:t>
            </a:r>
            <a:endParaRPr lang="zh-CN" altLang="en-US" sz="4400" b="1" i="1" dirty="0">
              <a:latin typeface="Viner Hand ITC" pitchFamily="66" charset="0"/>
              <a:ea typeface="华康海报体W12(P)" pitchFamily="8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10" y="1571612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7. let +v.</a:t>
            </a: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原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86182" y="1571612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让</a:t>
            </a: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…</a:t>
            </a: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做某事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596" y="2306169"/>
            <a:ext cx="6643734" cy="1480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8. make a banana </a:t>
            </a:r>
          </a:p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     milk shake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7620" y="2714620"/>
            <a:ext cx="3000396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做香蕉奶昔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596" y="392906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9. make fruit salad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6248" y="3929066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做水果沙拉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8596" y="4955457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i="1" dirty="0" smtClean="0">
                <a:latin typeface="Georgia" pitchFamily="18" charset="0"/>
                <a:ea typeface="华康海报体W12(P)" pitchFamily="82" charset="-122"/>
              </a:rPr>
              <a:t>10. Let me think.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6248" y="500063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i="1" dirty="0" smtClean="0">
                <a:latin typeface="Georgia" pitchFamily="18" charset="0"/>
                <a:ea typeface="华康海报体W12(P)" pitchFamily="82" charset="-122"/>
              </a:rPr>
              <a:t>让我想想</a:t>
            </a:r>
            <a:endParaRPr lang="zh-CN" altLang="en-US" sz="3200" i="1" dirty="0">
              <a:latin typeface="Georgia" pitchFamily="18" charset="0"/>
              <a:ea typeface="华康海报体W12(P)" pitchFamily="8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9" grpId="0"/>
      <p:bldP spid="40" grpId="0"/>
      <p:bldP spid="41" grpId="0"/>
      <p:bldP spid="4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14356"/>
            <a:ext cx="285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Exercise </a:t>
            </a:r>
            <a:r>
              <a:rPr lang="zh-CN" altLang="en-US" sz="4400" b="1" i="1" dirty="0" smtClean="0">
                <a:latin typeface="Viner Hand ITC" pitchFamily="66" charset="0"/>
                <a:ea typeface="华康海报体W12(P)" pitchFamily="82" charset="-122"/>
              </a:rPr>
              <a:t>：</a:t>
            </a:r>
            <a:endParaRPr lang="zh-CN" altLang="en-US" sz="4400" b="1" i="1" dirty="0">
              <a:latin typeface="Viner Hand ITC" pitchFamily="66" charset="0"/>
              <a:ea typeface="华康海报体W12(P)" pitchFamily="82" charset="-122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908" y="1688674"/>
            <a:ext cx="9144000" cy="41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The steps of</a:t>
            </a:r>
            <a:r>
              <a:rPr kumimoji="0" lang="en-US" altLang="zh-CN" sz="32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making a banana milk shake.</a:t>
            </a:r>
            <a:endParaRPr kumimoji="0" lang="en-US" altLang="zh-CN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黑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4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1. 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three bananas.</a:t>
            </a:r>
            <a:endParaRPr kumimoji="0" lang="en-US" alt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bananas.</a:t>
            </a:r>
            <a:endParaRPr kumimoji="0" lang="en-US" alt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bananas and ice cream 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   </a:t>
            </a:r>
          </a:p>
          <a:p>
            <a:pPr marL="0" marR="0" lvl="0" indent="0" algn="l" defTabSz="914400" rtl="0" eaLnBrk="0" fontAlgn="base" latinLnBrk="0" hangingPunct="0">
              <a:lnSpc>
                <a:spcPts val="4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blender.</a:t>
            </a:r>
            <a:endParaRPr kumimoji="0" lang="en-US" alt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milk 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blender.</a:t>
            </a:r>
            <a:endParaRPr kumimoji="0" lang="en-US" altLang="zh-CN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5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5. 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</a:t>
            </a:r>
            <a:r>
              <a:rPr kumimoji="0" lang="en-US" altLang="zh-CN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blender.</a:t>
            </a:r>
            <a:endParaRPr kumimoji="0" lang="en-US" altLang="zh-CN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348" y="228599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Peel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910" y="292893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Cut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57356" y="2915663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up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4348" y="350043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Put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29454" y="350043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in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2910" y="464344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Pour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7554" y="464344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into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1472" y="521495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Turn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28794" y="521495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14356"/>
            <a:ext cx="285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Exercise </a:t>
            </a:r>
            <a:r>
              <a:rPr lang="zh-CN" altLang="en-US" sz="4400" b="1" i="1" dirty="0" smtClean="0">
                <a:latin typeface="Viner Hand ITC" pitchFamily="66" charset="0"/>
                <a:ea typeface="华康海报体W12(P)" pitchFamily="82" charset="-122"/>
              </a:rPr>
              <a:t>：</a:t>
            </a:r>
            <a:endParaRPr lang="zh-CN" altLang="en-US" sz="4400" b="1" i="1" dirty="0">
              <a:latin typeface="Viner Hand ITC" pitchFamily="66" charset="0"/>
              <a:ea typeface="华康海报体W12(P)" pitchFamily="82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Choose the right answers.</a:t>
            </a:r>
            <a:endParaRPr kumimoji="0" 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1. First, we should cut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all the apples and bananas.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	 A. on             B. up          	C. off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Please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some water into the blender.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	A. peel    		B. bring    		C. pour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3. ---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do you make an apple milk shake?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---First we need some apples…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	A. Where    	B. How    			C. When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4. When you leave the reading room, you should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remember to </a:t>
            </a:r>
            <a:r>
              <a:rPr kumimoji="0" lang="en-US" altLang="zh-CN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 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the lights.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A. turn on    	B. turn down    	C. turn off</a:t>
            </a:r>
            <a:endParaRPr kumimoji="0" lang="en-US" altLang="zh-CN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2" name="AutoShape 167"/>
          <p:cNvSpPr>
            <a:spLocks noChangeArrowheads="1"/>
          </p:cNvSpPr>
          <p:nvPr/>
        </p:nvSpPr>
        <p:spPr bwMode="auto">
          <a:xfrm>
            <a:off x="2786050" y="2214554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AutoShape 167"/>
          <p:cNvSpPr>
            <a:spLocks noChangeArrowheads="1"/>
          </p:cNvSpPr>
          <p:nvPr/>
        </p:nvSpPr>
        <p:spPr bwMode="auto">
          <a:xfrm>
            <a:off x="6286512" y="3071810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AutoShape 167"/>
          <p:cNvSpPr>
            <a:spLocks noChangeArrowheads="1"/>
          </p:cNvSpPr>
          <p:nvPr/>
        </p:nvSpPr>
        <p:spPr bwMode="auto">
          <a:xfrm>
            <a:off x="2643174" y="4357694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AutoShape 167"/>
          <p:cNvSpPr>
            <a:spLocks noChangeArrowheads="1"/>
          </p:cNvSpPr>
          <p:nvPr/>
        </p:nvSpPr>
        <p:spPr bwMode="auto">
          <a:xfrm>
            <a:off x="5429256" y="5643578"/>
            <a:ext cx="571504" cy="50006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660033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 h="260350"/>
            <a:bevelB w="146050" h="247650"/>
          </a:sp3d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  <p:bldP spid="3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476250"/>
              <a:ext cx="9144000" cy="288925"/>
            </a:xfrm>
            <a:prstGeom prst="rect">
              <a:avLst/>
            </a:prstGeom>
            <a:solidFill>
              <a:srgbClr val="ADEA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0" y="5876925"/>
                <a:ext cx="9144000" cy="214313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0" y="6092825"/>
                <a:ext cx="9144000" cy="287338"/>
              </a:xfrm>
              <a:prstGeom prst="rect">
                <a:avLst/>
              </a:prstGeom>
              <a:solidFill>
                <a:srgbClr val="ADEA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0" y="765175"/>
                <a:ext cx="9144000" cy="215900"/>
              </a:xfrm>
              <a:prstGeom prst="rect">
                <a:avLst/>
              </a:prstGeom>
              <a:solidFill>
                <a:srgbClr val="F3FFD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0" y="6381750"/>
                <a:ext cx="9144000" cy="47625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651500" y="188913"/>
                <a:ext cx="431800" cy="431800"/>
                <a:chOff x="2472" y="1888"/>
                <a:chExt cx="681" cy="680"/>
              </a:xfrm>
              <a:solidFill>
                <a:srgbClr val="CC99FF"/>
              </a:solidFill>
            </p:grpSpPr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8" name="AutoShape 1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Oval 1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" name="Group 68"/>
              <p:cNvGrpSpPr>
                <a:grpSpLocks/>
              </p:cNvGrpSpPr>
              <p:nvPr/>
            </p:nvGrpSpPr>
            <p:grpSpPr bwMode="auto">
              <a:xfrm>
                <a:off x="8604250" y="404813"/>
                <a:ext cx="287338" cy="288925"/>
                <a:chOff x="2064" y="2523"/>
                <a:chExt cx="681" cy="680"/>
              </a:xfrm>
            </p:grpSpPr>
            <p:sp>
              <p:nvSpPr>
                <p:cNvPr id="22" name="AutoShape 6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AutoShape 7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AutoShape 7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Oval 7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5940425" y="188913"/>
                <a:ext cx="647700" cy="647700"/>
                <a:chOff x="2064" y="2523"/>
                <a:chExt cx="681" cy="680"/>
              </a:xfrm>
            </p:grpSpPr>
            <p:sp>
              <p:nvSpPr>
                <p:cNvPr id="18" name="AutoShape 89"/>
                <p:cNvSpPr>
                  <a:spLocks noChangeArrowheads="1"/>
                </p:cNvSpPr>
                <p:nvPr/>
              </p:nvSpPr>
              <p:spPr bwMode="auto">
                <a:xfrm>
                  <a:off x="2064" y="2523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" name="AutoShape 90"/>
                <p:cNvSpPr>
                  <a:spLocks noChangeArrowheads="1"/>
                </p:cNvSpPr>
                <p:nvPr/>
              </p:nvSpPr>
              <p:spPr bwMode="auto">
                <a:xfrm>
                  <a:off x="2154" y="2614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1ADE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" name="AutoShape 91"/>
                <p:cNvSpPr>
                  <a:spLocks noChangeArrowheads="1"/>
                </p:cNvSpPr>
                <p:nvPr/>
              </p:nvSpPr>
              <p:spPr bwMode="auto">
                <a:xfrm>
                  <a:off x="2245" y="2704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solidFill>
                  <a:srgbClr val="F9DFF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Oval 92"/>
                <p:cNvSpPr>
                  <a:spLocks noChangeArrowheads="1"/>
                </p:cNvSpPr>
                <p:nvPr/>
              </p:nvSpPr>
              <p:spPr bwMode="auto">
                <a:xfrm>
                  <a:off x="2291" y="2750"/>
                  <a:ext cx="227" cy="227"/>
                </a:xfrm>
                <a:prstGeom prst="ellipse">
                  <a:avLst/>
                </a:prstGeom>
                <a:solidFill>
                  <a:srgbClr val="FF66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8710613" y="5661025"/>
                <a:ext cx="433387" cy="431800"/>
                <a:chOff x="2472" y="1888"/>
                <a:chExt cx="681" cy="680"/>
              </a:xfrm>
              <a:solidFill>
                <a:srgbClr val="FF7C80"/>
              </a:solidFill>
            </p:grpSpPr>
            <p:sp>
              <p:nvSpPr>
                <p:cNvPr id="14" name="AutoShape 99"/>
                <p:cNvSpPr>
                  <a:spLocks noChangeArrowheads="1"/>
                </p:cNvSpPr>
                <p:nvPr/>
              </p:nvSpPr>
              <p:spPr bwMode="auto">
                <a:xfrm>
                  <a:off x="2472" y="1888"/>
                  <a:ext cx="681" cy="680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5" name="AutoShape 100"/>
                <p:cNvSpPr>
                  <a:spLocks noChangeArrowheads="1"/>
                </p:cNvSpPr>
                <p:nvPr/>
              </p:nvSpPr>
              <p:spPr bwMode="auto">
                <a:xfrm>
                  <a:off x="2562" y="1979"/>
                  <a:ext cx="499" cy="499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6" name="AutoShape 101"/>
                <p:cNvSpPr>
                  <a:spLocks noChangeArrowheads="1"/>
                </p:cNvSpPr>
                <p:nvPr/>
              </p:nvSpPr>
              <p:spPr bwMode="auto">
                <a:xfrm>
                  <a:off x="2653" y="2069"/>
                  <a:ext cx="317" cy="318"/>
                </a:xfrm>
                <a:custGeom>
                  <a:avLst/>
                  <a:gdLst>
                    <a:gd name="G0" fmla="+- 3148 0 0"/>
                    <a:gd name="G1" fmla="+- 21600 0 3148"/>
                    <a:gd name="G2" fmla="+- 21600 0 3148"/>
                    <a:gd name="G3" fmla="*/ G0 2929 10000"/>
                    <a:gd name="G4" fmla="+- 21600 0 G3"/>
                    <a:gd name="G5" fmla="+- 21600 0 G3"/>
                    <a:gd name="T0" fmla="*/ 10800 w 21600"/>
                    <a:gd name="T1" fmla="*/ 0 h 21600"/>
                    <a:gd name="T2" fmla="*/ 3163 w 21600"/>
                    <a:gd name="T3" fmla="*/ 3163 h 21600"/>
                    <a:gd name="T4" fmla="*/ 0 w 21600"/>
                    <a:gd name="T5" fmla="*/ 10800 h 21600"/>
                    <a:gd name="T6" fmla="*/ 3163 w 21600"/>
                    <a:gd name="T7" fmla="*/ 18437 h 21600"/>
                    <a:gd name="T8" fmla="*/ 10800 w 21600"/>
                    <a:gd name="T9" fmla="*/ 21600 h 21600"/>
                    <a:gd name="T10" fmla="*/ 18437 w 21600"/>
                    <a:gd name="T11" fmla="*/ 18437 h 21600"/>
                    <a:gd name="T12" fmla="*/ 21600 w 21600"/>
                    <a:gd name="T13" fmla="*/ 10800 h 21600"/>
                    <a:gd name="T14" fmla="*/ 18437 w 21600"/>
                    <a:gd name="T15" fmla="*/ 3163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3148" y="10800"/>
                      </a:moveTo>
                      <a:cubicBezTo>
                        <a:pt x="3148" y="15026"/>
                        <a:pt x="6574" y="18452"/>
                        <a:pt x="10800" y="18452"/>
                      </a:cubicBezTo>
                      <a:cubicBezTo>
                        <a:pt x="15026" y="18452"/>
                        <a:pt x="18452" y="15026"/>
                        <a:pt x="18452" y="10800"/>
                      </a:cubicBezTo>
                      <a:cubicBezTo>
                        <a:pt x="18452" y="6574"/>
                        <a:pt x="15026" y="3148"/>
                        <a:pt x="10800" y="3148"/>
                      </a:cubicBezTo>
                      <a:cubicBezTo>
                        <a:pt x="6574" y="3148"/>
                        <a:pt x="3148" y="6574"/>
                        <a:pt x="3148" y="108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" name="Oval 102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227" cy="227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0" y="714356"/>
            <a:ext cx="2857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Viner Hand ITC" pitchFamily="66" charset="0"/>
                <a:ea typeface="华康海报体W12(P)" pitchFamily="82" charset="-122"/>
              </a:rPr>
              <a:t>Exercise </a:t>
            </a:r>
            <a:r>
              <a:rPr lang="zh-CN" altLang="en-US" sz="4400" b="1" i="1" dirty="0" smtClean="0">
                <a:latin typeface="Viner Hand ITC" pitchFamily="66" charset="0"/>
                <a:ea typeface="华康海报体W12(P)" pitchFamily="82" charset="-122"/>
              </a:rPr>
              <a:t>：</a:t>
            </a:r>
            <a:endParaRPr lang="zh-CN" altLang="en-US" sz="4400" b="1" i="1" dirty="0">
              <a:latin typeface="Viner Hand ITC" pitchFamily="66" charset="0"/>
              <a:ea typeface="华康海报体W12(P)" pitchFamily="82" charset="-122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Arial" pitchFamily="34" charset="0"/>
              </a:rPr>
              <a:t>Fil</a:t>
            </a:r>
            <a:r>
              <a:rPr lang="en-US" altLang="zh-CN" sz="2800" i="1" dirty="0" smtClean="0">
                <a:latin typeface="Georgia" pitchFamily="18" charset="0"/>
                <a:ea typeface="黑体" pitchFamily="2" charset="-122"/>
                <a:cs typeface="Arial" pitchFamily="34" charset="0"/>
              </a:rPr>
              <a:t>l in the blanks with the first letters</a:t>
            </a:r>
            <a:r>
              <a:rPr lang="en-US" altLang="zh-CN" sz="2800" dirty="0" smtClean="0">
                <a:latin typeface="Arial" pitchFamily="34" charset="0"/>
                <a:ea typeface="黑体" pitchFamily="2" charset="-122"/>
                <a:cs typeface="Arial" pitchFamily="34" charset="0"/>
              </a:rPr>
              <a:t>.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. Please give me a c</a:t>
            </a:r>
            <a:r>
              <a:rPr kumimoji="0" lang="en-US" altLang="zh-CN" sz="28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___  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of tea to drink.</a:t>
            </a:r>
            <a:endParaRPr kumimoji="0" lang="en-US" altLang="zh-CN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2. Let’s t</a:t>
            </a:r>
            <a:r>
              <a:rPr kumimoji="0" lang="en-US" altLang="zh-CN" sz="28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__  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on the TV and watch our favorite </a:t>
            </a:r>
          </a:p>
          <a:p>
            <a:pPr marL="0" marR="0" lvl="0" indent="0" algn="l" defTabSz="914400" rtl="0" eaLnBrk="0" fontAlgn="base" latinLnBrk="0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programs.</a:t>
            </a:r>
            <a:endParaRPr kumimoji="0" lang="en-US" altLang="zh-CN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3. Wash an apple and then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c</a:t>
            </a:r>
            <a:r>
              <a:rPr kumimoji="0" lang="en-US" altLang="zh-CN" sz="28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__   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it into four parts, </a:t>
            </a:r>
          </a:p>
          <a:p>
            <a:pPr marL="0" marR="0" lvl="0" indent="0" algn="l" defTabSz="914400" rtl="0" eaLnBrk="0" fontAlgn="base" latinLnBrk="0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please.</a:t>
            </a:r>
            <a:endParaRPr kumimoji="0" lang="en-US" altLang="zh-CN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4. Do you need a</a:t>
            </a:r>
            <a:r>
              <a:rPr kumimoji="0" lang="en-US" altLang="zh-CN" sz="28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 __  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ten minutes?</a:t>
            </a:r>
            <a:endParaRPr kumimoji="0" lang="en-US" altLang="zh-CN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宋体" pitchFamily="2" charset="-122"/>
                <a:cs typeface="Arial" pitchFamily="34" charset="0"/>
              </a:rPr>
              <a:t>5. I walked for a long time.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F</a:t>
            </a:r>
            <a:r>
              <a:rPr kumimoji="0" lang="en-US" altLang="zh-CN" sz="28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     __    </a:t>
            </a: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黑体" pitchFamily="2" charset="-122"/>
                <a:cs typeface="Times New Roman" pitchFamily="18" charset="0"/>
              </a:rPr>
              <a:t>, I got there.</a:t>
            </a:r>
            <a:endParaRPr kumimoji="0" lang="en-US" altLang="zh-CN" sz="4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宋体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9491" y="1912177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up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8853" y="253849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C00000"/>
                </a:solidFill>
                <a:latin typeface="Georgia" pitchFamily="18" charset="0"/>
              </a:rPr>
              <a:t>urn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67312" y="3739669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</a:rPr>
              <a:t>ut</a:t>
            </a:r>
            <a:endParaRPr lang="en-US" altLang="zh-CN" sz="3200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3174" y="499498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</a:rPr>
              <a:t>nother</a:t>
            </a:r>
            <a:endParaRPr lang="en-US" altLang="zh-CN" sz="3200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557214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err="1" smtClean="0">
                <a:solidFill>
                  <a:srgbClr val="C00000"/>
                </a:solidFill>
                <a:latin typeface="Georgia" pitchFamily="18" charset="0"/>
              </a:rPr>
              <a:t>inally</a:t>
            </a:r>
            <a:endParaRPr lang="en-US" altLang="zh-CN" sz="3200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214678" y="2714620"/>
            <a:ext cx="3286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 smtClean="0">
                <a:latin typeface="Georgia" pitchFamily="18" charset="0"/>
              </a:rPr>
              <a:t>shape</a:t>
            </a:r>
            <a:endParaRPr lang="zh-CN" altLang="en-US" sz="8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500430" y="2714620"/>
            <a:ext cx="3286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 smtClean="0">
                <a:latin typeface="Georgia" pitchFamily="18" charset="0"/>
              </a:rPr>
              <a:t>shake</a:t>
            </a:r>
            <a:endParaRPr lang="zh-CN" altLang="en-US" sz="8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000364" y="2714620"/>
            <a:ext cx="35004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 smtClean="0">
                <a:latin typeface="Georgia" pitchFamily="18" charset="0"/>
              </a:rPr>
              <a:t>peace</a:t>
            </a:r>
            <a:endParaRPr lang="zh-CN" altLang="en-US" sz="8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712200" y="1268413"/>
            <a:ext cx="431800" cy="431800"/>
            <a:chOff x="2064" y="2523"/>
            <a:chExt cx="681" cy="68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214313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287338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476250"/>
            <a:ext cx="9144000" cy="288925"/>
          </a:xfrm>
          <a:prstGeom prst="rect">
            <a:avLst/>
          </a:prstGeom>
          <a:solidFill>
            <a:srgbClr val="ADEA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215900"/>
          </a:xfrm>
          <a:prstGeom prst="rect">
            <a:avLst/>
          </a:prstGeom>
          <a:solidFill>
            <a:srgbClr val="F3FF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51500" y="188913"/>
            <a:ext cx="431800" cy="431800"/>
            <a:chOff x="2472" y="1888"/>
            <a:chExt cx="681" cy="680"/>
          </a:xfrm>
        </p:grpSpPr>
        <p:sp>
          <p:nvSpPr>
            <p:cNvPr id="6158" name="AutoShape 1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0" name="AutoShape 1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971550" y="4868863"/>
            <a:ext cx="1081088" cy="1079500"/>
            <a:chOff x="2064" y="2523"/>
            <a:chExt cx="681" cy="6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71550" y="5516563"/>
            <a:ext cx="792163" cy="792162"/>
            <a:chOff x="2472" y="1888"/>
            <a:chExt cx="681" cy="680"/>
          </a:xfrm>
          <a:solidFill>
            <a:srgbClr val="FF7C80"/>
          </a:solidFill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9" name="AutoShape 2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0" name="AutoShape 2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50825" y="4941888"/>
            <a:ext cx="1081088" cy="1079500"/>
            <a:chOff x="2472" y="1888"/>
            <a:chExt cx="681" cy="680"/>
          </a:xfrm>
          <a:solidFill>
            <a:srgbClr val="FF9933"/>
          </a:solidFill>
        </p:grpSpPr>
        <p:sp>
          <p:nvSpPr>
            <p:cNvPr id="6173" name="AutoShape 2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4" name="AutoShape 3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5" name="AutoShape 3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0" y="5445125"/>
            <a:ext cx="576263" cy="647700"/>
            <a:chOff x="2472" y="1888"/>
            <a:chExt cx="681" cy="680"/>
          </a:xfrm>
          <a:solidFill>
            <a:srgbClr val="66FF33"/>
          </a:solidFill>
        </p:grpSpPr>
        <p:sp>
          <p:nvSpPr>
            <p:cNvPr id="6178" name="AutoShape 3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79" name="AutoShape 3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0" name="AutoShape 3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524750" y="333375"/>
            <a:ext cx="792163" cy="790575"/>
            <a:chOff x="2472" y="1888"/>
            <a:chExt cx="681" cy="680"/>
          </a:xfrm>
          <a:solidFill>
            <a:srgbClr val="66FFFF"/>
          </a:solidFill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4" name="AutoShape 4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5" name="AutoShape 4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812088" y="1052513"/>
            <a:ext cx="936625" cy="863600"/>
            <a:chOff x="2472" y="1888"/>
            <a:chExt cx="681" cy="680"/>
          </a:xfrm>
          <a:solidFill>
            <a:srgbClr val="FF33CC"/>
          </a:solidFill>
        </p:grpSpPr>
        <p:sp>
          <p:nvSpPr>
            <p:cNvPr id="6188" name="AutoShape 4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89" name="AutoShape 4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0" name="AutoShape 4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7308850" y="765175"/>
            <a:ext cx="792163" cy="792163"/>
            <a:chOff x="2472" y="1888"/>
            <a:chExt cx="681" cy="680"/>
          </a:xfrm>
          <a:solidFill>
            <a:srgbClr val="FF9933"/>
          </a:solidFill>
        </p:grpSpPr>
        <p:sp>
          <p:nvSpPr>
            <p:cNvPr id="6193" name="AutoShape 4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4" name="AutoShape 5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5" name="AutoShape 5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8243888" y="2349500"/>
            <a:ext cx="649287" cy="574675"/>
            <a:chOff x="2472" y="1888"/>
            <a:chExt cx="681" cy="680"/>
          </a:xfrm>
          <a:solidFill>
            <a:srgbClr val="FF7C80"/>
          </a:solidFill>
        </p:grpSpPr>
        <p:sp>
          <p:nvSpPr>
            <p:cNvPr id="6198" name="AutoShape 5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99" name="AutoShape 5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0" name="AutoShape 5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grpFill/>
            <a:ln w="952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0" y="4365625"/>
            <a:ext cx="576263" cy="576263"/>
            <a:chOff x="2064" y="2523"/>
            <a:chExt cx="681" cy="680"/>
          </a:xfrm>
        </p:grpSpPr>
        <p:sp>
          <p:nvSpPr>
            <p:cNvPr id="6203" name="AutoShape 5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4" name="AutoShape 6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5" name="AutoShape 6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7235825" y="1844675"/>
            <a:ext cx="720725" cy="647700"/>
            <a:chOff x="2064" y="2523"/>
            <a:chExt cx="681" cy="680"/>
          </a:xfrm>
        </p:grpSpPr>
        <p:sp>
          <p:nvSpPr>
            <p:cNvPr id="6208" name="AutoShape 6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09" name="AutoShape 6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0" name="AutoShape 6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395288" y="5876925"/>
            <a:ext cx="287337" cy="288925"/>
            <a:chOff x="2064" y="2523"/>
            <a:chExt cx="681" cy="680"/>
          </a:xfrm>
        </p:grpSpPr>
        <p:sp>
          <p:nvSpPr>
            <p:cNvPr id="6213" name="AutoShape 6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4" name="AutoShape 7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5" name="AutoShape 7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8604250" y="404813"/>
            <a:ext cx="287338" cy="288925"/>
            <a:chOff x="2064" y="2523"/>
            <a:chExt cx="681" cy="680"/>
          </a:xfrm>
        </p:grpSpPr>
        <p:sp>
          <p:nvSpPr>
            <p:cNvPr id="6218" name="AutoShape 7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19" name="AutoShape 7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0" name="AutoShape 7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1042988" y="4941888"/>
            <a:ext cx="215900" cy="215900"/>
            <a:chOff x="2472" y="1888"/>
            <a:chExt cx="681" cy="680"/>
          </a:xfrm>
        </p:grpSpPr>
        <p:sp>
          <p:nvSpPr>
            <p:cNvPr id="6223" name="AutoShape 7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4" name="AutoShape 8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5" name="AutoShape 8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7524750" y="1557338"/>
            <a:ext cx="215900" cy="215900"/>
            <a:chOff x="2472" y="1888"/>
            <a:chExt cx="681" cy="680"/>
          </a:xfrm>
        </p:grpSpPr>
        <p:sp>
          <p:nvSpPr>
            <p:cNvPr id="6228" name="AutoShape 8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29" name="AutoShape 8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0" name="AutoShape 8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532813" y="620713"/>
            <a:ext cx="215900" cy="215900"/>
            <a:chOff x="2472" y="1888"/>
            <a:chExt cx="681" cy="680"/>
          </a:xfrm>
        </p:grpSpPr>
        <p:sp>
          <p:nvSpPr>
            <p:cNvPr id="6233" name="AutoShape 8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4" name="AutoShape 9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5" name="AutoShape 9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5940425" y="188913"/>
            <a:ext cx="647700" cy="647700"/>
            <a:chOff x="2064" y="2523"/>
            <a:chExt cx="681" cy="680"/>
          </a:xfrm>
        </p:grpSpPr>
        <p:sp>
          <p:nvSpPr>
            <p:cNvPr id="6238" name="AutoShape 94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39" name="AutoShape 95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0" name="AutoShape 96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98"/>
          <p:cNvGrpSpPr>
            <a:grpSpLocks/>
          </p:cNvGrpSpPr>
          <p:nvPr/>
        </p:nvGrpSpPr>
        <p:grpSpPr bwMode="auto">
          <a:xfrm>
            <a:off x="8675688" y="5949950"/>
            <a:ext cx="215900" cy="215900"/>
            <a:chOff x="2472" y="1888"/>
            <a:chExt cx="681" cy="680"/>
          </a:xfrm>
        </p:grpSpPr>
        <p:sp>
          <p:nvSpPr>
            <p:cNvPr id="6243" name="AutoShape 99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4" name="AutoShape 100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5" name="AutoShape 101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1" name="Group 103"/>
          <p:cNvGrpSpPr>
            <a:grpSpLocks/>
          </p:cNvGrpSpPr>
          <p:nvPr/>
        </p:nvGrpSpPr>
        <p:grpSpPr bwMode="auto">
          <a:xfrm>
            <a:off x="8710613" y="5661025"/>
            <a:ext cx="433387" cy="431800"/>
            <a:chOff x="2472" y="1888"/>
            <a:chExt cx="681" cy="680"/>
          </a:xfrm>
        </p:grpSpPr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2472" y="1888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9" name="AutoShape 105"/>
            <p:cNvSpPr>
              <a:spLocks noChangeArrowheads="1"/>
            </p:cNvSpPr>
            <p:nvPr/>
          </p:nvSpPr>
          <p:spPr bwMode="auto">
            <a:xfrm>
              <a:off x="2562" y="1979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0" name="AutoShape 106"/>
            <p:cNvSpPr>
              <a:spLocks noChangeArrowheads="1"/>
            </p:cNvSpPr>
            <p:nvPr/>
          </p:nvSpPr>
          <p:spPr bwMode="auto">
            <a:xfrm>
              <a:off x="2653" y="2069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auto">
            <a:xfrm>
              <a:off x="2699" y="2115"/>
              <a:ext cx="227" cy="227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8532813" y="5734050"/>
            <a:ext cx="287337" cy="288925"/>
            <a:chOff x="2064" y="2523"/>
            <a:chExt cx="681" cy="680"/>
          </a:xfrm>
        </p:grpSpPr>
        <p:sp>
          <p:nvSpPr>
            <p:cNvPr id="6253" name="AutoShape 109"/>
            <p:cNvSpPr>
              <a:spLocks noChangeArrowheads="1"/>
            </p:cNvSpPr>
            <p:nvPr/>
          </p:nvSpPr>
          <p:spPr bwMode="auto">
            <a:xfrm>
              <a:off x="2064" y="2523"/>
              <a:ext cx="681" cy="680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4" name="AutoShape 110"/>
            <p:cNvSpPr>
              <a:spLocks noChangeArrowheads="1"/>
            </p:cNvSpPr>
            <p:nvPr/>
          </p:nvSpPr>
          <p:spPr bwMode="auto">
            <a:xfrm>
              <a:off x="2154" y="2614"/>
              <a:ext cx="499" cy="499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1ADE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5" name="AutoShape 111"/>
            <p:cNvSpPr>
              <a:spLocks noChangeArrowheads="1"/>
            </p:cNvSpPr>
            <p:nvPr/>
          </p:nvSpPr>
          <p:spPr bwMode="auto">
            <a:xfrm>
              <a:off x="2245" y="2704"/>
              <a:ext cx="317" cy="318"/>
            </a:xfrm>
            <a:custGeom>
              <a:avLst/>
              <a:gdLst>
                <a:gd name="G0" fmla="+- 3148 0 0"/>
                <a:gd name="G1" fmla="+- 21600 0 3148"/>
                <a:gd name="G2" fmla="+- 21600 0 314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148" y="10800"/>
                  </a:moveTo>
                  <a:cubicBezTo>
                    <a:pt x="3148" y="15026"/>
                    <a:pt x="6574" y="18452"/>
                    <a:pt x="10800" y="18452"/>
                  </a:cubicBezTo>
                  <a:cubicBezTo>
                    <a:pt x="15026" y="18452"/>
                    <a:pt x="18452" y="15026"/>
                    <a:pt x="18452" y="10800"/>
                  </a:cubicBezTo>
                  <a:cubicBezTo>
                    <a:pt x="18452" y="6574"/>
                    <a:pt x="15026" y="3148"/>
                    <a:pt x="10800" y="3148"/>
                  </a:cubicBezTo>
                  <a:cubicBezTo>
                    <a:pt x="6574" y="3148"/>
                    <a:pt x="3148" y="6574"/>
                    <a:pt x="3148" y="10800"/>
                  </a:cubicBezTo>
                  <a:close/>
                </a:path>
              </a:pathLst>
            </a:custGeom>
            <a:solidFill>
              <a:srgbClr val="F9DFF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auto">
            <a:xfrm>
              <a:off x="2291" y="2750"/>
              <a:ext cx="227" cy="227"/>
            </a:xfrm>
            <a:prstGeom prst="ellipse">
              <a:avLst/>
            </a:prstGeom>
            <a:solidFill>
              <a:srgbClr val="FF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组合 136"/>
          <p:cNvGrpSpPr/>
          <p:nvPr/>
        </p:nvGrpSpPr>
        <p:grpSpPr>
          <a:xfrm>
            <a:off x="1814531" y="3608771"/>
            <a:ext cx="5076793" cy="511175"/>
            <a:chOff x="1814531" y="3608771"/>
            <a:chExt cx="5076793" cy="511175"/>
          </a:xfrm>
        </p:grpSpPr>
        <p:grpSp>
          <p:nvGrpSpPr>
            <p:cNvPr id="24" name="Group 116"/>
            <p:cNvGrpSpPr>
              <a:grpSpLocks/>
            </p:cNvGrpSpPr>
            <p:nvPr/>
          </p:nvGrpSpPr>
          <p:grpSpPr bwMode="auto">
            <a:xfrm rot="2824626">
              <a:off x="1818499" y="3604803"/>
              <a:ext cx="511175" cy="519112"/>
              <a:chOff x="2064" y="1616"/>
              <a:chExt cx="680" cy="589"/>
            </a:xfrm>
            <a:solidFill>
              <a:srgbClr val="FF9933"/>
            </a:solidFill>
          </p:grpSpPr>
          <p:sp>
            <p:nvSpPr>
              <p:cNvPr id="6257" name="AutoShape 113"/>
              <p:cNvSpPr>
                <a:spLocks noChangeArrowheads="1"/>
              </p:cNvSpPr>
              <p:nvPr/>
            </p:nvSpPr>
            <p:spPr bwMode="auto">
              <a:xfrm>
                <a:off x="2064" y="1616"/>
                <a:ext cx="680" cy="589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8" name="AutoShape 114"/>
              <p:cNvSpPr>
                <a:spLocks noChangeArrowheads="1"/>
              </p:cNvSpPr>
              <p:nvPr/>
            </p:nvSpPr>
            <p:spPr bwMode="auto">
              <a:xfrm>
                <a:off x="2109" y="1661"/>
                <a:ext cx="590" cy="500"/>
              </a:xfrm>
              <a:prstGeom prst="roundRect">
                <a:avLst>
                  <a:gd name="adj" fmla="val 16667"/>
                </a:avLst>
              </a:prstGeom>
              <a:grpFill/>
              <a:ln w="1016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9" name="AutoShape 115"/>
              <p:cNvSpPr>
                <a:spLocks noChangeArrowheads="1"/>
              </p:cNvSpPr>
              <p:nvPr/>
            </p:nvSpPr>
            <p:spPr bwMode="auto">
              <a:xfrm>
                <a:off x="2154" y="1706"/>
                <a:ext cx="499" cy="409"/>
              </a:xfrm>
              <a:prstGeom prst="roundRect">
                <a:avLst>
                  <a:gd name="adj" fmla="val 16667"/>
                </a:avLst>
              </a:prstGeom>
              <a:grpFill/>
              <a:ln w="1270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2714612" y="3897696"/>
              <a:ext cx="4176712" cy="0"/>
            </a:xfrm>
            <a:prstGeom prst="line">
              <a:avLst/>
            </a:prstGeom>
            <a:noFill/>
            <a:ln w="38100">
              <a:solidFill>
                <a:schemeClr val="accent2">
                  <a:alpha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3643306" y="2714620"/>
            <a:ext cx="2857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 smtClean="0">
                <a:latin typeface="Georgia" pitchFamily="18" charset="0"/>
              </a:rPr>
              <a:t>peel</a:t>
            </a:r>
            <a:endParaRPr lang="zh-CN" altLang="en-US" sz="8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1579</Words>
  <Application>Microsoft Office PowerPoint</Application>
  <PresentationFormat>全屏显示(4:3)</PresentationFormat>
  <Paragraphs>414</Paragraphs>
  <Slides>57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59" baseType="lpstr">
      <vt:lpstr>Office 主题</vt:lpstr>
      <vt:lpstr>Blends</vt:lpstr>
      <vt:lpstr>How do you make a banana milk shake?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User</cp:lastModifiedBy>
  <cp:revision>169</cp:revision>
  <dcterms:modified xsi:type="dcterms:W3CDTF">2014-04-24T01:32:06Z</dcterms:modified>
</cp:coreProperties>
</file>