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418" r:id="rId2"/>
    <p:sldId id="773" r:id="rId3"/>
    <p:sldId id="842" r:id="rId4"/>
    <p:sldId id="736" r:id="rId5"/>
    <p:sldId id="768" r:id="rId6"/>
    <p:sldId id="759" r:id="rId7"/>
    <p:sldId id="843" r:id="rId8"/>
    <p:sldId id="835" r:id="rId9"/>
    <p:sldId id="875" r:id="rId10"/>
    <p:sldId id="876" r:id="rId11"/>
    <p:sldId id="844" r:id="rId12"/>
    <p:sldId id="845" r:id="rId13"/>
    <p:sldId id="846" r:id="rId14"/>
    <p:sldId id="877" r:id="rId15"/>
    <p:sldId id="847" r:id="rId16"/>
    <p:sldId id="848" r:id="rId17"/>
    <p:sldId id="849" r:id="rId18"/>
    <p:sldId id="850" r:id="rId19"/>
    <p:sldId id="851" r:id="rId20"/>
    <p:sldId id="852" r:id="rId21"/>
    <p:sldId id="853" r:id="rId22"/>
    <p:sldId id="854" r:id="rId23"/>
    <p:sldId id="855" r:id="rId24"/>
    <p:sldId id="856" r:id="rId25"/>
    <p:sldId id="857" r:id="rId26"/>
    <p:sldId id="858" r:id="rId27"/>
    <p:sldId id="859" r:id="rId28"/>
    <p:sldId id="860" r:id="rId29"/>
    <p:sldId id="861" r:id="rId30"/>
    <p:sldId id="862" r:id="rId31"/>
    <p:sldId id="863" r:id="rId32"/>
    <p:sldId id="864" r:id="rId33"/>
    <p:sldId id="865" r:id="rId34"/>
    <p:sldId id="866" r:id="rId35"/>
    <p:sldId id="867" r:id="rId36"/>
    <p:sldId id="868" r:id="rId37"/>
    <p:sldId id="869" r:id="rId38"/>
    <p:sldId id="870" r:id="rId39"/>
    <p:sldId id="871" r:id="rId40"/>
    <p:sldId id="872" r:id="rId41"/>
    <p:sldId id="873" r:id="rId42"/>
    <p:sldId id="874" r:id="rId43"/>
    <p:sldId id="543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00"/>
    <a:srgbClr val="99CCFF"/>
    <a:srgbClr val="CCFFFF"/>
    <a:srgbClr val="CC99FF"/>
    <a:srgbClr val="99FF66"/>
    <a:srgbClr val="CCFF99"/>
    <a:srgbClr val="66FF33"/>
    <a:srgbClr val="99FF33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20" autoAdjust="0"/>
  </p:normalViewPr>
  <p:slideViewPr>
    <p:cSldViewPr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94B07-CA9D-4BA8-A7AF-3DFD1F5B9A0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6EE5-22AD-4A97-83AD-760652E999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91744-1C58-4747-8FCD-98D60E14611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91744-1C58-4747-8FCD-98D60E14611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gif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Section%20B%201c%20.mp3" TargetMode="External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Section%20B%201d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8.24&#35838;&#20214;\10&#28857;&#29677;&#26032;&#29256;&#26631;&#20843;&#19978;%20U7\&#26032;&#29256;&#26631;&#20843;&#19978;%20U7\&#20570;&#39277;&#26426;&#22120;&#20154;&#35270;&#39057;&#32032;&#26448;%20.wmv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8.24&#35838;&#20214;\10&#28857;&#29677;&#26032;&#29256;&#26631;&#20843;&#19978;%20U7\&#26032;&#29256;&#26631;&#20843;&#19978;%20U7\Section%20B%202b%20.mp3" TargetMode="External"/><Relationship Id="rId5" Type="http://schemas.openxmlformats.org/officeDocument/2006/relationships/image" Target="../media/image39.png"/><Relationship Id="rId4" Type="http://schemas.openxmlformats.org/officeDocument/2006/relationships/audio" Target="../media/audio10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0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0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0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0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0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0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0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0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352a1P05210-391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357422" y="1500174"/>
            <a:ext cx="3744912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</a:t>
            </a:r>
            <a:r>
              <a:rPr kumimoji="0" lang="zh-CN" alt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新目标八上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8038" y="2565400"/>
            <a:ext cx="2303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Unit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7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85786" y="3500438"/>
            <a:ext cx="75438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itchFamily="2" charset="-122"/>
                <a:ea typeface="方正姚体" pitchFamily="2" charset="-122"/>
                <a:cs typeface="+mj-cs"/>
              </a:rPr>
              <a:t>Will people have robots?</a:t>
            </a:r>
          </a:p>
        </p:txBody>
      </p:sp>
    </p:spTree>
  </p:cSld>
  <p:clrMapOvr>
    <a:masterClrMapping/>
  </p:clrMapOvr>
  <p:transition>
    <p:newsflash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706"/>
            <a:ext cx="9178532" cy="68322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"/>
            <a:ext cx="3929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Lead-in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图片 4" descr="t014b625cee761d2fc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692696"/>
            <a:ext cx="2488171" cy="1866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3275856" y="1196752"/>
            <a:ext cx="4429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</a:rPr>
              <a:t>astronaut </a:t>
            </a:r>
            <a:r>
              <a:rPr lang="en-US" altLang="zh-CN" sz="3200" dirty="0" smtClean="0"/>
              <a:t>['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æ</a:t>
            </a:r>
            <a:r>
              <a:rPr lang="en-US" altLang="zh-CN" sz="3200" dirty="0" err="1" smtClean="0"/>
              <a:t>str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ə</a:t>
            </a:r>
            <a:r>
              <a:rPr lang="en-US" altLang="zh-CN" sz="3200" dirty="0" err="1" smtClean="0"/>
              <a:t>n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ɔː</a:t>
            </a:r>
            <a:r>
              <a:rPr lang="en-US" altLang="zh-CN" sz="3200" dirty="0" err="1" smtClean="0"/>
              <a:t>t</a:t>
            </a:r>
            <a:r>
              <a:rPr lang="en-US" altLang="zh-CN" sz="3200" dirty="0" smtClean="0"/>
              <a:t>]</a:t>
            </a:r>
            <a:endParaRPr kumimoji="1" lang="en-US" altLang="zh-CN" sz="3200" b="1" dirty="0">
              <a:solidFill>
                <a:srgbClr val="FF0000"/>
              </a:solidFill>
              <a:latin typeface="Segoe UI Symbol" pitchFamily="34" charset="0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  宇航员</a:t>
            </a:r>
            <a:endParaRPr kumimoji="1"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图片 9" descr="0023aeaa2e7a0c267b25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2564904"/>
            <a:ext cx="32620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7"/>
          <p:cNvSpPr>
            <a:spLocks noChangeArrowheads="1"/>
          </p:cNvSpPr>
          <p:nvPr/>
        </p:nvSpPr>
        <p:spPr bwMode="auto">
          <a:xfrm>
            <a:off x="3779912" y="2924944"/>
            <a:ext cx="4429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</a:rPr>
              <a:t>space station</a:t>
            </a:r>
            <a:endParaRPr kumimoji="1" lang="en-US" altLang="zh-CN" sz="3200" b="1" i="1" dirty="0">
              <a:latin typeface="Georgia" pitchFamily="18" charset="0"/>
            </a:endParaRPr>
          </a:p>
        </p:txBody>
      </p:sp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3779912" y="3573016"/>
            <a:ext cx="4429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3200" b="1" dirty="0" smtClean="0">
                <a:latin typeface="Georgia" pitchFamily="18" charset="0"/>
              </a:rPr>
              <a:t>宇宙空间站</a:t>
            </a:r>
            <a:endParaRPr kumimoji="1" lang="en-US" altLang="zh-CN" sz="3200" b="1" dirty="0">
              <a:latin typeface="Georgia" pitchFamily="18" charset="0"/>
            </a:endParaRPr>
          </a:p>
        </p:txBody>
      </p:sp>
      <p:pic>
        <p:nvPicPr>
          <p:cNvPr id="14" name="图片 13" descr="u=1014489053,34351710&amp;fm=23&amp;gp=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4221088"/>
            <a:ext cx="2960315" cy="23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755576" y="4941168"/>
            <a:ext cx="4429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</a:rPr>
              <a:t>rocket </a:t>
            </a:r>
            <a:r>
              <a:rPr lang="en-US" altLang="zh-CN" sz="3200" dirty="0" smtClean="0"/>
              <a:t>[‘</a:t>
            </a:r>
            <a:r>
              <a:rPr lang="en-US" altLang="zh-CN" sz="3200" dirty="0" err="1" smtClean="0"/>
              <a:t>r</a:t>
            </a:r>
            <a:r>
              <a:rPr lang="en-US" altLang="zh-CN" sz="3200" dirty="0" err="1" smtClean="0">
                <a:solidFill>
                  <a:srgbClr val="C00000"/>
                </a:solidFill>
              </a:rPr>
              <a:t>ɒ</a:t>
            </a:r>
            <a:r>
              <a:rPr lang="en-US" altLang="zh-CN" sz="3200" dirty="0" err="1" smtClean="0"/>
              <a:t>k</a:t>
            </a:r>
            <a:r>
              <a:rPr lang="en-US" altLang="zh-CN" sz="3200" dirty="0" err="1" smtClean="0">
                <a:solidFill>
                  <a:srgbClr val="C00000"/>
                </a:solidFill>
              </a:rPr>
              <a:t>ɪ</a:t>
            </a:r>
            <a:r>
              <a:rPr lang="en-US" altLang="zh-CN" sz="3200" dirty="0" err="1" smtClean="0"/>
              <a:t>t</a:t>
            </a:r>
            <a:r>
              <a:rPr lang="en-US" altLang="zh-CN" sz="3200" dirty="0" smtClean="0"/>
              <a:t>]</a:t>
            </a:r>
            <a:r>
              <a:rPr lang="zh-CN" altLang="en-US" sz="3200" dirty="0" smtClean="0"/>
              <a:t>火箭</a:t>
            </a:r>
            <a:endParaRPr kumimoji="1" lang="en-US" altLang="zh-CN" sz="32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5144" y="66656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1438" y="71414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9555" y="187747"/>
            <a:ext cx="854447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Write each word in the correct column below.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14282" y="1071546"/>
            <a:ext cx="8715436" cy="10001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214282" y="1000108"/>
            <a:ext cx="8520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astronaut      house       apartment        train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rocket  space station   computer programmer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57158" y="2502461"/>
            <a:ext cx="8429684" cy="3429024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357158" y="3359717"/>
            <a:ext cx="8429684" cy="158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5400000">
            <a:off x="1358084" y="4144741"/>
            <a:ext cx="3429024" cy="158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rot="5400000">
            <a:off x="4358480" y="4216179"/>
            <a:ext cx="3429024" cy="158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000100" y="2573899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7030A0"/>
                </a:solidFill>
                <a:latin typeface="Georgia" pitchFamily="18" charset="0"/>
              </a:rPr>
              <a:t>Jobs</a:t>
            </a:r>
            <a:endParaRPr lang="en-US" altLang="zh-CN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928926" y="2573899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7030A0"/>
                </a:solidFill>
                <a:latin typeface="Georgia" pitchFamily="18" charset="0"/>
              </a:rPr>
              <a:t>Transportation</a:t>
            </a:r>
            <a:endParaRPr lang="en-US" altLang="zh-CN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6000760" y="2573899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7030A0"/>
                </a:solidFill>
                <a:latin typeface="Georgia" pitchFamily="18" charset="0"/>
              </a:rPr>
              <a:t>Places to live</a:t>
            </a:r>
            <a:endParaRPr lang="en-US" altLang="zh-CN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500034" y="3431155"/>
            <a:ext cx="2571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astronaut</a:t>
            </a:r>
          </a:p>
          <a:p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computer </a:t>
            </a: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programmer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643306" y="3574031"/>
            <a:ext cx="257176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train</a:t>
            </a:r>
          </a:p>
          <a:p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rocket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6215074" y="3359717"/>
            <a:ext cx="257176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house</a:t>
            </a:r>
          </a:p>
          <a:p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apartment</a:t>
            </a:r>
          </a:p>
          <a:p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space station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142844" y="5996010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142844" y="6000768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1b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742431" y="5971966"/>
            <a:ext cx="854447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Think of other words and write them in the chart in 1a.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844" y="642918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QstrEnO:t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宇航员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43372" y="571480"/>
            <a:ext cx="381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E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pA:tmEnt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公寓套房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406" y="2000240"/>
            <a:ext cx="15969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RXkIt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火箭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71604" y="2000240"/>
            <a:ext cx="3087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speIs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太空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空间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9" grpId="0" animBg="1"/>
      <p:bldP spid="60" grpId="0"/>
      <p:bldP spid="61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5144" y="138094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8211" y="129581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1c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2910" y="142852"/>
            <a:ext cx="85444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Listen to Alexis and Joe. Number the pictures</a:t>
            </a:r>
          </a:p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[1---3] .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latin typeface="Georgia" pitchFamily="18" charset="0"/>
            </a:endParaRPr>
          </a:p>
        </p:txBody>
      </p:sp>
      <p:pic>
        <p:nvPicPr>
          <p:cNvPr id="16" name="图片 15" descr="140648_4c5b69c853efc.jpg"/>
          <p:cNvPicPr>
            <a:picLocks noChangeAspect="1"/>
          </p:cNvPicPr>
          <p:nvPr/>
        </p:nvPicPr>
        <p:blipFill>
          <a:blip r:embed="rId5" cstate="print"/>
          <a:srcRect l="69567" t="35417" r="16968" b="43750"/>
          <a:stretch>
            <a:fillRect/>
          </a:stretch>
        </p:blipFill>
        <p:spPr>
          <a:xfrm>
            <a:off x="6357950" y="1285860"/>
            <a:ext cx="2286016" cy="4857784"/>
          </a:xfrm>
          <a:prstGeom prst="rect">
            <a:avLst/>
          </a:prstGeom>
        </p:spPr>
      </p:pic>
      <p:pic>
        <p:nvPicPr>
          <p:cNvPr id="17" name="图片 16" descr="140648_4c5b69c853efc.jpg"/>
          <p:cNvPicPr>
            <a:picLocks noChangeAspect="1"/>
          </p:cNvPicPr>
          <p:nvPr/>
        </p:nvPicPr>
        <p:blipFill>
          <a:blip r:embed="rId5" cstate="print"/>
          <a:srcRect l="56522" t="35417" r="29592" b="43750"/>
          <a:stretch>
            <a:fillRect/>
          </a:stretch>
        </p:blipFill>
        <p:spPr>
          <a:xfrm>
            <a:off x="3428992" y="1285860"/>
            <a:ext cx="2357454" cy="4786346"/>
          </a:xfrm>
          <a:prstGeom prst="rect">
            <a:avLst/>
          </a:prstGeom>
        </p:spPr>
      </p:pic>
      <p:pic>
        <p:nvPicPr>
          <p:cNvPr id="18" name="图片 17" descr="140648_4c5b69c853efc.jpg"/>
          <p:cNvPicPr>
            <a:picLocks noChangeAspect="1"/>
          </p:cNvPicPr>
          <p:nvPr/>
        </p:nvPicPr>
        <p:blipFill>
          <a:blip r:embed="rId5" cstate="print"/>
          <a:srcRect l="42636" t="35417" r="43169" b="43750"/>
          <a:stretch>
            <a:fillRect/>
          </a:stretch>
        </p:blipFill>
        <p:spPr>
          <a:xfrm>
            <a:off x="447644" y="1357298"/>
            <a:ext cx="2409844" cy="471490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28596" y="1785926"/>
            <a:ext cx="5715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214810" y="3643314"/>
            <a:ext cx="5715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29652" y="5286388"/>
            <a:ext cx="5715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501090" y="5214950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endParaRPr lang="en-US" altLang="zh-CN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0034" y="171448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endParaRPr lang="en-US" altLang="zh-CN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14810" y="350043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endParaRPr lang="en-US" altLang="zh-CN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5" name="图片 14" descr="u=1014489053,34351710&amp;fm=23&amp;gp=0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548680"/>
            <a:ext cx="849834" cy="679867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14282" y="1214422"/>
            <a:ext cx="8715436" cy="4572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214314" y="280970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214282" y="285728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1d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57224" y="142852"/>
            <a:ext cx="85444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Listen again.  Fill  in the blanks with  the correct 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verbs  in the box.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1214422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 in an apartment across the street from here.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 near here.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 a computer programmer.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We ________ in a house in the country.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_______ the train to school.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_______ an  astronaut.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 ____________ rockets to the moon.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__________ on a space station.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081946" y="1324261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4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live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715140" y="2214554"/>
            <a:ext cx="2000264" cy="3286148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715140" y="2143116"/>
            <a:ext cx="192882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7030A0"/>
                </a:solidFill>
                <a:latin typeface="Georgia" pitchFamily="18" charset="0"/>
              </a:rPr>
              <a:t>am        live work     lived took   </a:t>
            </a:r>
          </a:p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7030A0"/>
                </a:solidFill>
                <a:latin typeface="Georgia" pitchFamily="18" charset="0"/>
              </a:rPr>
              <a:t>will     be   </a:t>
            </a:r>
          </a:p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7030A0"/>
                </a:solidFill>
                <a:latin typeface="Georgia" pitchFamily="18" charset="0"/>
              </a:rPr>
              <a:t>will     live </a:t>
            </a:r>
          </a:p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7030A0"/>
                </a:solidFill>
                <a:latin typeface="Georgia" pitchFamily="18" charset="0"/>
              </a:rPr>
              <a:t>will     fly</a:t>
            </a:r>
            <a:endParaRPr lang="en-US" altLang="zh-CN" sz="2400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10508" y="1857364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work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10508" y="2390467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am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0166" y="2928934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lived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42976" y="3500438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took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81946" y="4071942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will  be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00166" y="4572008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will  fly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214414" y="5072074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will  live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8" name="图片 17" descr="按钮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620688"/>
            <a:ext cx="969184" cy="54249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71472" y="71414"/>
            <a:ext cx="9001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Student A is Alexis and Student B is Joe. Talk about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Joe’s life now , 10 years ago and 10 years from now.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785786" y="4357694"/>
            <a:ext cx="6000792" cy="1285884"/>
          </a:xfrm>
          <a:prstGeom prst="cloudCallout">
            <a:avLst>
              <a:gd name="adj1" fmla="val 61478"/>
              <a:gd name="adj2" fmla="val 45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500166" y="4714884"/>
            <a:ext cx="564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B: I live in an apartment.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71406" y="138094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1406" y="142852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1e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4" name="图片 23" descr="t01678b2eb088962379.jpg"/>
          <p:cNvPicPr>
            <a:picLocks noChangeAspect="1"/>
          </p:cNvPicPr>
          <p:nvPr/>
        </p:nvPicPr>
        <p:blipFill>
          <a:blip r:embed="rId5" cstate="print"/>
          <a:srcRect l="18087" t="18977" r="44661" b="11989"/>
          <a:stretch>
            <a:fillRect/>
          </a:stretch>
        </p:blipFill>
        <p:spPr>
          <a:xfrm>
            <a:off x="285720" y="1285860"/>
            <a:ext cx="2000264" cy="3000396"/>
          </a:xfrm>
          <a:prstGeom prst="rect">
            <a:avLst/>
          </a:prstGeom>
        </p:spPr>
      </p:pic>
      <p:pic>
        <p:nvPicPr>
          <p:cNvPr id="25" name="图片 24" descr="t01678b2eb088962379.jpg"/>
          <p:cNvPicPr>
            <a:picLocks noChangeAspect="1"/>
          </p:cNvPicPr>
          <p:nvPr/>
        </p:nvPicPr>
        <p:blipFill>
          <a:blip r:embed="rId5" cstate="print"/>
          <a:srcRect l="59603" t="12784" r="6870" b="10511"/>
          <a:stretch>
            <a:fillRect/>
          </a:stretch>
        </p:blipFill>
        <p:spPr>
          <a:xfrm>
            <a:off x="7072330" y="2928934"/>
            <a:ext cx="1785918" cy="3571900"/>
          </a:xfrm>
          <a:prstGeom prst="rect">
            <a:avLst/>
          </a:prstGeom>
        </p:spPr>
      </p:pic>
      <p:sp>
        <p:nvSpPr>
          <p:cNvPr id="15" name="云形标注 14"/>
          <p:cNvSpPr/>
          <p:nvPr/>
        </p:nvSpPr>
        <p:spPr>
          <a:xfrm>
            <a:off x="2500298" y="1714488"/>
            <a:ext cx="5143536" cy="1143008"/>
          </a:xfrm>
          <a:prstGeom prst="cloudCallout">
            <a:avLst>
              <a:gd name="adj1" fmla="val -75233"/>
              <a:gd name="adj2" fmla="val 39255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57488" y="2000240"/>
            <a:ext cx="564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A: Where  do you live ?</a:t>
            </a:r>
            <a:endParaRPr lang="en-US" altLang="zh-CN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500042"/>
            <a:ext cx="907259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句型转换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>
              <a:buAutoNum type="arabicPeriod"/>
            </a:pPr>
            <a:r>
              <a:rPr lang="en-US" altLang="zh-CN" sz="2800" i="1" dirty="0" smtClean="0">
                <a:latin typeface="Georgia" pitchFamily="18" charset="0"/>
              </a:rPr>
              <a:t>There will be more people in our country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.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否定句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  ____ ____ ____ more people in our country.</a:t>
            </a:r>
          </a:p>
          <a:p>
            <a:pPr marL="514350" indent="-514350">
              <a:buAutoNum type="arabicPeriod" startAt="2"/>
            </a:pPr>
            <a:r>
              <a:rPr lang="en-US" altLang="zh-CN" sz="2800" i="1" dirty="0" smtClean="0">
                <a:latin typeface="Georgia" pitchFamily="18" charset="0"/>
              </a:rPr>
              <a:t>I will live </a:t>
            </a:r>
            <a:r>
              <a:rPr lang="en-US" altLang="zh-CN" sz="2800" i="1" u="sng" dirty="0" smtClean="0">
                <a:latin typeface="Georgia" pitchFamily="18" charset="0"/>
              </a:rPr>
              <a:t>in Shanghai </a:t>
            </a:r>
            <a:r>
              <a:rPr lang="en-US" altLang="zh-CN" sz="2800" i="1" dirty="0" smtClean="0">
                <a:latin typeface="Georgia" pitchFamily="18" charset="0"/>
              </a:rPr>
              <a:t>in ten years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划线提问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 _____ ____ you live in ten years ?</a:t>
            </a:r>
          </a:p>
          <a:p>
            <a:pPr marL="514350" indent="-514350">
              <a:buAutoNum type="arabicPeriod" startAt="3"/>
            </a:pPr>
            <a:r>
              <a:rPr lang="en-US" altLang="zh-CN" sz="2800" i="1" dirty="0" smtClean="0">
                <a:latin typeface="Georgia" pitchFamily="18" charset="0"/>
              </a:rPr>
              <a:t>Sally played football yesterday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 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改为一般将来时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 Sally ______ _____ ______ tomorrow.</a:t>
            </a:r>
          </a:p>
          <a:p>
            <a:pPr marL="514350" indent="-514350"/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连词成句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pPr marL="514350" indent="-514350">
              <a:buAutoNum type="arabicPeriod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less, in ,will, years, there, pollution , be, 100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______________________________.</a:t>
            </a:r>
          </a:p>
          <a:p>
            <a:pPr marL="514350" indent="-514350">
              <a:buAutoNum type="arabicPeriod" startAt="2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won’t , be, any , there, money, paper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_______________________________.</a:t>
            </a:r>
          </a:p>
          <a:p>
            <a:pPr marL="514350" indent="-514350"/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0034" y="1714488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There   won’t    be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472" y="2571744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Where   will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71604" y="3429000"/>
            <a:ext cx="4429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will         play     football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1472" y="4915927"/>
            <a:ext cx="7643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There will be less pollution in 100 years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71472" y="5857892"/>
            <a:ext cx="7643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There won’t be any paper money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804708"/>
            <a:ext cx="90725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1.We are glad to hear that the Greens ___ to a new flat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next week.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move   B. moved     C. will move    D. have moved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 Have you washed the clothes 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--Not yet. But I ___ them in  half an hour.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washed   B. have washed  C. will wash D. wash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3.Simon is happy that he __in a big apartment in 2013.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live    B. lives      C. will live     D. will living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4.The plane will take off ___three hours. I must get to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the airport right now.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in    B. for      C. on        D. on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pic>
        <p:nvPicPr>
          <p:cNvPr id="15" name="图片 14" descr="0a697fca64dc649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033582"/>
            <a:ext cx="714380" cy="752476"/>
          </a:xfrm>
          <a:prstGeom prst="rect">
            <a:avLst/>
          </a:prstGeom>
        </p:spPr>
      </p:pic>
      <p:pic>
        <p:nvPicPr>
          <p:cNvPr id="16" name="图片 15" descr="0a697fca64dc649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357562"/>
            <a:ext cx="714380" cy="752476"/>
          </a:xfrm>
          <a:prstGeom prst="rect">
            <a:avLst/>
          </a:prstGeom>
        </p:spPr>
      </p:pic>
      <p:pic>
        <p:nvPicPr>
          <p:cNvPr id="17" name="图片 16" descr="0a697fca64dc649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214818"/>
            <a:ext cx="714380" cy="752476"/>
          </a:xfrm>
          <a:prstGeom prst="rect">
            <a:avLst/>
          </a:prstGeom>
        </p:spPr>
      </p:pic>
      <p:pic>
        <p:nvPicPr>
          <p:cNvPr id="18" name="图片 17" descr="0a697fca64dc649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572140"/>
            <a:ext cx="714380" cy="752476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做饭机器人视频素材 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8358246" cy="6143668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75144" y="138094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-32" y="129581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do the robots look like?</a:t>
            </a:r>
          </a:p>
        </p:txBody>
      </p:sp>
      <p:pic>
        <p:nvPicPr>
          <p:cNvPr id="36" name="图片 35" descr="t01f819e7d7a6e44d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285860"/>
            <a:ext cx="3500462" cy="3643338"/>
          </a:xfrm>
          <a:prstGeom prst="rect">
            <a:avLst/>
          </a:prstGeom>
        </p:spPr>
      </p:pic>
      <p:pic>
        <p:nvPicPr>
          <p:cNvPr id="37" name="图片 36" descr="t0147fc2f0978ad1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285860"/>
            <a:ext cx="3571900" cy="3643338"/>
          </a:xfrm>
          <a:prstGeom prst="rect">
            <a:avLst/>
          </a:prstGeom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85786" y="535782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look like  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43504" y="5286388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human</a:t>
            </a:r>
            <a:r>
              <a:rPr lang="en-US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s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0" name="爆炸形 2 39"/>
          <p:cNvSpPr/>
          <p:nvPr/>
        </p:nvSpPr>
        <p:spPr>
          <a:xfrm>
            <a:off x="0" y="357166"/>
            <a:ext cx="9144000" cy="542928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143108" y="1857364"/>
            <a:ext cx="578647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Georgia" pitchFamily="18" charset="0"/>
              </a:rPr>
              <a:t>Tell your partner what you know about robots. 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Georgia" pitchFamily="18" charset="0"/>
              </a:rPr>
              <a:t>What do they look like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Georgia" pitchFamily="18" charset="0"/>
              </a:rPr>
              <a:t> and what can they do ?</a:t>
            </a:r>
            <a:endParaRPr lang="en-US" sz="2800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5786" y="6072206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</a:rPr>
              <a:t>human 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</a:rPr>
              <a:t> /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600" dirty="0" err="1" smtClean="0">
                <a:solidFill>
                  <a:srgbClr val="002060"/>
                </a:solidFill>
                <a:latin typeface="GWIPA" pitchFamily="2" charset="2"/>
              </a:rPr>
              <a:t>hju:mEn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</a:rPr>
              <a:t>/    </a:t>
            </a:r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</a:rPr>
              <a:t>adj.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人的</a:t>
            </a:r>
            <a:r>
              <a:rPr lang="zh-CN" altLang="en-US" sz="3600" dirty="0" smtClean="0">
                <a:solidFill>
                  <a:srgbClr val="002060"/>
                </a:solidFill>
                <a:latin typeface="GWIPA" pitchFamily="2" charset="2"/>
              </a:rPr>
              <a:t>  </a:t>
            </a:r>
            <a:r>
              <a:rPr lang="zh-CN" altLang="en-US" sz="36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</a:rPr>
              <a:t>n.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人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appdata\roaming\360se6\USERDA~1\Temp\20A561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0"/>
            <a:ext cx="41601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Greetings</a:t>
            </a:r>
            <a:endParaRPr lang="zh-CN" altLang="en-US" sz="60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124744"/>
            <a:ext cx="9144000" cy="49013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Hello, everyone.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Nice to meet you.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What will our life be in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future?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Can you imagine?</a:t>
            </a:r>
            <a:endParaRPr lang="zh-CN" altLang="en-US" sz="5400" b="1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do the robots look like?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85786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look like  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43504" y="5507196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snake</a:t>
            </a:r>
            <a:r>
              <a:rPr lang="en-US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s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图片 9" descr="t010ecc55c071aabd8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142984"/>
            <a:ext cx="4071966" cy="3929090"/>
          </a:xfrm>
          <a:prstGeom prst="rect">
            <a:avLst/>
          </a:prstGeom>
        </p:spPr>
      </p:pic>
      <p:pic>
        <p:nvPicPr>
          <p:cNvPr id="11" name="Picture 7" descr="照片 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142984"/>
            <a:ext cx="392908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do the robots look like?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85786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look like  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43504" y="5507196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spider</a:t>
            </a:r>
            <a:r>
              <a:rPr lang="en-US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s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3" name="图片 12" descr="t017d379c0a305783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214422"/>
            <a:ext cx="3825884" cy="4143404"/>
          </a:xfrm>
          <a:prstGeom prst="rect">
            <a:avLst/>
          </a:prstGeom>
        </p:spPr>
      </p:pic>
      <p:pic>
        <p:nvPicPr>
          <p:cNvPr id="14" name="图片 13" descr="t011023c9a0f42f4ca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214422"/>
            <a:ext cx="3857625" cy="4214842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28596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428992" y="5578634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the housework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图片 9" descr="t01a4e8f93048305610.jpg"/>
          <p:cNvPicPr>
            <a:picLocks noChangeAspect="1"/>
          </p:cNvPicPr>
          <p:nvPr/>
        </p:nvPicPr>
        <p:blipFill>
          <a:blip r:embed="rId4" cstate="print"/>
          <a:srcRect l="19211" r="18886"/>
          <a:stretch>
            <a:fillRect/>
          </a:stretch>
        </p:blipFill>
        <p:spPr>
          <a:xfrm>
            <a:off x="642910" y="1071546"/>
            <a:ext cx="3643338" cy="4071966"/>
          </a:xfrm>
          <a:prstGeom prst="rect">
            <a:avLst/>
          </a:prstGeom>
        </p:spPr>
      </p:pic>
      <p:pic>
        <p:nvPicPr>
          <p:cNvPr id="11" name="图片 10" descr="t0139063e8076261ba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071546"/>
            <a:ext cx="3643338" cy="4071966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35047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143372" y="5572140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dance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图片 11" descr="t01f1c3906e7a05a5d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285860"/>
            <a:ext cx="3571900" cy="3571900"/>
          </a:xfrm>
          <a:prstGeom prst="rect">
            <a:avLst/>
          </a:prstGeom>
        </p:spPr>
      </p:pic>
      <p:pic>
        <p:nvPicPr>
          <p:cNvPr id="13" name="图片 12" descr="t01ba93458277ba5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285860"/>
            <a:ext cx="3500462" cy="3571900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35047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143372" y="5572140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talk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图片 9" descr="t01f8f6701c34ae2b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142984"/>
            <a:ext cx="3643338" cy="3857652"/>
          </a:xfrm>
          <a:prstGeom prst="rect">
            <a:avLst/>
          </a:prstGeom>
        </p:spPr>
      </p:pic>
      <p:pic>
        <p:nvPicPr>
          <p:cNvPr id="11" name="Picture 4" descr="0923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1142985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35047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143372" y="5572140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cook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图片 11" descr="t016f26774d5181aed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214422"/>
            <a:ext cx="3857652" cy="3571900"/>
          </a:xfrm>
          <a:prstGeom prst="rect">
            <a:avLst/>
          </a:prstGeom>
        </p:spPr>
      </p:pic>
      <p:pic>
        <p:nvPicPr>
          <p:cNvPr id="13" name="Picture 11" descr="56456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214422"/>
            <a:ext cx="42862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35047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714744" y="5500702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play the piano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图片 9" descr="t017383e0e347132d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85860"/>
            <a:ext cx="3721100" cy="3429024"/>
          </a:xfrm>
          <a:prstGeom prst="rect">
            <a:avLst/>
          </a:prstGeom>
        </p:spPr>
      </p:pic>
      <p:pic>
        <p:nvPicPr>
          <p:cNvPr id="11" name="图片 10" descr="t017fca1cfff2b77c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285860"/>
            <a:ext cx="3786214" cy="3357586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35047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857752" y="5500702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draw 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图片 11" descr="t018a79700da5ffae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14422"/>
            <a:ext cx="3786214" cy="3643338"/>
          </a:xfrm>
          <a:prstGeom prst="rect">
            <a:avLst/>
          </a:prstGeom>
        </p:spPr>
      </p:pic>
      <p:pic>
        <p:nvPicPr>
          <p:cNvPr id="13" name="图片 12" descr="t0115f1da5bd659a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214422"/>
            <a:ext cx="3786214" cy="3643338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71406" y="14285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1438" y="142852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2b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1538" y="1428736"/>
            <a:ext cx="2840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</a:p>
          <a:p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642910" y="71414"/>
            <a:ext cx="10001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Listen to the article and match each paragraph with 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the question it discusses.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14282" y="1285860"/>
            <a:ext cx="8715436" cy="478634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285752" y="1253585"/>
            <a:ext cx="8929718" cy="431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</a:pPr>
            <a:r>
              <a:rPr lang="en-US" altLang="zh-CN" sz="2400" b="1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Paragraph  1       Will robots think like humans in the future ?</a:t>
            </a:r>
          </a:p>
          <a:p>
            <a:pPr marL="457200" indent="-457200">
              <a:lnSpc>
                <a:spcPct val="30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Paragraph  2       What will robots be like in the future ?</a:t>
            </a:r>
          </a:p>
          <a:p>
            <a:pPr marL="457200" indent="-457200">
              <a:lnSpc>
                <a:spcPct val="30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Paragraph  3       What can robots  do  today ?</a:t>
            </a:r>
          </a:p>
          <a:p>
            <a:pPr marL="457200" indent="-457200">
              <a:lnSpc>
                <a:spcPct val="30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Paragraph  4        What are robots like in movies?</a:t>
            </a:r>
          </a:p>
        </p:txBody>
      </p:sp>
      <p:cxnSp>
        <p:nvCxnSpPr>
          <p:cNvPr id="9" name="直接连接符 8"/>
          <p:cNvCxnSpPr/>
          <p:nvPr/>
        </p:nvCxnSpPr>
        <p:spPr>
          <a:xfrm rot="16200000" flipH="1">
            <a:off x="964381" y="3321843"/>
            <a:ext cx="3071834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 flipH="1">
            <a:off x="2071670" y="3286124"/>
            <a:ext cx="928694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 flipH="1" flipV="1">
            <a:off x="1393009" y="2893215"/>
            <a:ext cx="214314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 flipH="1" flipV="1">
            <a:off x="1464447" y="3893347"/>
            <a:ext cx="214314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ection B 2b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96336" y="476672"/>
            <a:ext cx="938218" cy="938218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7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2d030aeb966e87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908" y="2286554"/>
            <a:ext cx="10215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1. When we watch movies about the future, we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sometimes see robots. They are usually like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human servants. They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help with the housework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and do jobs like working in dirty or dangerous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places.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8" y="1643050"/>
            <a:ext cx="935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zh-CN" sz="2800" b="1" i="1" kern="1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You Think You Will Have Your Own Robot ?</a:t>
            </a:r>
            <a:endParaRPr lang="zh-CN" altLang="en-US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14480" y="433454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s</a:t>
            </a:r>
            <a:r>
              <a:rPr lang="en-US" altLang="zh-CN" sz="2000" dirty="0" smtClean="0">
                <a:solidFill>
                  <a:srgbClr val="002060"/>
                </a:solidFill>
                <a:latin typeface="GWIPA" pitchFamily="2" charset="2"/>
              </a:rPr>
              <a:t>3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:vEnt/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仆人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9454" y="5143512"/>
            <a:ext cx="21771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deIndZErEs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</a:p>
          <a:p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adj.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危险的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572000" y="3786190"/>
            <a:ext cx="35719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8596" y="4429132"/>
            <a:ext cx="292895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572000" y="428625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帮助做家务</a:t>
            </a:r>
            <a:endParaRPr lang="zh-CN" altLang="en-US" sz="36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785786" y="0"/>
            <a:ext cx="7500990" cy="642918"/>
          </a:xfrm>
          <a:prstGeom prst="irregularSeal1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60103" y="-23178"/>
            <a:ext cx="1518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Georgia" pitchFamily="18" charset="0"/>
              </a:rPr>
              <a:t>Read it</a:t>
            </a:r>
            <a:endParaRPr lang="en-US" altLang="zh-CN" sz="2800" b="1" i="1" dirty="0">
              <a:ln>
                <a:solidFill>
                  <a:srgbClr val="FF9900"/>
                </a:solidFill>
              </a:ln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470" y="21429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What are you reading , Jill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It’s a book about the future.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 </a:t>
            </a:r>
            <a:r>
              <a:rPr lang="en-GB" altLang="zh-CN" sz="2400" b="1" i="1" dirty="0" smtClean="0">
                <a:latin typeface="Georgia" pitchFamily="18" charset="0"/>
              </a:rPr>
              <a:t>: Sounds cool. So what will the future be like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Well , cities will be more crowded and polluted .       There will be fewer trees and the environment will be in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great danger.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That sounds bad ! Will we have to move to other planets ?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Maybe. But I want to live on the earth.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 : Me, too .Then what can we do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 : We can use less water and plant more trees.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          Everyone should play a part in saving the earth.</a:t>
            </a: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7781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1. They are usually like human servants.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它们通常就像人类的仆人一样。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human, person, person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man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596" y="2500306"/>
            <a:ext cx="7000924" cy="3857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00034" y="3427412"/>
            <a:ext cx="685804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28596" y="4213230"/>
            <a:ext cx="700092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00034" y="5072074"/>
            <a:ext cx="685804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-214346" y="4429132"/>
            <a:ext cx="38576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596" y="271462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human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357187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person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442913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people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2" y="528638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man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3042" y="2196764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指包括男人</a:t>
            </a:r>
            <a:r>
              <a:rPr lang="en-US" altLang="zh-CN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女人</a:t>
            </a:r>
            <a:r>
              <a:rPr lang="en-US" altLang="zh-CN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孩子的“人</a:t>
            </a:r>
            <a:r>
              <a:rPr lang="en-US" altLang="zh-CN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人类”</a:t>
            </a:r>
            <a:endParaRPr lang="en-US" altLang="zh-CN" sz="28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1604" y="2857496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无性别之分</a:t>
            </a:r>
            <a:r>
              <a:rPr lang="en-US" altLang="zh-CN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常用于数目不大而且数目</a:t>
            </a:r>
            <a:endParaRPr lang="en-US" altLang="zh-CN" sz="28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比较精确的场合，可数名词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43042" y="3929066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泛指“人们”集合名词  表示复数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4786322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a man 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可指一个人</a:t>
            </a:r>
            <a:r>
              <a:rPr lang="en-US" altLang="zh-CN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也可指一个男人</a:t>
            </a:r>
            <a:endParaRPr lang="en-US" altLang="zh-CN" sz="28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复数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men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  <p:bldP spid="21" grpId="0"/>
      <p:bldP spid="23" grpId="0"/>
      <p:bldP spid="24" grpId="0"/>
      <p:bldP spid="25" grpId="0"/>
      <p:bldP spid="26" grpId="0"/>
      <p:bldP spid="30" grpId="0"/>
      <p:bldP spid="3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2d030aeb966e87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908" y="2286554"/>
            <a:ext cx="10215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2. Today there are already robots working in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 factories . Some can help to build cars, and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they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do simple jobs </a:t>
            </a:r>
            <a:r>
              <a:rPr lang="en-US" altLang="zh-CN" sz="3200" i="1" dirty="0" smtClean="0">
                <a:latin typeface="Georgia" pitchFamily="18" charset="0"/>
              </a:rPr>
              <a:t>over and over again .Fewer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people will do such jobs in the future because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they are </a:t>
            </a:r>
            <a:r>
              <a:rPr lang="en-US" altLang="zh-CN" sz="3200" i="1" dirty="0" err="1" smtClean="0">
                <a:latin typeface="Georgia" pitchFamily="18" charset="0"/>
              </a:rPr>
              <a:t>boring,but</a:t>
            </a:r>
            <a:r>
              <a:rPr lang="en-US" altLang="zh-CN" sz="3200" i="1" dirty="0" smtClean="0">
                <a:latin typeface="Georgia" pitchFamily="18" charset="0"/>
              </a:rPr>
              <a:t> robots will never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get bored</a:t>
            </a:r>
            <a:r>
              <a:rPr lang="en-US" altLang="zh-CN" sz="3200" i="1" dirty="0" smtClean="0">
                <a:latin typeface="Georgia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8" y="1643050"/>
            <a:ext cx="935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zh-CN" sz="2800" b="1" i="1" kern="1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You Think You Will Have Your Own Robot ?</a:t>
            </a:r>
            <a:endParaRPr lang="zh-CN" altLang="en-US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7554" y="2143116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/O:L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Redi/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adv.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已经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早已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71934" y="4429132"/>
            <a:ext cx="35719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8596" y="5929330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</a:rPr>
              <a:t>factory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</a:rPr>
              <a:t>  /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600" dirty="0" err="1" smtClean="0">
                <a:solidFill>
                  <a:srgbClr val="002060"/>
                </a:solidFill>
                <a:latin typeface="GWIPA" pitchFamily="2" charset="2"/>
              </a:rPr>
              <a:t>fQktri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</a:rPr>
              <a:t>n.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工厂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500430" y="3000372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1472" y="3786190"/>
            <a:ext cx="142876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429124" y="3500438"/>
            <a:ext cx="2624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多次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反复地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42976" y="428286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做简单工作</a:t>
            </a:r>
            <a:endParaRPr lang="zh-CN" altLang="en-US" sz="36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3768" y="585789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感到厌倦</a:t>
            </a:r>
            <a:endParaRPr lang="zh-CN" altLang="en-US" sz="36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43240" y="5214950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500562" y="5000636"/>
            <a:ext cx="3858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such +n.</a:t>
            </a:r>
            <a:r>
              <a:rPr lang="en-US" altLang="zh-CN" sz="36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如此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17" grpId="0"/>
      <p:bldP spid="18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9041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Today there are already robots working in factories.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今天，已经有机器人在工厂工作了。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3214686"/>
            <a:ext cx="6992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He has _____ left.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Has he finished the work ____  ?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119" y="1857364"/>
            <a:ext cx="53383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already  adv.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早已，已经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1470" y="2500306"/>
            <a:ext cx="8645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多用于肯定句句中，否定疑问要变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yet,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放句末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335756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already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0300" y="4071942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yet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06" y="4780674"/>
            <a:ext cx="5227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There be + n. +doing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有某人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某物正在做某事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5643578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There are some girls ______(sing).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5786454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singing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6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2798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Some can help to build cars , and they do simple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jobs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over and over again 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有些可以帮助制造小汽车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它们可以反复地做一些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简单的工作。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35" y="2708972"/>
            <a:ext cx="5628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simple  adj.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简单的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简易的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06" y="4071942"/>
            <a:ext cx="46810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over and over again   </a:t>
            </a:r>
          </a:p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反复地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一遍又一遍地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5000636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Li Na practices singing again and again.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=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2714620"/>
            <a:ext cx="244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同义词 </a:t>
            </a:r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easy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3286124"/>
            <a:ext cx="4525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反义词 </a:t>
            </a:r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hard  / difficult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7686" y="4071942"/>
            <a:ext cx="380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=again and again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7224" y="5857892"/>
            <a:ext cx="839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Li Na practices singing ___ ___ ___ ____.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2127" y="5852244"/>
            <a:ext cx="4216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over and over again   </a:t>
            </a:r>
          </a:p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5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2d030aeb966e87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908" y="1928802"/>
            <a:ext cx="10215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3. Scientists are now trying to make robots look like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humans and do the same things as we do .Some robots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in Japan can walk and dance. They are fun to watch.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However, some scientists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believe</a:t>
            </a:r>
            <a:r>
              <a:rPr lang="en-US" altLang="zh-CN" sz="2800" i="1" dirty="0" smtClean="0">
                <a:latin typeface="Georgia" pitchFamily="18" charset="0"/>
              </a:rPr>
              <a:t> that although we can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make  robots move like people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en-US" altLang="zh-CN" sz="2800" i="1" dirty="0" smtClean="0">
                <a:latin typeface="Georgia" pitchFamily="18" charset="0"/>
              </a:rPr>
              <a:t>it will be difficult to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make them really think like a human. For example ,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scientist  James White thinks that robots will never be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able to wake up and know where they are. But many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scientists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disagree</a:t>
            </a:r>
            <a:r>
              <a:rPr lang="en-US" altLang="zh-CN" sz="2800" i="1" dirty="0" smtClean="0">
                <a:latin typeface="Georgia" pitchFamily="18" charset="0"/>
              </a:rPr>
              <a:t> with </a:t>
            </a:r>
            <a:r>
              <a:rPr lang="en-US" altLang="zh-CN" sz="2800" i="1" dirty="0" err="1" smtClean="0">
                <a:latin typeface="Georgia" pitchFamily="18" charset="0"/>
              </a:rPr>
              <a:t>Mr.White</a:t>
            </a:r>
            <a:r>
              <a:rPr lang="en-US" altLang="zh-CN" sz="2800" i="1" dirty="0" smtClean="0">
                <a:latin typeface="Georgia" pitchFamily="18" charset="0"/>
              </a:rPr>
              <a:t> . They think that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robots will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even</a:t>
            </a:r>
            <a:r>
              <a:rPr lang="en-US" altLang="zh-CN" sz="2800" i="1" dirty="0" smtClean="0">
                <a:latin typeface="Georgia" pitchFamily="18" charset="0"/>
              </a:rPr>
              <a:t> be able to talk like humans in 25 to 50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years.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8" y="1500174"/>
            <a:ext cx="935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zh-CN" sz="2800" b="1" i="1" kern="1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You Think You Will Have Your Own Robot ?</a:t>
            </a:r>
            <a:endParaRPr lang="zh-CN" altLang="en-US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14480" y="0"/>
            <a:ext cx="3643338" cy="15716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714480" y="0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believe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bI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li:v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v.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相信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40705" y="357166"/>
            <a:ext cx="33313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disagree 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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dI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sEgri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: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</a:p>
          <a:p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v.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不同意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14480" y="1142984"/>
            <a:ext cx="349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even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i:vn/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adv.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甚至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5122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Scientists are now trying to make robots look like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humans and do the same things as we do.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科学家现在正尽力制造一些看上去像人类一样，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并且能像我们一样做事情的机器人。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714620"/>
            <a:ext cx="5141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try to do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尽力做某事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667" y="3923418"/>
            <a:ext cx="39148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look like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看起来像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788298"/>
            <a:ext cx="49311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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do the same things as…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像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一样做事情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959" y="3143248"/>
            <a:ext cx="5990743" cy="660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I try ________(speak) English.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2858" y="3262970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to  speak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9" grpId="0"/>
      <p:bldP spid="20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76" y="785794"/>
            <a:ext cx="4754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5. They are fun to watch.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他们看着很有趣。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898" y="1928802"/>
            <a:ext cx="5713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be fun to do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做某事有趣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008" y="5357826"/>
            <a:ext cx="6247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make sb. do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使某人做某事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959" y="2428868"/>
            <a:ext cx="6809878" cy="741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The boys are fun ______(play).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124" y="2571744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to  play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238" y="3209038"/>
            <a:ext cx="78550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6. However, some scientists believe that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although we can make robots move like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people.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然而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一些科学家认为虽然我们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能使机器人像人们一样移动。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167" y="5780782"/>
            <a:ext cx="5163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make sb. +adj.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使某人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57620" y="3786190"/>
            <a:ext cx="107157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9" grpId="0"/>
      <p:bldP spid="21" grpId="0"/>
      <p:bldP spid="22" grpId="0"/>
      <p:bldP spid="10" grpId="0"/>
      <p:bldP spid="11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3071810"/>
            <a:ext cx="4705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believe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相信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认为 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和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think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用法一样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78550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7. However, some scientists believe that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although we can make robots move like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people.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然而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一些科学家认为虽然我们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能使机器人像人们一样移动。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494" y="4143380"/>
            <a:ext cx="785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believe  sb.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相信某人 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所说的话是真的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)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4786322"/>
            <a:ext cx="483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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believe  in sb.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信任某人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357818" y="1000108"/>
            <a:ext cx="1357322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2844" y="5357826"/>
            <a:ext cx="82782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I believe him, but I can’t believe in him.</a:t>
            </a: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我相信他说的话是真的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但我不能信任他。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3" grpId="0"/>
      <p:bldP spid="14" grpId="0"/>
      <p:bldP spid="15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2714620"/>
            <a:ext cx="6224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It is +adj. (for sb.) + to do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做某事对某人来说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的。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867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8. It will be difficult to make them really think 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like a human.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使它们真正像人类一样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思考将是困难的。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143380"/>
            <a:ext cx="77107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It will be difficult for a robot ___ the 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same things ___ a person.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A. doing ; like       B. do  ; from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C. to do ;   as         D. does ; as 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4071942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C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3502414"/>
            <a:ext cx="3424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wake up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醒来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84962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9. For example, scientist James White thinks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that robots will never be able to wake up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and know where they are.</a:t>
            </a: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例如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科学家詹姆斯</a:t>
            </a:r>
            <a:r>
              <a:rPr lang="zh-CN" altLang="en-US" sz="1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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怀特认为机器人将永远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不能醒来并知道它们在哪里。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500826" y="1500174"/>
            <a:ext cx="164307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4137732"/>
            <a:ext cx="7973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wake sb. up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把某人唤醒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代词放中间。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857760"/>
            <a:ext cx="7079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His mother often wakes ____(he)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up at 5:00 in the morning.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0694" y="4857760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him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643438" y="1500174"/>
            <a:ext cx="1928826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1" grpId="0" animBg="1"/>
      <p:bldP spid="12" grpId="0"/>
      <p:bldP spid="16" grpId="0"/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20120307081322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0" y="143098"/>
            <a:ext cx="4943686" cy="9816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Phonetics</a:t>
            </a:r>
            <a:r>
              <a:rPr kumimoji="0" lang="en-US" altLang="zh-CN" sz="4800" b="1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:</a:t>
            </a:r>
            <a:r>
              <a:rPr kumimoji="0" lang="en-US" altLang="zh-CN" sz="4800" b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</a:t>
            </a:r>
            <a:endParaRPr kumimoji="0" lang="zh-CN" altLang="en-US" sz="4800" b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07904" y="2492896"/>
            <a:ext cx="36647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peɪpə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32" name="矩形 31"/>
          <p:cNvSpPr/>
          <p:nvPr/>
        </p:nvSpPr>
        <p:spPr>
          <a:xfrm>
            <a:off x="3563888" y="2564904"/>
            <a:ext cx="40767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plænɪt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20" name="矩形 19"/>
          <p:cNvSpPr/>
          <p:nvPr/>
        </p:nvSpPr>
        <p:spPr>
          <a:xfrm>
            <a:off x="4211960" y="2636912"/>
            <a:ext cx="15376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less</a:t>
            </a:r>
            <a:endParaRPr lang="zh-CN" altLang="en-US" sz="6000" dirty="0"/>
          </a:p>
        </p:txBody>
      </p:sp>
      <p:sp>
        <p:nvSpPr>
          <p:cNvPr id="21" name="矩形 20"/>
          <p:cNvSpPr/>
          <p:nvPr/>
        </p:nvSpPr>
        <p:spPr>
          <a:xfrm>
            <a:off x="3347864" y="2564904"/>
            <a:ext cx="48689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environment</a:t>
            </a:r>
            <a:endParaRPr lang="zh-CN" altLang="en-US" sz="6000" dirty="0"/>
          </a:p>
        </p:txBody>
      </p:sp>
      <p:sp>
        <p:nvSpPr>
          <p:cNvPr id="22" name="矩形 21"/>
          <p:cNvSpPr/>
          <p:nvPr/>
        </p:nvSpPr>
        <p:spPr>
          <a:xfrm>
            <a:off x="4211960" y="2708920"/>
            <a:ext cx="21242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earth</a:t>
            </a:r>
            <a:endParaRPr lang="zh-CN" altLang="en-US" sz="6000" dirty="0"/>
          </a:p>
        </p:txBody>
      </p:sp>
      <p:sp>
        <p:nvSpPr>
          <p:cNvPr id="19" name="矩形 18"/>
          <p:cNvSpPr/>
          <p:nvPr/>
        </p:nvSpPr>
        <p:spPr>
          <a:xfrm>
            <a:off x="3923928" y="2636912"/>
            <a:ext cx="28825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[</a:t>
            </a:r>
            <a:r>
              <a:rPr lang="en-US" altLang="zh-CN" sz="6000" dirty="0" err="1" smtClean="0"/>
              <a:t>plɑːnt</a:t>
            </a:r>
            <a:r>
              <a:rPr lang="en-US" altLang="zh-CN" sz="6000" dirty="0" smtClean="0"/>
              <a:t>]</a:t>
            </a:r>
            <a:endParaRPr lang="zh-CN" altLang="en-US" sz="6000" dirty="0"/>
          </a:p>
        </p:txBody>
      </p:sp>
      <p:sp>
        <p:nvSpPr>
          <p:cNvPr id="23" name="矩形 22"/>
          <p:cNvSpPr/>
          <p:nvPr/>
        </p:nvSpPr>
        <p:spPr>
          <a:xfrm>
            <a:off x="3995936" y="2636912"/>
            <a:ext cx="2219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fewer</a:t>
            </a:r>
            <a:endParaRPr lang="zh-CN" altLang="en-US" sz="6000" dirty="0"/>
          </a:p>
        </p:txBody>
      </p:sp>
      <p:sp>
        <p:nvSpPr>
          <p:cNvPr id="24" name="矩形 23"/>
          <p:cNvSpPr/>
          <p:nvPr/>
        </p:nvSpPr>
        <p:spPr>
          <a:xfrm>
            <a:off x="3851920" y="2636912"/>
            <a:ext cx="33660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crowded</a:t>
            </a:r>
            <a:endParaRPr lang="zh-CN" altLang="en-US" sz="6000" dirty="0"/>
          </a:p>
        </p:txBody>
      </p:sp>
      <p:sp>
        <p:nvSpPr>
          <p:cNvPr id="25" name="矩形 24"/>
          <p:cNvSpPr/>
          <p:nvPr/>
        </p:nvSpPr>
        <p:spPr>
          <a:xfrm>
            <a:off x="3635896" y="2492896"/>
            <a:ext cx="39437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['</a:t>
            </a:r>
            <a:r>
              <a:rPr lang="en-US" altLang="zh-CN" sz="6000" dirty="0" err="1" smtClean="0"/>
              <a:t>deɪndʒə</a:t>
            </a:r>
            <a:r>
              <a:rPr lang="en-US" altLang="zh-CN" sz="6000" dirty="0" smtClean="0"/>
              <a:t>]</a:t>
            </a:r>
            <a:endParaRPr lang="zh-CN" altLang="en-US" sz="6000" dirty="0"/>
          </a:p>
        </p:txBody>
      </p:sp>
      <p:sp>
        <p:nvSpPr>
          <p:cNvPr id="26" name="矩形 25"/>
          <p:cNvSpPr/>
          <p:nvPr/>
        </p:nvSpPr>
        <p:spPr>
          <a:xfrm>
            <a:off x="3923928" y="2564904"/>
            <a:ext cx="3315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on earth</a:t>
            </a:r>
            <a:endParaRPr lang="zh-CN" altLang="en-US" sz="6000" dirty="0"/>
          </a:p>
        </p:txBody>
      </p:sp>
      <p:sp>
        <p:nvSpPr>
          <p:cNvPr id="33" name="矩形 32"/>
          <p:cNvSpPr/>
          <p:nvPr/>
        </p:nvSpPr>
        <p:spPr>
          <a:xfrm>
            <a:off x="3923928" y="2492896"/>
            <a:ext cx="311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['</a:t>
            </a:r>
            <a:r>
              <a:rPr lang="en-US" altLang="zh-CN" sz="6000" dirty="0" err="1" smtClean="0"/>
              <a:t>fjuːtʃə</a:t>
            </a:r>
            <a:r>
              <a:rPr lang="en-US" altLang="zh-CN" sz="6000" dirty="0" smtClean="0"/>
              <a:t>]</a:t>
            </a:r>
            <a:endParaRPr lang="zh-CN" altLang="en-US" sz="6000" dirty="0"/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  <p:bldP spid="20" grpId="0"/>
      <p:bldP spid="21" grpId="0"/>
      <p:bldP spid="22" grpId="0"/>
      <p:bldP spid="19" grpId="0"/>
      <p:bldP spid="23" grpId="0"/>
      <p:bldP spid="24" grpId="0"/>
      <p:bldP spid="25" grpId="0"/>
      <p:bldP spid="26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92867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be able to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can  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596" y="1714488"/>
            <a:ext cx="7000924" cy="2643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28596" y="2928934"/>
            <a:ext cx="700092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750861" y="3035297"/>
            <a:ext cx="264320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8596" y="2048524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sym typeface="Wingdings"/>
              </a:rPr>
              <a:t>be able to 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6651" y="326297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sym typeface="Wingdings"/>
              </a:rPr>
              <a:t>can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0232" y="1831951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有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人称和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数的变化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9029" y="3189273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没有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人称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和数的变化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rot="5400000">
            <a:off x="2465373" y="3035297"/>
            <a:ext cx="264320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86182" y="1643050"/>
            <a:ext cx="3518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可用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多种时态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表示经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过努力而有能力做成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某事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4744" y="2857496"/>
            <a:ext cx="3905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只有现在时</a:t>
            </a:r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can</a:t>
            </a:r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和过去时</a:t>
            </a:r>
            <a:endParaRPr lang="en-US" altLang="zh-CN" sz="24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could</a:t>
            </a:r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can 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可以表示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请求</a:t>
            </a:r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</a:p>
          <a:p>
            <a:r>
              <a:rPr lang="zh-CN" altLang="en-US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允许</a:t>
            </a:r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推测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be able to 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没有此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用法。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596" y="4429132"/>
            <a:ext cx="73244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He ___(be) able to do great things.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Mary can’t ____(be) in Paris.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74598" y="4572008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is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0430" y="5286388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be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2" grpId="0"/>
      <p:bldP spid="23" grpId="0"/>
      <p:bldP spid="24" grpId="0"/>
      <p:bldP spid="25" grpId="0"/>
      <p:bldP spid="27" grpId="0"/>
      <p:bldP spid="28" grpId="0"/>
      <p:bldP spid="35" grpId="0"/>
      <p:bldP spid="36" grpId="0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214554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disagree  v.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不同意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90091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10. But many scientists disagree with </a:t>
            </a:r>
            <a:r>
              <a:rPr lang="en-US" altLang="zh-CN" sz="3200" i="1" dirty="0" err="1" smtClean="0">
                <a:latin typeface="Georgia" pitchFamily="18" charset="0"/>
              </a:rPr>
              <a:t>Mr.White</a:t>
            </a:r>
            <a:r>
              <a:rPr lang="en-US" altLang="zh-CN" sz="3200" i="1" dirty="0" smtClean="0">
                <a:latin typeface="Georgia" pitchFamily="18" charset="0"/>
              </a:rPr>
              <a:t>.</a:t>
            </a: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但是许多科学家不同意怀特先生。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143380"/>
            <a:ext cx="66367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I think people here are friendly.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Do you agree ___ me ?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A. with   B. to    C. on     D. from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3438" y="2201283"/>
            <a:ext cx="2973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反义词：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agree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923286"/>
            <a:ext cx="52180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agree/disagree with sb. 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同意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不同意某人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2990" y="4643446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6" grpId="0"/>
      <p:bldP spid="18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3143248"/>
            <a:ext cx="6126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even  adv.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甚至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更 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用来加强语气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也修饰比较级。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86132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11. They think that robots will even be able to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 talk like humans in 25  to 50 years.</a:t>
            </a: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他们认为在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25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到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50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年之后机器人甚至能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像人类一样进行交谈。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786446" y="1000108"/>
            <a:ext cx="1000132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59580" y="4643446"/>
            <a:ext cx="67778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in 25 to 50 years 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在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25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到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50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年之后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857620" y="1500174"/>
            <a:ext cx="342902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1" grpId="0" animBg="1"/>
      <p:bldP spid="12" grpId="0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u=3611911943,2940027143&amp;fm=0&amp;gp=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28868"/>
            <a:ext cx="9787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Lucida Calligraphy" pitchFamily="66" charset="0"/>
              </a:rPr>
              <a:t>Thank  you!</a:t>
            </a:r>
            <a:endParaRPr lang="zh-CN" altLang="en-US" sz="10000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bf9b5f7cfd8be4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357158" y="1298532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一般将来时</a:t>
            </a:r>
            <a:r>
              <a:rPr kumimoji="0" lang="en-US" altLang="zh-CN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形式有三变：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be +doing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表计划</a:t>
            </a:r>
            <a:r>
              <a:rPr lang="zh-CN" altLang="en-US" sz="14400" dirty="0" smtClean="0"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，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 going to</a:t>
            </a:r>
            <a:r>
              <a:rPr lang="zh-CN" altLang="en-US" sz="14400" i="1" dirty="0" smtClean="0">
                <a:latin typeface="Georgia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+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动原</a:t>
            </a:r>
            <a:endParaRPr lang="en-US" altLang="zh-CN" sz="144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还有一种更简单，</a:t>
            </a:r>
            <a:r>
              <a:rPr kumimoji="0" lang="en-US" altLang="zh-CN" sz="1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will,shall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 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加动原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变疑问 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</a:t>
            </a:r>
            <a:r>
              <a:rPr kumimoji="0" lang="zh-CN" altLang="en-US" sz="1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  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提前，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144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will,shall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也提前，</a:t>
            </a:r>
            <a:endParaRPr lang="en-US" altLang="zh-CN" sz="144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后加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not,</a:t>
            </a:r>
            <a:endParaRPr kumimoji="0" lang="en-US" altLang="zh-CN" sz="1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14400" i="1" dirty="0" smtClean="0">
                <a:latin typeface="Georgia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否定变</a:t>
            </a:r>
            <a:r>
              <a:rPr lang="en-US" altLang="zh-CN" sz="144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won’t,shall</a:t>
            </a:r>
            <a:r>
              <a:rPr lang="zh-CN" altLang="en-US" sz="14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否定变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  <a:cs typeface="Times New Roman" pitchFamily="18" charset="0"/>
              </a:rPr>
              <a:t>shan’t,</a:t>
            </a:r>
            <a:endParaRPr lang="en-US" altLang="zh-CN" sz="14400" i="1" dirty="0" smtClean="0">
              <a:latin typeface="Georgia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切记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there be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存在句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将来时是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there will be.</a:t>
            </a:r>
            <a:endParaRPr kumimoji="0" lang="en-US" altLang="zh-CN" sz="1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华文行楷" pitchFamily="2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en-US" altLang="zh-CN" sz="1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21429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一般将来时口诀</a:t>
            </a:r>
            <a:endParaRPr lang="zh-CN" altLang="en-US" sz="4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bf9b5f7cfd8be4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857224" y="285728"/>
            <a:ext cx="6715140" cy="785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标志性时间状语</a:t>
            </a: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928670"/>
            <a:ext cx="351250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明天和后天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in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段时间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今天下午和今晚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下周，下月和明年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当我长大，在未来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还有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soon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记心间。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5348" y="923022"/>
            <a:ext cx="4530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tomorrow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the day after tomorrow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5348" y="185736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以后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2643182"/>
            <a:ext cx="3935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this afternoon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this evening/tonight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3714752"/>
            <a:ext cx="4296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next week, next month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next year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4714884"/>
            <a:ext cx="3081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when I grow up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in the future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3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642918"/>
            <a:ext cx="90725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用所给词的适当形式填空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1.I think there will be ______(few) trees in the future.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2.There will be more tall buildings on the ____(earth).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3.Tom was surprised by all the ________(pollute) on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the beach.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 I think the kids in the future will study at home on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________(computer).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 I think there will be more _____(plant) in the future.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2317" y="1405582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fewer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071678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earth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2643182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pollution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4572008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computers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521495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plants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804708"/>
            <a:ext cx="90725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 It’s ___ for them to swim in the river. They should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leave at home.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safe    B. dangerous    C. simple    D. happy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2.We can see many stars in the ___. It will be a sunny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day tomorrow.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earth    B. river     C. sky      D. hole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3.Mr.Green went to see his family in Shanghai. He 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back in six days.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is   B. was   C. is being    D. will be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4.Let’s play a part ____the housework.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to do   B. doing   C. do    D. in doing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pic>
        <p:nvPicPr>
          <p:cNvPr id="11" name="图片 10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143116"/>
            <a:ext cx="976317" cy="904879"/>
          </a:xfrm>
          <a:prstGeom prst="rect">
            <a:avLst/>
          </a:prstGeom>
        </p:spPr>
      </p:pic>
      <p:pic>
        <p:nvPicPr>
          <p:cNvPr id="12" name="图片 11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357562"/>
            <a:ext cx="976317" cy="904879"/>
          </a:xfrm>
          <a:prstGeom prst="rect">
            <a:avLst/>
          </a:prstGeom>
        </p:spPr>
      </p:pic>
      <p:pic>
        <p:nvPicPr>
          <p:cNvPr id="13" name="图片 12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572008"/>
            <a:ext cx="976317" cy="904879"/>
          </a:xfrm>
          <a:prstGeom prst="rect">
            <a:avLst/>
          </a:prstGeom>
        </p:spPr>
      </p:pic>
      <p:pic>
        <p:nvPicPr>
          <p:cNvPr id="14" name="图片 13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5572140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706"/>
            <a:ext cx="9178532" cy="68322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"/>
            <a:ext cx="3929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Lead-in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2771800" y="1052736"/>
            <a:ext cx="5786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>
                <a:latin typeface="Georgia" pitchFamily="18" charset="0"/>
              </a:rPr>
              <a:t>computer programmer</a:t>
            </a:r>
          </a:p>
          <a:p>
            <a:r>
              <a:rPr kumimoji="1" lang="en-US" altLang="zh-CN" sz="3200" b="1" dirty="0">
                <a:solidFill>
                  <a:srgbClr val="FF0000"/>
                </a:solidFill>
                <a:latin typeface="Segoe UI Symbol" pitchFamily="34" charset="0"/>
              </a:rPr>
              <a:t>              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</a:rPr>
              <a:t>    </a:t>
            </a:r>
            <a:r>
              <a:rPr kumimoji="1" lang="en-US" altLang="zh-CN" sz="3200" b="1" dirty="0">
                <a:solidFill>
                  <a:srgbClr val="FF0000"/>
                </a:solidFill>
                <a:latin typeface="Segoe UI Symbol" pitchFamily="34" charset="0"/>
              </a:rPr>
              <a:t>/</a:t>
            </a:r>
            <a:r>
              <a:rPr kumimoji="1" lang="en-US" altLang="zh-CN" sz="3200" b="1" dirty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</a:t>
            </a:r>
            <a:r>
              <a:rPr kumimoji="1" lang="en-US" altLang="zh-CN" sz="3200" b="1" dirty="0" err="1">
                <a:solidFill>
                  <a:srgbClr val="FF0000"/>
                </a:solidFill>
                <a:latin typeface="Segoe UI Symbol" pitchFamily="34" charset="0"/>
              </a:rPr>
              <a:t>pr</a:t>
            </a:r>
            <a:r>
              <a:rPr kumimoji="1" lang="en-US" altLang="zh-CN" sz="3200" b="1" dirty="0" err="1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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MS Reference Sans Serif"/>
              </a:rPr>
              <a:t>ʊ</a:t>
            </a:r>
            <a:r>
              <a:rPr kumimoji="1" lang="en-US" altLang="zh-CN" sz="3200" b="1" dirty="0" err="1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gr</a:t>
            </a:r>
            <a:r>
              <a:rPr kumimoji="1" lang="en-US" altLang="zh-CN" sz="3200" b="1" dirty="0" err="1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m</a:t>
            </a:r>
            <a:r>
              <a:rPr kumimoji="1" lang="en-US" altLang="zh-CN" sz="3200" b="1" dirty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/</a:t>
            </a:r>
            <a:endParaRPr kumimoji="1" lang="en-US" altLang="zh-CN" sz="3200" b="1" dirty="0">
              <a:solidFill>
                <a:srgbClr val="FF0000"/>
              </a:solidFill>
              <a:latin typeface="Segoe UI Symbol" pitchFamily="34" charset="0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  电脑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程序设计师 </a:t>
            </a:r>
            <a:r>
              <a:rPr lang="en-US" altLang="zh-CN" sz="3200" b="1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程序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师</a:t>
            </a:r>
            <a:endParaRPr kumimoji="1"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" name="Picture 4" descr="Bill Gates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80728"/>
            <a:ext cx="242889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 descr="t014b625cee761d2fc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3212976"/>
            <a:ext cx="2488171" cy="1866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3419872" y="3933056"/>
            <a:ext cx="4429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</a:rPr>
              <a:t>astronaut </a:t>
            </a:r>
            <a:r>
              <a:rPr lang="en-US" altLang="zh-CN" sz="3200" dirty="0" smtClean="0"/>
              <a:t>['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æ</a:t>
            </a:r>
            <a:r>
              <a:rPr lang="en-US" altLang="zh-CN" sz="3200" dirty="0" err="1" smtClean="0"/>
              <a:t>str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ə</a:t>
            </a:r>
            <a:r>
              <a:rPr lang="en-US" altLang="zh-CN" sz="3200" dirty="0" err="1" smtClean="0"/>
              <a:t>n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ɔː</a:t>
            </a:r>
            <a:r>
              <a:rPr lang="en-US" altLang="zh-CN" sz="3200" dirty="0" err="1" smtClean="0"/>
              <a:t>t</a:t>
            </a:r>
            <a:r>
              <a:rPr lang="en-US" altLang="zh-CN" sz="3200" dirty="0" smtClean="0"/>
              <a:t>]</a:t>
            </a:r>
            <a:endParaRPr kumimoji="1" lang="en-US" altLang="zh-CN" sz="3200" b="1" dirty="0">
              <a:solidFill>
                <a:srgbClr val="FF0000"/>
              </a:solidFill>
              <a:latin typeface="Segoe UI Symbol" pitchFamily="34" charset="0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  宇航员</a:t>
            </a:r>
            <a:endParaRPr kumimoji="1"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7319</TotalTime>
  <Words>2590</Words>
  <Application>Microsoft Office PowerPoint</Application>
  <PresentationFormat>全屏显示(4:3)</PresentationFormat>
  <Paragraphs>463</Paragraphs>
  <Slides>43</Slides>
  <Notes>17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暗香扑面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watching TV.</dc:title>
  <dc:creator>dell</dc:creator>
  <cp:lastModifiedBy>User</cp:lastModifiedBy>
  <cp:revision>331</cp:revision>
  <dcterms:created xsi:type="dcterms:W3CDTF">2013-05-15T08:10:30Z</dcterms:created>
  <dcterms:modified xsi:type="dcterms:W3CDTF">2014-08-24T04:36:09Z</dcterms:modified>
</cp:coreProperties>
</file>