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418" r:id="rId2"/>
    <p:sldId id="773" r:id="rId3"/>
    <p:sldId id="772" r:id="rId4"/>
    <p:sldId id="806" r:id="rId5"/>
    <p:sldId id="810" r:id="rId6"/>
    <p:sldId id="807" r:id="rId7"/>
    <p:sldId id="808" r:id="rId8"/>
    <p:sldId id="736" r:id="rId9"/>
    <p:sldId id="758" r:id="rId10"/>
    <p:sldId id="768" r:id="rId11"/>
    <p:sldId id="759" r:id="rId12"/>
    <p:sldId id="811" r:id="rId13"/>
    <p:sldId id="812" r:id="rId14"/>
    <p:sldId id="792" r:id="rId15"/>
    <p:sldId id="793" r:id="rId16"/>
    <p:sldId id="794" r:id="rId17"/>
    <p:sldId id="795" r:id="rId18"/>
    <p:sldId id="796" r:id="rId19"/>
    <p:sldId id="797" r:id="rId20"/>
    <p:sldId id="798" r:id="rId21"/>
    <p:sldId id="799" r:id="rId22"/>
    <p:sldId id="800" r:id="rId23"/>
    <p:sldId id="801" r:id="rId24"/>
    <p:sldId id="804" r:id="rId25"/>
    <p:sldId id="813" r:id="rId26"/>
    <p:sldId id="814" r:id="rId27"/>
    <p:sldId id="815" r:id="rId28"/>
    <p:sldId id="816" r:id="rId29"/>
    <p:sldId id="817" r:id="rId30"/>
    <p:sldId id="818" r:id="rId31"/>
    <p:sldId id="819" r:id="rId32"/>
    <p:sldId id="836" r:id="rId33"/>
    <p:sldId id="820" r:id="rId34"/>
    <p:sldId id="821" r:id="rId35"/>
    <p:sldId id="822" r:id="rId36"/>
    <p:sldId id="823" r:id="rId37"/>
    <p:sldId id="824" r:id="rId38"/>
    <p:sldId id="825" r:id="rId39"/>
    <p:sldId id="826" r:id="rId40"/>
    <p:sldId id="827" r:id="rId41"/>
    <p:sldId id="828" r:id="rId42"/>
    <p:sldId id="829" r:id="rId43"/>
    <p:sldId id="830" r:id="rId44"/>
    <p:sldId id="831" r:id="rId45"/>
    <p:sldId id="832" r:id="rId46"/>
    <p:sldId id="833" r:id="rId47"/>
    <p:sldId id="834" r:id="rId48"/>
    <p:sldId id="835" r:id="rId49"/>
    <p:sldId id="543" r:id="rId5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00"/>
    <a:srgbClr val="99CCFF"/>
    <a:srgbClr val="CCFFFF"/>
    <a:srgbClr val="CC99FF"/>
    <a:srgbClr val="99FF66"/>
    <a:srgbClr val="CCFF99"/>
    <a:srgbClr val="66FF33"/>
    <a:srgbClr val="99FF33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20" autoAdjust="0"/>
  </p:normalViewPr>
  <p:slideViewPr>
    <p:cSldViewPr>
      <p:cViewPr varScale="1">
        <p:scale>
          <a:sx n="63" d="100"/>
          <a:sy n="63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94B07-CA9D-4BA8-A7AF-3DFD1F5B9A0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6EE5-22AD-4A97-83AD-760652E999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Section%20A%202a.mp3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8.20&#35838;&#20214;\10&#28857;&#29677;&#26032;&#29256;&#26631;&#20843;&#19978;%20U7\&#26032;&#29256;&#26631;&#20843;&#19978;%20U7\Section%20A%202b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9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8.20&#35838;&#20214;\10&#28857;&#29677;&#26032;&#29256;&#26631;&#20843;&#19978;%20U7\&#26032;&#29256;&#26631;&#20843;&#19978;%20U7\Section%20A%202d.mp3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audio" Target="../media/audio9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8.20&#35838;&#20214;\10&#28857;&#29677;&#26032;&#29256;&#26631;&#20843;&#19978;%20U7\&#26032;&#29256;&#26631;&#20843;&#19978;%20U7\Section%20A%202d.mp3" TargetMode="Externa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hyperlink" Target="what%20are%20you%20doing&#20799;&#27468;MV_2013412105352.mp4" TargetMode="External"/><Relationship Id="rId4" Type="http://schemas.openxmlformats.org/officeDocument/2006/relationships/hyperlink" Target="I%20Will%20Be%20Your%20Friend%20%20&#21160;&#30011;%20%20&#20799;&#27468;%20&#26631;&#28165;.flv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7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7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7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7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7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7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aidu.com/s?wd=Optimus%20Prime&amp;hl_tag=textlink&amp;tn=SE_hldp01350_v6v6zkg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352a1P05210-391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357422" y="1500174"/>
            <a:ext cx="3744912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</a:t>
            </a:r>
            <a:r>
              <a:rPr kumimoji="0" lang="zh-CN" alt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新目标八上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8038" y="2565400"/>
            <a:ext cx="2303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Unit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7</a:t>
            </a:r>
            <a:endParaRPr lang="en-US" altLang="zh-C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85786" y="3500438"/>
            <a:ext cx="75438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itchFamily="2" charset="-122"/>
                <a:ea typeface="方正姚体" pitchFamily="2" charset="-122"/>
                <a:cs typeface="+mj-cs"/>
              </a:rPr>
              <a:t>Will people have robots?</a:t>
            </a:r>
          </a:p>
        </p:txBody>
      </p:sp>
    </p:spTree>
  </p:cSld>
  <p:clrMapOvr>
    <a:masterClrMapping/>
  </p:clrMapOvr>
  <p:transition>
    <p:newsflash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bf9b5f7cfd8be4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357158" y="1298532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一般将来时</a:t>
            </a:r>
            <a:r>
              <a:rPr kumimoji="0" lang="en-US" altLang="zh-CN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形式有三变：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be +doing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表计划</a:t>
            </a:r>
            <a:r>
              <a:rPr lang="zh-CN" altLang="en-US" sz="14400" dirty="0" smtClean="0"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，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 going to</a:t>
            </a:r>
            <a:r>
              <a:rPr lang="zh-CN" altLang="en-US" sz="14400" i="1" dirty="0" smtClean="0">
                <a:latin typeface="Georgia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+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动原</a:t>
            </a:r>
            <a:endParaRPr lang="en-US" altLang="zh-CN" sz="144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还有一种更简单，</a:t>
            </a:r>
            <a:r>
              <a:rPr kumimoji="0" lang="en-US" altLang="zh-CN" sz="1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will,shall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 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加动原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变疑问 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</a:t>
            </a:r>
            <a:r>
              <a:rPr kumimoji="0" lang="zh-CN" altLang="en-US" sz="1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  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提前，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144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will,shall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也提前，</a:t>
            </a:r>
            <a:endParaRPr lang="en-US" altLang="zh-CN" sz="144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后加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not,</a:t>
            </a:r>
            <a:endParaRPr kumimoji="0" lang="en-US" altLang="zh-CN" sz="1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14400" i="1" dirty="0" smtClean="0">
                <a:latin typeface="Georgia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否定变</a:t>
            </a:r>
            <a:r>
              <a:rPr lang="en-US" altLang="zh-CN" sz="144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won’t,shall</a:t>
            </a:r>
            <a:r>
              <a:rPr lang="zh-CN" altLang="en-US" sz="14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否定变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  <a:cs typeface="Times New Roman" pitchFamily="18" charset="0"/>
              </a:rPr>
              <a:t>shan’t,</a:t>
            </a:r>
            <a:endParaRPr lang="en-US" altLang="zh-CN" sz="14400" i="1" dirty="0" smtClean="0">
              <a:latin typeface="Georgia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切记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there be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存在句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将来时是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there will be.</a:t>
            </a:r>
            <a:endParaRPr kumimoji="0" lang="en-US" altLang="zh-CN" sz="1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华文行楷" pitchFamily="2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en-US" altLang="zh-CN" sz="1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21429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一般将来时口诀</a:t>
            </a:r>
            <a:endParaRPr lang="zh-CN" altLang="en-US" sz="4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bf9b5f7cfd8be4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857224" y="285728"/>
            <a:ext cx="6715140" cy="785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标志性时间状语</a:t>
            </a: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928670"/>
            <a:ext cx="351250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明天和后天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in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段时间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今天下午和今晚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下周，下月和明年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当我长大，在未来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还有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soon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记心间。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5348" y="923022"/>
            <a:ext cx="4530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tomorrow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the day after tomorrow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5348" y="185736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以后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2643182"/>
            <a:ext cx="3935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this afternoon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this evening/tonight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3714752"/>
            <a:ext cx="4296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next week, next month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next year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4714884"/>
            <a:ext cx="3081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when I grow up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in the future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1.Please pass me two ____ 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A. pieces of paper    B. pieces of papers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C. pieces paper         D. piece papers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2.Where is your brother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--He has gone to Beijing. He ___back in three days.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A. will come  B. comes    C. has  come   D. came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3.Some people ride bikes to work instead of driving in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order to reduce ____ pollution.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A. water  B. air     C. soil     D. white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</p:txBody>
      </p:sp>
      <p:pic>
        <p:nvPicPr>
          <p:cNvPr id="8" name="图片 7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1214422"/>
            <a:ext cx="976317" cy="904879"/>
          </a:xfrm>
          <a:prstGeom prst="rect">
            <a:avLst/>
          </a:prstGeom>
        </p:spPr>
      </p:pic>
      <p:pic>
        <p:nvPicPr>
          <p:cNvPr id="9" name="图片 8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86190"/>
            <a:ext cx="976317" cy="904879"/>
          </a:xfrm>
          <a:prstGeom prst="rect">
            <a:avLst/>
          </a:prstGeom>
        </p:spPr>
      </p:pic>
      <p:pic>
        <p:nvPicPr>
          <p:cNvPr id="10" name="图片 9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5715016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4. I think English is ____ French.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---I  don’t agree with you 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A. less popular than      B. the most popular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C. so popular as             D. as more popular as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5.He went to have a meeting on May 5</a:t>
            </a:r>
            <a:r>
              <a:rPr lang="en-US" altLang="zh-CN" sz="2800" i="1" baseline="30000" dirty="0" smtClean="0">
                <a:latin typeface="Georgia" pitchFamily="18" charset="0"/>
              </a:rPr>
              <a:t>th</a:t>
            </a:r>
            <a:r>
              <a:rPr lang="en-US" altLang="zh-CN" sz="2800" i="1" dirty="0" smtClean="0">
                <a:latin typeface="Georgia" pitchFamily="18" charset="0"/>
              </a:rPr>
              <a:t>,2013 in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Shenzhen .He ___ back in 3 days.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A. is     B. was     C. is being     D. will be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6.I hear there ____ a meeting tomorrow afternoon.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A. will have   B. have    C will be    D. will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</p:txBody>
      </p:sp>
      <p:pic>
        <p:nvPicPr>
          <p:cNvPr id="11" name="图片 10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857364"/>
            <a:ext cx="976317" cy="904879"/>
          </a:xfrm>
          <a:prstGeom prst="rect">
            <a:avLst/>
          </a:prstGeom>
        </p:spPr>
      </p:pic>
      <p:pic>
        <p:nvPicPr>
          <p:cNvPr id="12" name="图片 11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429132"/>
            <a:ext cx="976317" cy="904879"/>
          </a:xfrm>
          <a:prstGeom prst="rect">
            <a:avLst/>
          </a:prstGeom>
        </p:spPr>
      </p:pic>
      <p:pic>
        <p:nvPicPr>
          <p:cNvPr id="13" name="图片 12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5715016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60381"/>
            <a:ext cx="6107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Will people use money in 100 years 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100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年以后人们还使用钱吗 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1oo years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100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年以后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783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时间段  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之后 用于一般将来时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286124"/>
            <a:ext cx="598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时间段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how soon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来提问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349" y="4000504"/>
            <a:ext cx="343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in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after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5720" y="4643446"/>
            <a:ext cx="8286808" cy="1714512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20" idx="1"/>
          </p:cNvCxnSpPr>
          <p:nvPr/>
        </p:nvCxnSpPr>
        <p:spPr>
          <a:xfrm rot="10800000" flipH="1">
            <a:off x="285720" y="5500702"/>
            <a:ext cx="8286808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429390" y="5500702"/>
            <a:ext cx="1713718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00034" y="4786322"/>
            <a:ext cx="785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in 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85720" y="5643578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after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214414" y="4643446"/>
            <a:ext cx="6000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用来表示以现在为起点的将来某一段时间之后，后接时间段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rot="5400000">
            <a:off x="6215471" y="5500305"/>
            <a:ext cx="1714512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214414" y="5620424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既可接时间点有可接时间段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072330" y="4857760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将来时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7000892" y="5500702"/>
            <a:ext cx="20716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将来时或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过去时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19" grpId="0"/>
      <p:bldP spid="20" grpId="0" animBg="1"/>
      <p:bldP spid="31" grpId="0"/>
      <p:bldP spid="32" grpId="0"/>
      <p:bldP spid="33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4000504"/>
            <a:ext cx="8922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My mother will finish cooking dinner </a:t>
            </a:r>
            <a:r>
              <a:rPr lang="en-US" altLang="zh-CN" sz="2800" i="1" u="sng" dirty="0" smtClean="0">
                <a:latin typeface="Georgia" pitchFamily="18" charset="0"/>
                <a:ea typeface="华文新魏" pitchFamily="2" charset="-122"/>
              </a:rPr>
              <a:t>in an hour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____  _____ ____ your mother finish cooking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dinner ?</a:t>
            </a:r>
            <a:endParaRPr lang="zh-CN" altLang="en-US" sz="28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857620" y="857232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143240" y="171448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643834" y="2643182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055" y="714356"/>
            <a:ext cx="89229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He  will be  back _____ two days.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He will be back ______ three o’clock.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He started on Sunday and arrived in Beijing _____ three days.   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A. in    B .  after 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 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85786" y="5120358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How     soon     will  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140644_4c5b69c84ecf4.jpg"/>
          <p:cNvPicPr>
            <a:picLocks noChangeAspect="1"/>
          </p:cNvPicPr>
          <p:nvPr/>
        </p:nvPicPr>
        <p:blipFill>
          <a:blip r:embed="rId4" cstate="print"/>
          <a:srcRect l="51473" t="12500" r="2871" b="70357"/>
          <a:stretch>
            <a:fillRect/>
          </a:stretch>
        </p:blipFill>
        <p:spPr>
          <a:xfrm>
            <a:off x="214282" y="4500570"/>
            <a:ext cx="8643998" cy="2286016"/>
          </a:xfrm>
          <a:prstGeom prst="rect">
            <a:avLst/>
          </a:prstGeom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9684" y="7143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2a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28733" y="181253"/>
            <a:ext cx="9158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Listen and circle the words you hear.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1538" y="857232"/>
            <a:ext cx="6929486" cy="3571900"/>
          </a:xfrm>
          <a:prstGeom prst="rect">
            <a:avLst/>
          </a:prstGeom>
          <a:noFill/>
          <a:ln w="76200">
            <a:solidFill>
              <a:srgbClr val="99CC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71538" y="897812"/>
            <a:ext cx="7858180" cy="324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1.There will be (more/less/fewer)people.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2.There will be (more/less/fewer free time.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3.There will be (more/less/fewer) cars.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4.There will be (more/less/fewer) pollution.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5.Ther will be (more/less/fewer) trees.</a:t>
            </a:r>
          </a:p>
        </p:txBody>
      </p:sp>
      <p:sp>
        <p:nvSpPr>
          <p:cNvPr id="31" name="椭圆 30"/>
          <p:cNvSpPr/>
          <p:nvPr/>
        </p:nvSpPr>
        <p:spPr>
          <a:xfrm>
            <a:off x="2357422" y="214290"/>
            <a:ext cx="107157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86512" y="3286124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PE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lu:Sn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污染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71868" y="1071546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572000" y="1643050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500694" y="2285992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572000" y="2928934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14942" y="3571876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按钮.pn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0"/>
            <a:ext cx="969184" cy="54249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140644_4c5b69c84ecf4.jpg"/>
          <p:cNvPicPr>
            <a:picLocks noChangeAspect="1"/>
          </p:cNvPicPr>
          <p:nvPr/>
        </p:nvPicPr>
        <p:blipFill>
          <a:blip r:embed="rId4" cstate="print"/>
          <a:srcRect l="51473" t="12500" r="2871" b="70357"/>
          <a:stretch>
            <a:fillRect/>
          </a:stretch>
        </p:blipFill>
        <p:spPr>
          <a:xfrm>
            <a:off x="214282" y="4500570"/>
            <a:ext cx="8643998" cy="2286016"/>
          </a:xfrm>
          <a:prstGeom prst="rect">
            <a:avLst/>
          </a:prstGeom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9684" y="7143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2b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28733" y="181253"/>
            <a:ext cx="9158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Listen again .Check (</a:t>
            </a:r>
            <a:r>
              <a:rPr lang="en-GB" altLang="zh-CN" sz="2400" b="1" i="1" dirty="0" smtClean="0">
                <a:latin typeface="Georgia" pitchFamily="18" charset="0"/>
                <a:sym typeface="Wingdings"/>
              </a:rPr>
              <a:t></a:t>
            </a:r>
            <a:r>
              <a:rPr lang="en-GB" altLang="zh-CN" sz="2400" b="1" i="1" dirty="0" smtClean="0">
                <a:latin typeface="Georgia" pitchFamily="18" charset="0"/>
              </a:rPr>
              <a:t>) the predictions you hear.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1538" y="857232"/>
            <a:ext cx="6929486" cy="3571900"/>
          </a:xfrm>
          <a:prstGeom prst="rect">
            <a:avLst/>
          </a:prstGeom>
          <a:noFill/>
          <a:ln w="76200">
            <a:solidFill>
              <a:srgbClr val="99CC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42976" y="897812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__1.There will be fewer people.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__2.There will be less free time.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__3.People will use the subways less.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__4.There will be more pollution.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__5.Cities will be very big and crowded.</a:t>
            </a:r>
          </a:p>
        </p:txBody>
      </p:sp>
      <p:pic>
        <p:nvPicPr>
          <p:cNvPr id="7" name="Section A 2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05782" y="642918"/>
            <a:ext cx="938218" cy="938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343549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157810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94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6954"/>
            <a:ext cx="6622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(more/less /fewer) people.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767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more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_____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_____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的比较级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更多的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737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less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____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的比较级，较少的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更少的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286124"/>
            <a:ext cx="8071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fewer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______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的比较级，较少的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更少的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143108" y="1844093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many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714744" y="1857364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much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928794" y="2500306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little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571736" y="3286124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few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4071942"/>
            <a:ext cx="46522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more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可名复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不可名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latin typeface="Georgia" pitchFamily="18" charset="0"/>
                <a:sym typeface="Wingdings"/>
              </a:rPr>
              <a:t>     less +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不可名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latin typeface="Georgia" pitchFamily="18" charset="0"/>
                <a:sym typeface="Wingdings"/>
              </a:rPr>
              <a:t>     fewer +</a:t>
            </a:r>
            <a:r>
              <a:rPr lang="zh-CN" altLang="en-US" sz="3200" i="1" dirty="0" smtClean="0">
                <a:latin typeface="Georgia" pitchFamily="18" charset="0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可名复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32" grpId="0"/>
      <p:bldP spid="21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608468"/>
            <a:ext cx="89229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Ms. Smith wanted to get _____money.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(more / fewer)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There is _____ water in that glass.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(fewer/less)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I have _____ friends in that school.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(fewer/less)</a:t>
            </a:r>
            <a:endParaRPr lang="zh-CN" altLang="en-US" sz="28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000628" y="857232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71736" y="2571744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43108" y="4286256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appdata\roaming\360se6\USERDA~1\Temp\20A561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0" y="0"/>
            <a:ext cx="41601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Greetings</a:t>
            </a:r>
            <a:endParaRPr lang="zh-CN" altLang="en-US" sz="60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124744"/>
            <a:ext cx="9144000" cy="49013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Hello, everyone.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Nice to meet you.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Do you like robots?</a:t>
            </a:r>
          </a:p>
          <a:p>
            <a:pPr>
              <a:lnSpc>
                <a:spcPts val="7500"/>
              </a:lnSpc>
            </a:pPr>
            <a:r>
              <a:rPr lang="en-US" altLang="zh-CN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Do you know some names about robots?</a:t>
            </a:r>
            <a:endParaRPr lang="zh-CN" altLang="en-US" sz="5400" b="1" i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4695"/>
            <a:ext cx="7417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8. There will be (more/less /fewer) pollution.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794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pollution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不可数名词 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“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污染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污染物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”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784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pollute  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污染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弄脏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-polluted-polluting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286124"/>
            <a:ext cx="473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air pollution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空气污染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3929066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noise pollution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噪音污染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4251806"/>
            <a:ext cx="8922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 All these waste products are _______</a:t>
            </a:r>
          </a:p>
          <a:p>
            <a:pPr>
              <a:lnSpc>
                <a:spcPct val="20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(pollute) the river.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143636" y="4572008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polluting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25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-32" y="142852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2c</a:t>
            </a:r>
            <a:endParaRPr lang="en-US" altLang="zh-CN" sz="3200" b="1" i="1" dirty="0">
              <a:solidFill>
                <a:srgbClr val="0033CC"/>
              </a:solidFill>
              <a:latin typeface="Georgia" pitchFamily="18" charset="0"/>
              <a:ea typeface="隶书" pitchFamily="49" charset="-122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71472" y="71414"/>
            <a:ext cx="9001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Make conversations about the predictions in 2a and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 2b.</a:t>
            </a:r>
            <a:endParaRPr lang="en-US" altLang="zh-CN" sz="2400" b="1" i="1" dirty="0">
              <a:latin typeface="Georgia" pitchFamily="18" charset="0"/>
            </a:endParaRPr>
          </a:p>
        </p:txBody>
      </p:sp>
      <p:pic>
        <p:nvPicPr>
          <p:cNvPr id="13" name="图片 12" descr="t013b6fbc7692cba2f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000108"/>
            <a:ext cx="2000264" cy="3429024"/>
          </a:xfrm>
          <a:prstGeom prst="rect">
            <a:avLst/>
          </a:prstGeom>
        </p:spPr>
      </p:pic>
      <p:pic>
        <p:nvPicPr>
          <p:cNvPr id="14" name="图片 13" descr="t0180c7e19ca085d7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214662"/>
            <a:ext cx="2071702" cy="3643338"/>
          </a:xfrm>
          <a:prstGeom prst="rect">
            <a:avLst/>
          </a:prstGeom>
        </p:spPr>
      </p:pic>
      <p:sp>
        <p:nvSpPr>
          <p:cNvPr id="15" name="云形标注 14"/>
          <p:cNvSpPr/>
          <p:nvPr/>
        </p:nvSpPr>
        <p:spPr>
          <a:xfrm>
            <a:off x="2500298" y="1071546"/>
            <a:ext cx="5143536" cy="1357322"/>
          </a:xfrm>
          <a:prstGeom prst="cloudCallout">
            <a:avLst>
              <a:gd name="adj1" fmla="val -69867"/>
              <a:gd name="adj2" fmla="val 40764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57488" y="1312119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A: What’s your prediction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      about the future?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857224" y="4643446"/>
            <a:ext cx="6000792" cy="1285884"/>
          </a:xfrm>
          <a:prstGeom prst="cloudCallout">
            <a:avLst>
              <a:gd name="adj1" fmla="val 57740"/>
              <a:gd name="adj2" fmla="val -43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643042" y="4884019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B: I think there will be more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pollution.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2714612" y="2500306"/>
            <a:ext cx="4286280" cy="1643074"/>
          </a:xfrm>
          <a:prstGeom prst="cloudCallout">
            <a:avLst>
              <a:gd name="adj1" fmla="val -80347"/>
              <a:gd name="adj2" fmla="val -15360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00364" y="2728737"/>
            <a:ext cx="56436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 : Really ? I don’t think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so. But I think there will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 be fewer trees.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45790" y="500042"/>
            <a:ext cx="3998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PrI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dIKSn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预言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预测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357818" y="1714488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929190" y="2143116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072330" y="1928802"/>
            <a:ext cx="19431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fju:tSE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未来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929190" y="3143248"/>
            <a:ext cx="17859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000364" y="3500438"/>
            <a:ext cx="57150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/>
      <p:bldP spid="20" grpId="0" animBg="1"/>
      <p:bldP spid="21" grpId="0"/>
      <p:bldP spid="12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4695"/>
            <a:ext cx="68243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What’s your prediction about the future ?</a:t>
            </a:r>
          </a:p>
          <a:p>
            <a:r>
              <a:rPr lang="zh-CN" altLang="en-US" sz="2800" i="1" dirty="0" smtClean="0">
                <a:latin typeface="Georgia" pitchFamily="18" charset="0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关于未来你的预言是什么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857364"/>
            <a:ext cx="5917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prediction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可数名词 复数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+s</a:t>
            </a:r>
            <a:endParaRPr lang="zh-CN" altLang="en-US" sz="3200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47" y="2558473"/>
            <a:ext cx="7455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predict  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预测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-predicted-predicting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3286124"/>
            <a:ext cx="4182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future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未来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3929066"/>
            <a:ext cx="7249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in the future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在将来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以后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特指将来的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                  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某一时刻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5002612"/>
            <a:ext cx="6253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"/>
            </a:pPr>
            <a:r>
              <a:rPr lang="zh-CN" altLang="en-US" sz="3200" i="1" dirty="0" smtClean="0"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future</a:t>
            </a:r>
            <a:r>
              <a:rPr lang="zh-CN" altLang="en-US" sz="3200" i="1" dirty="0" smtClean="0">
                <a:latin typeface="Georgia" pitchFamily="18" charset="0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从今以后的全部将来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</a:p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=from now on </a:t>
            </a:r>
          </a:p>
          <a:p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2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4695"/>
            <a:ext cx="51860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I don’t think so .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我不这样认为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772655"/>
            <a:ext cx="5772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表示否定对方的意见或观点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47" y="2558473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肯定形式 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: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 think so.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3286124"/>
            <a:ext cx="5729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"/>
            </a:pPr>
            <a:r>
              <a:rPr lang="zh-CN" altLang="en-US" sz="3200" i="1" dirty="0" smtClean="0">
                <a:latin typeface="Georgia" pitchFamily="18" charset="0"/>
                <a:sym typeface="Wingdings"/>
              </a:rPr>
              <a:t> 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 hope so.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我希望是这样的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</a:p>
          <a:p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 hope not.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我希望不是这样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4643446"/>
            <a:ext cx="5208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I’m afraid so.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恐怕如此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I’m afraid not.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恐怕不是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642918"/>
            <a:ext cx="907259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句型转换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1.They clean the classroom every day.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用</a:t>
            </a:r>
            <a:r>
              <a:rPr lang="en-US" altLang="zh-CN" sz="2800" i="1" dirty="0" smtClean="0">
                <a:latin typeface="Georgia" pitchFamily="18" charset="0"/>
              </a:rPr>
              <a:t>tomorrow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代替</a:t>
            </a:r>
            <a:r>
              <a:rPr lang="en-US" altLang="zh-CN" sz="2800" i="1" dirty="0" smtClean="0">
                <a:latin typeface="Georgia" pitchFamily="18" charset="0"/>
              </a:rPr>
              <a:t>every day)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They _____ ____ the classroom tomorrow.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2.Will the flowers come out soon ?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肯定回答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_____ , _____ _____.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3.We’ll go out for a walk with you .(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否定句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We  ____ _____ out for a walk with you 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4.Nanjing will have a fine day.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一般疑问句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____ Nanjing ____ a fine day 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5.The students will work </a:t>
            </a:r>
            <a:r>
              <a:rPr lang="en-US" altLang="zh-CN" sz="2800" i="1" u="sng" dirty="0" smtClean="0">
                <a:latin typeface="Georgia" pitchFamily="18" charset="0"/>
              </a:rPr>
              <a:t>in the supermarket </a:t>
            </a:r>
            <a:r>
              <a:rPr lang="en-US" altLang="zh-CN" sz="2800" i="1" dirty="0" smtClean="0">
                <a:latin typeface="Georgia" pitchFamily="18" charset="0"/>
              </a:rPr>
              <a:t>.(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划线提问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_____ ____ the students ______ ?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57290" y="2262838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will     clean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48" y="3143248"/>
            <a:ext cx="4500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Yes        they       will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14414" y="4000504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won’t     go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71472" y="5715016"/>
            <a:ext cx="5857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Where   will                            work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71472" y="485776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Will                    have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009042317571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 bwMode="auto">
          <a:xfrm>
            <a:off x="1071538" y="214290"/>
            <a:ext cx="6858048" cy="178595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049174" y="285728"/>
            <a:ext cx="52293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     </a:t>
            </a:r>
            <a:r>
              <a:rPr lang="en-GB" altLang="zh-CN" sz="3200" b="1" i="1" dirty="0" smtClean="0">
                <a:latin typeface="Georgia" pitchFamily="18" charset="0"/>
              </a:rPr>
              <a:t>Look at two cities. </a:t>
            </a:r>
          </a:p>
          <a:p>
            <a:r>
              <a:rPr lang="en-GB" altLang="zh-CN" sz="3200" b="1" i="1" dirty="0" smtClean="0">
                <a:latin typeface="Georgia" pitchFamily="18" charset="0"/>
              </a:rPr>
              <a:t>Which one do you like ?</a:t>
            </a:r>
          </a:p>
          <a:p>
            <a:r>
              <a:rPr lang="en-GB" altLang="zh-CN" sz="3200" b="1" i="1" dirty="0" smtClean="0">
                <a:latin typeface="Georgia" pitchFamily="18" charset="0"/>
              </a:rPr>
              <a:t>                 Why ?</a:t>
            </a:r>
            <a:endParaRPr lang="en-US" altLang="zh-CN" sz="3200" b="1" i="1" dirty="0">
              <a:latin typeface="Georgia" pitchFamily="18" charset="0"/>
            </a:endParaRPr>
          </a:p>
        </p:txBody>
      </p:sp>
      <p:pic>
        <p:nvPicPr>
          <p:cNvPr id="6" name="图片 5" descr="t019f4a2b16abb0327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285992"/>
            <a:ext cx="4071966" cy="3929090"/>
          </a:xfrm>
          <a:prstGeom prst="rect">
            <a:avLst/>
          </a:prstGeom>
        </p:spPr>
      </p:pic>
      <p:pic>
        <p:nvPicPr>
          <p:cNvPr id="9" name="图片 8" descr="t01825310a7fabcf7d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348880"/>
            <a:ext cx="4000528" cy="3816423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42844" y="1214422"/>
            <a:ext cx="5000660" cy="5072098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2d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71577" y="191136"/>
            <a:ext cx="8129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Listen to the conversation and answer the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questions.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6" y="1285860"/>
            <a:ext cx="50720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1.What will the future be  like ?</a:t>
            </a:r>
          </a:p>
          <a:p>
            <a:pPr marL="514350" indent="-514350"/>
            <a:endParaRPr lang="en-US" altLang="zh-CN" sz="4000" dirty="0" smtClean="0">
              <a:solidFill>
                <a:srgbClr val="C00000"/>
              </a:solidFill>
              <a:latin typeface="Georgia" pitchFamily="18" charset="0"/>
              <a:sym typeface="Wingdings"/>
            </a:endParaRPr>
          </a:p>
          <a:p>
            <a:pPr marL="514350" indent="-514350"/>
            <a:r>
              <a:rPr lang="en-US" altLang="zh-CN" sz="40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</a:t>
            </a:r>
          </a:p>
          <a:p>
            <a:pPr marL="514350" indent="-514350"/>
            <a:endParaRPr lang="en-US" altLang="zh-CN" sz="4000" dirty="0" smtClean="0">
              <a:solidFill>
                <a:srgbClr val="C00000"/>
              </a:solidFill>
              <a:latin typeface="Georgia" pitchFamily="18" charset="0"/>
              <a:sym typeface="Wingdings"/>
            </a:endParaRPr>
          </a:p>
          <a:p>
            <a:pPr marL="514350" indent="-514350"/>
            <a:r>
              <a:rPr lang="en-US" altLang="zh-CN" sz="40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</a:t>
            </a:r>
          </a:p>
          <a:p>
            <a:pPr marL="514350" indent="-514350"/>
            <a:endParaRPr lang="en-US" altLang="zh-CN" sz="4000" dirty="0" smtClean="0">
              <a:solidFill>
                <a:srgbClr val="C00000"/>
              </a:solidFill>
              <a:latin typeface="Georgia" pitchFamily="18" charset="0"/>
              <a:sym typeface="Wingdings"/>
            </a:endParaRPr>
          </a:p>
          <a:p>
            <a:pPr marL="514350" indent="-514350"/>
            <a:r>
              <a:rPr lang="en-US" altLang="zh-CN" sz="40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</a:t>
            </a:r>
            <a:endParaRPr lang="en-US" altLang="zh-CN" sz="40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en-US" altLang="zh-CN" sz="3600" i="1" dirty="0" smtClean="0">
              <a:latin typeface="Georgia" pitchFamily="18" charset="0"/>
            </a:endParaRPr>
          </a:p>
          <a:p>
            <a:endParaRPr lang="en-US" altLang="zh-CN" sz="3600" i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332017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Cities will be more crowded and polluted.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4" name="图片 13" descr="t019f4a2b16abb0327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214422"/>
            <a:ext cx="3643338" cy="2286016"/>
          </a:xfrm>
          <a:prstGeom prst="rect">
            <a:avLst/>
          </a:prstGeom>
        </p:spPr>
      </p:pic>
      <p:pic>
        <p:nvPicPr>
          <p:cNvPr id="16" name="图片 15" descr="t01825310a7fabcf7d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3786190"/>
            <a:ext cx="3643338" cy="24288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472" y="357187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There will be fewer trees .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4811735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The environment will be in 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great danger.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85852" y="4357694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</a:rPr>
              <a:t>In</a:t>
            </a:r>
            <a:r>
              <a:rPr lang="en-US" altLang="zh-CN" sz="3200" dirty="0" err="1" smtClean="0"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latin typeface="GWIPA" pitchFamily="2" charset="2"/>
              </a:rPr>
              <a:t>vaIrEnmEnt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i="1" dirty="0" smtClean="0">
                <a:latin typeface="Georgia" pitchFamily="18" charset="0"/>
              </a:rPr>
              <a:t>n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环境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2" name="Section A 2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001024" y="785794"/>
            <a:ext cx="866780" cy="866780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84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7" grpId="0"/>
      <p:bldP spid="18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785786" y="0"/>
            <a:ext cx="7500990" cy="642918"/>
          </a:xfrm>
          <a:prstGeom prst="irregularSeal1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60103" y="-23178"/>
            <a:ext cx="4060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Georgia" pitchFamily="18" charset="0"/>
              </a:rPr>
              <a:t>Listen and  repeat   ! </a:t>
            </a:r>
            <a:endParaRPr lang="en-US" altLang="zh-CN" sz="2800" b="1" i="1" dirty="0">
              <a:ln>
                <a:solidFill>
                  <a:srgbClr val="FF9900"/>
                </a:solidFill>
              </a:ln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470" y="21429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What are you reading , Jill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It’s a book about the future.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 </a:t>
            </a:r>
            <a:r>
              <a:rPr lang="en-GB" altLang="zh-CN" sz="2400" b="1" i="1" dirty="0" smtClean="0">
                <a:latin typeface="Georgia" pitchFamily="18" charset="0"/>
              </a:rPr>
              <a:t>: Sounds cool. So what will the future be like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Well , cities will be more crowded and polluted .       There will be fewer trees and the environment will be in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great danger.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That sounds bad ! Will we have to move to other planets ?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Maybe. But I want to live on the earth.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 : Me, too .Then what can we do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 : We can use less water and plant more trees.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          Everyone should play a part in saving the earth.</a:t>
            </a:r>
          </a:p>
        </p:txBody>
      </p:sp>
      <p:sp>
        <p:nvSpPr>
          <p:cNvPr id="8" name="矩形 7"/>
          <p:cNvSpPr/>
          <p:nvPr/>
        </p:nvSpPr>
        <p:spPr>
          <a:xfrm>
            <a:off x="1643042" y="4191664"/>
            <a:ext cx="356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planet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plQnIt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行星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0760" y="4357694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/3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Wingdings" pitchFamily="2" charset="2"/>
              </a:rPr>
              <a:t>:(R)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T/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地球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628" y="5500702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PLA:nt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v.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种植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植物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9730" y="6072206"/>
            <a:ext cx="2916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PA:t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zh-CN" altLang="en-US" sz="2800" dirty="0" smtClean="0">
                <a:solidFill>
                  <a:srgbClr val="002060"/>
                </a:solidFill>
                <a:latin typeface="GWIPA" pitchFamily="2" charset="2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参加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部分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14282" y="4572008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929322" y="5214950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143504" y="621508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43438" y="6786586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ection A 2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00958" y="285728"/>
            <a:ext cx="938218" cy="938218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84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785786" y="0"/>
            <a:ext cx="7500990" cy="642918"/>
          </a:xfrm>
          <a:prstGeom prst="irregularSeal1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28794" y="-23178"/>
            <a:ext cx="5565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Georgia" pitchFamily="18" charset="0"/>
              </a:rPr>
              <a:t>Role –play the conversation.</a:t>
            </a:r>
            <a:endParaRPr lang="en-US" altLang="zh-CN" sz="2800" b="1" i="1" dirty="0">
              <a:ln>
                <a:solidFill>
                  <a:srgbClr val="FF9900"/>
                </a:solidFill>
              </a:ln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470" y="21429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What are you reading , Jill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It’s a book about the future.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 </a:t>
            </a:r>
            <a:r>
              <a:rPr lang="en-GB" altLang="zh-CN" sz="2400" b="1" i="1" dirty="0" smtClean="0">
                <a:latin typeface="Georgia" pitchFamily="18" charset="0"/>
              </a:rPr>
              <a:t>: Sounds cool. So what will the future be like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Well , cities will be more crowded and polluted .       There will be fewer trees and the environment will be in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great danger.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That sounds bad ! Will we have to move to other planets ?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Maybe. But I want to live on the earth.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 : Me, too .Then what can we do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 : We can use less water and plant more trees.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          Everyone should play a part in saving the earth.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14282" y="4572008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57224" y="1357298"/>
            <a:ext cx="421484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214678" y="1928802"/>
            <a:ext cx="471490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14282" y="3000372"/>
            <a:ext cx="86439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14282" y="3571876"/>
            <a:ext cx="207170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000496" y="4071942"/>
            <a:ext cx="45005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143108" y="5214950"/>
            <a:ext cx="478634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28662" y="6286520"/>
            <a:ext cx="671517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000100" y="6786586"/>
            <a:ext cx="74295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857232"/>
            <a:ext cx="601639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i="1" dirty="0" smtClean="0">
                <a:latin typeface="Georgia" pitchFamily="18" charset="0"/>
              </a:rPr>
              <a:t>It’s a book about the future.  </a:t>
            </a:r>
          </a:p>
          <a:p>
            <a:pPr marL="514350" indent="-514350"/>
            <a:r>
              <a:rPr lang="zh-CN" altLang="en-US" sz="3200" i="1" dirty="0" smtClean="0">
                <a:latin typeface="Georgia" pitchFamily="18" charset="0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它是关于未来方面的一本书。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986969"/>
            <a:ext cx="5796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about   prep.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关于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对于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有关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85749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about 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on  </a:t>
            </a:r>
            <a:r>
              <a:rPr lang="zh-CN" altLang="en-US" sz="3600" i="1" dirty="0" smtClean="0">
                <a:latin typeface="Georgia" pitchFamily="18" charset="0"/>
              </a:rPr>
              <a:t>  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关于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720" y="3786190"/>
            <a:ext cx="7358114" cy="1714512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11" idx="1"/>
            <a:endCxn id="11" idx="3"/>
          </p:cNvCxnSpPr>
          <p:nvPr/>
        </p:nvCxnSpPr>
        <p:spPr>
          <a:xfrm rot="10800000" flipH="1">
            <a:off x="285720" y="4643446"/>
            <a:ext cx="7358114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642910" y="4643446"/>
            <a:ext cx="1714512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14282" y="3429000"/>
            <a:ext cx="13573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en-US" altLang="zh-CN" sz="3200" i="1" dirty="0" smtClean="0">
                <a:latin typeface="Georgia" pitchFamily="18" charset="0"/>
              </a:rPr>
              <a:t>about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66682" y="4773051"/>
            <a:ext cx="1357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en-US" altLang="zh-CN" sz="3200" i="1" dirty="0" smtClean="0">
                <a:latin typeface="Georgia" pitchFamily="18" charset="0"/>
              </a:rPr>
              <a:t>on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728" y="3786190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常用在口语中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表示的内容较普通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不太正式。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728" y="4618033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常用在书面语中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表示严肃的或学术性的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问题。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2" y="5566492"/>
            <a:ext cx="7949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She has a lot of books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 on </a:t>
            </a:r>
            <a:r>
              <a:rPr lang="en-US" altLang="zh-CN" sz="3200" i="1" dirty="0" smtClean="0">
                <a:latin typeface="Georgia" pitchFamily="18" charset="0"/>
              </a:rPr>
              <a:t>the history of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     China.</a:t>
            </a: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0" grpId="0"/>
      <p:bldP spid="11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appdata\roaming\360se6\USERDA~1\Temp\200851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hlinkClick r:id="rId4" action="ppaction://hlinkfile"/>
          </p:cNvPr>
          <p:cNvSpPr txBox="1"/>
          <p:nvPr/>
        </p:nvSpPr>
        <p:spPr>
          <a:xfrm>
            <a:off x="539552" y="1844824"/>
            <a:ext cx="7704856" cy="259228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altLang="zh-CN" sz="5400" b="1" i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latin typeface="Georgia" pitchFamily="18" charset="0"/>
              </a:rPr>
              <a:t>Warm up</a:t>
            </a:r>
            <a:endParaRPr lang="zh-CN" altLang="en-US" sz="5400" b="1" i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latin typeface="Georgia" pitchFamily="18" charset="0"/>
            </a:endParaRPr>
          </a:p>
        </p:txBody>
      </p:sp>
      <p:pic>
        <p:nvPicPr>
          <p:cNvPr id="5122" name="Picture 2" descr="http://soso1.gtimg.cn/sosopic_f/0/7395980670078352129/0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01317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63802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2. So what will the future be like ?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那么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未来将会是什么样子？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785926"/>
            <a:ext cx="6152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… like ? 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怎么样 ？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3143248"/>
            <a:ext cx="61734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天气怎么样 ？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Tom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怎么样？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--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他滑稽有趣。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 你的父亲长得怎么样 ？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2357430"/>
            <a:ext cx="66607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sb. like ?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某人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怎么样 ？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常用来询问某人的相貌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性格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品质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4000504"/>
            <a:ext cx="4786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the weather like ?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5000636"/>
            <a:ext cx="6001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Tom like ?—He is funny.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5929330"/>
            <a:ext cx="469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your father like ?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3" grpId="0"/>
      <p:bldP spid="15" grpId="0"/>
      <p:bldP spid="16" grpId="0"/>
      <p:bldP spid="18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93394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There will be fewer trees and the environment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will be in great danger.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将会有更少的树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环境将会处于极度危险之中。</a:t>
            </a:r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357430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in danger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处于险境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在危险中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3071810"/>
            <a:ext cx="610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ea typeface="华文新魏" pitchFamily="2" charset="-122"/>
                <a:sym typeface="Wingdings"/>
              </a:rPr>
              <a:t> </a:t>
            </a:r>
            <a:r>
              <a:rPr lang="zh-CN" altLang="en-US" sz="3200" dirty="0" smtClean="0">
                <a:latin typeface="Georgia" pitchFamily="18" charset="0"/>
                <a:ea typeface="华文新魏" pitchFamily="2" charset="-122"/>
                <a:sym typeface="Wingdings"/>
              </a:rPr>
              <a:t>反义短语：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out of danger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脱险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844357"/>
            <a:ext cx="7092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ea typeface="华文新魏" pitchFamily="2" charset="-122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danger  n.---dangerous adj.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危险的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723" y="4357694"/>
            <a:ext cx="7568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It’s ________(danger) to play on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 the road.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He is in great ________(dangerous).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429132"/>
            <a:ext cx="214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dangerous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5929330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danger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1" grpId="0"/>
      <p:bldP spid="13" grpId="0"/>
      <p:bldP spid="14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7781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</a:t>
            </a:r>
            <a:r>
              <a:rPr lang="en-US" altLang="zh-CN" sz="3200" i="1" dirty="0" smtClean="0">
                <a:latin typeface="Georgia" pitchFamily="18" charset="0"/>
              </a:rPr>
              <a:t>Will we have to move to other planets ?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我们将不得不搬到其他星球上吗？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928802"/>
            <a:ext cx="6771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不得不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have to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单三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has to  </a:t>
            </a:r>
          </a:p>
          <a:p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过去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had to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后面加动原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疑问否定别忘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do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does,did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来帮忙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175" y="3500438"/>
            <a:ext cx="80746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Mary ____(have) to do the laundry herself.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____ Mary ____(have) to do the laundry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herself?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Mary __________(have ) to do the laundry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herself.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7356" y="3500438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has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6050" y="4286256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have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4286256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Does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480" y="5620424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doesn’t  have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18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85794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have to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must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00174"/>
            <a:ext cx="7100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主观必须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客观不得不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have to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058407"/>
            <a:ext cx="7749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have to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有人称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数和时态变化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疑问否定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要用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do , does, did.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137600"/>
            <a:ext cx="63770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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情态动词  没有人称数变化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问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肯定回答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 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否定回答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needn’t.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175" y="4714884"/>
            <a:ext cx="75616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My mother has to get up early .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否定句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My mother ____ ____ ____get up early.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Must you go now ? 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肯定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/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否定回答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Yes, I _____. /  No , I _____.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298" y="5143512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doesn’t  have    to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6000768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must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600076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needn’t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61686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5. </a:t>
            </a:r>
            <a:r>
              <a:rPr lang="en-US" altLang="zh-CN" sz="3200" i="1" dirty="0" smtClean="0">
                <a:latin typeface="Georgia" pitchFamily="18" charset="0"/>
              </a:rPr>
              <a:t>But I want to live on the earth.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但是我想住在地球上。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07167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on the earth 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on earth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3071810"/>
            <a:ext cx="7358114" cy="1928826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13" idx="1"/>
            <a:endCxn id="13" idx="3"/>
          </p:cNvCxnSpPr>
          <p:nvPr/>
        </p:nvCxnSpPr>
        <p:spPr>
          <a:xfrm rot="10800000" flipH="1">
            <a:off x="285720" y="4036223"/>
            <a:ext cx="7358114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1321571" y="4036223"/>
            <a:ext cx="1928826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2822563" y="4035429"/>
            <a:ext cx="1928826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328612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on the earth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21481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on   earth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5225" y="2786058"/>
            <a:ext cx="162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在地球上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08" y="371475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究竟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到底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9124" y="2643182"/>
            <a:ext cx="26981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地点状语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位于句首或句末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6182" y="3714752"/>
            <a:ext cx="3877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用于疑问词后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加强语气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5332413"/>
            <a:ext cx="5553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What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on earth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do you mean ?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你究竟什么意思？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6533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6. </a:t>
            </a:r>
            <a:r>
              <a:rPr lang="en-US" altLang="zh-CN" sz="3200" i="1" dirty="0" smtClean="0">
                <a:latin typeface="Georgia" pitchFamily="18" charset="0"/>
              </a:rPr>
              <a:t>We can use less water and plant more trees.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我们可以少用水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多栽树。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07167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plant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grow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3071810"/>
            <a:ext cx="7358114" cy="1928826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13" idx="1"/>
            <a:endCxn id="13" idx="3"/>
          </p:cNvCxnSpPr>
          <p:nvPr/>
        </p:nvCxnSpPr>
        <p:spPr>
          <a:xfrm rot="10800000" flipH="1">
            <a:off x="285720" y="4036223"/>
            <a:ext cx="7358114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322233" y="4035429"/>
            <a:ext cx="1928826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328612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plant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21481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grow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2786058"/>
            <a:ext cx="65966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种植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”,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一般指栽入土中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强调种植动作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4952" y="3571876"/>
            <a:ext cx="57759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种植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”,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包括种下及以后培育过程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强调种植过程 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5072074"/>
            <a:ext cx="7362913" cy="1319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Don’t ____ the flowers before mid-April.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My uncle’s job is to ____ flowers.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521495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plant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585789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grow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24" grpId="0"/>
      <p:bldP spid="26" grpId="0"/>
      <p:bldP spid="27" grpId="0"/>
      <p:bldP spid="30" grpId="0"/>
      <p:bldP spid="31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324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7. Everyone should play a part in saving the earth.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每个人都应该参与到拯救地球的行列当中去。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3286124"/>
            <a:ext cx="6849952" cy="2972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Let’s play a part ____ the room.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---That sounds great !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A. clean             B. cleaning  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C. to clean         D. in cleaning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06" y="1986969"/>
            <a:ext cx="6428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play a part in  +n./pron./doing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参与某事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;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方面起作用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6248" y="3415729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6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785786" y="0"/>
            <a:ext cx="7500990" cy="642918"/>
          </a:xfrm>
          <a:prstGeom prst="irregularSeal1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28794" y="-23178"/>
            <a:ext cx="5269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Georgia" pitchFamily="18" charset="0"/>
              </a:rPr>
              <a:t>Practice  the  conversation.</a:t>
            </a:r>
            <a:endParaRPr lang="en-US" altLang="zh-CN" sz="2800" b="1" i="1" dirty="0">
              <a:ln>
                <a:solidFill>
                  <a:srgbClr val="FF9900"/>
                </a:solidFill>
              </a:ln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470" y="285728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What are you reading , Jill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It’s a book about the future.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 </a:t>
            </a:r>
            <a:r>
              <a:rPr lang="en-GB" altLang="zh-CN" sz="2400" b="1" i="1" dirty="0" smtClean="0">
                <a:latin typeface="Georgia" pitchFamily="18" charset="0"/>
              </a:rPr>
              <a:t>: Sounds cool. So what will the future be like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Well , cities will be more crowded and polluted .       There will be fewer trees and the environment will be in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great danger.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That sounds bad ! Will we have to move to other planets ?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Maybe. But I want to live on the earth.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 : Me, too .Then what can we do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 : We can use less water and plant more trees.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          Everyone should play a part in saving the earth.</a:t>
            </a: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57158" y="285728"/>
            <a:ext cx="2928958" cy="10715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57158" y="142852"/>
            <a:ext cx="2928958" cy="1143008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208642"/>
            <a:ext cx="2425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Grammar </a:t>
            </a:r>
          </a:p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  Focus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-1" y="1571612"/>
          <a:ext cx="9144000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3"/>
                <a:gridCol w="4643437"/>
              </a:tblGrid>
              <a:tr h="107157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803" y="1824327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____ will the future be ____?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500174"/>
            <a:ext cx="4374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Cities will be 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(polluted).And there will be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______(few) trees.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714620"/>
            <a:ext cx="4480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Will people _____(use) money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In 100 years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896029"/>
            <a:ext cx="391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Will there be world peace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0562" y="2714620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No, they _____. Everything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will be free.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71470" y="164305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What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0562" y="3896029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Yes, I hope so.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4823" y="4669705"/>
            <a:ext cx="4076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Kids will ______(study) at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home on  computers.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4669705"/>
            <a:ext cx="4434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They _______(will not) go to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school.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296524" y="164305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357950" y="1353909"/>
            <a:ext cx="24794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 polluted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786314" y="2071678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24888" y="2568355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use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15008" y="2571744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won’t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367698" y="450057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study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429256" y="450057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won’t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5720" y="5572140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Peace 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pi:s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和平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714612" y="3857628"/>
            <a:ext cx="1000132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85720" y="6072206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peaceful adj.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和平的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_1348103246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3999" cy="5400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50131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u="sng" dirty="0" err="1" smtClean="0">
                <a:solidFill>
                  <a:schemeClr val="bg1"/>
                </a:solidFill>
              </a:rPr>
              <a:t>Autobots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509822" y="4724408"/>
            <a:ext cx="4286280" cy="1785950"/>
          </a:xfrm>
          <a:prstGeom prst="rect">
            <a:avLst/>
          </a:prstGeom>
          <a:solidFill>
            <a:srgbClr val="66FF33"/>
          </a:solidFill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7158" y="285728"/>
            <a:ext cx="2928958" cy="10715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57158" y="142852"/>
            <a:ext cx="2928958" cy="1143008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208642"/>
            <a:ext cx="2425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Grammar </a:t>
            </a:r>
          </a:p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  Focus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-1" y="1571612"/>
          <a:ext cx="9144000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3"/>
                <a:gridCol w="4643437"/>
              </a:tblGrid>
              <a:tr h="107157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472" y="1857364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i="1" dirty="0" smtClean="0">
                <a:latin typeface="Georgia" pitchFamily="18" charset="0"/>
              </a:rPr>
              <a:t>Countable nouns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9190" y="1857364"/>
            <a:ext cx="3839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i="1" dirty="0" smtClean="0">
                <a:latin typeface="Georgia" pitchFamily="18" charset="0"/>
              </a:rPr>
              <a:t>Uncountable nouns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714620"/>
            <a:ext cx="442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r>
              <a:rPr lang="en-US" altLang="zh-CN" sz="2800" i="1" dirty="0" smtClean="0">
                <a:latin typeface="Georgia" pitchFamily="18" charset="0"/>
              </a:rPr>
              <a:t> people.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0562" y="2762904"/>
            <a:ext cx="4825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r>
              <a:rPr lang="en-US" altLang="zh-CN" sz="2800" i="1" dirty="0" smtClean="0">
                <a:latin typeface="Georgia" pitchFamily="18" charset="0"/>
              </a:rPr>
              <a:t> pollution.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32" y="3548722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r>
              <a:rPr lang="en-US" altLang="zh-CN" sz="2800" i="1" dirty="0" smtClean="0">
                <a:latin typeface="Georgia" pitchFamily="18" charset="0"/>
              </a:rPr>
              <a:t> trees.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3571876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r>
              <a:rPr lang="en-US" altLang="zh-CN" sz="2800" i="1" dirty="0" smtClean="0">
                <a:latin typeface="Georgia" pitchFamily="18" charset="0"/>
              </a:rPr>
              <a:t> free time.</a:t>
            </a:r>
          </a:p>
        </p:txBody>
      </p:sp>
      <p:sp>
        <p:nvSpPr>
          <p:cNvPr id="30" name="矩形 29"/>
          <p:cNvSpPr/>
          <p:nvPr/>
        </p:nvSpPr>
        <p:spPr>
          <a:xfrm>
            <a:off x="2357422" y="4572008"/>
            <a:ext cx="4286280" cy="1785950"/>
          </a:xfrm>
          <a:prstGeom prst="rect">
            <a:avLst/>
          </a:prstGeom>
          <a:solidFill>
            <a:srgbClr val="99FF66"/>
          </a:solidFill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714612" y="4714884"/>
            <a:ext cx="3786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latin typeface="Georgia" pitchFamily="18" charset="0"/>
              </a:rPr>
              <a:t>ˊ</a:t>
            </a:r>
            <a:r>
              <a:rPr lang="en-US" altLang="zh-CN" sz="4000" i="1" dirty="0" err="1" smtClean="0">
                <a:latin typeface="Georgia" pitchFamily="18" charset="0"/>
              </a:rPr>
              <a:t>ll</a:t>
            </a:r>
            <a:r>
              <a:rPr lang="en-US" altLang="zh-CN" sz="4000" i="1" dirty="0" smtClean="0">
                <a:latin typeface="Georgia" pitchFamily="18" charset="0"/>
              </a:rPr>
              <a:t>=will</a:t>
            </a:r>
          </a:p>
          <a:p>
            <a:r>
              <a:rPr lang="en-US" altLang="zh-CN" sz="4000" i="1" dirty="0" smtClean="0">
                <a:latin typeface="Georgia" pitchFamily="18" charset="0"/>
              </a:rPr>
              <a:t>won’t = will not</a:t>
            </a: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3a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55476" y="191136"/>
            <a:ext cx="8031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Fill in the blanks with </a:t>
            </a:r>
            <a:r>
              <a:rPr lang="en-GB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more, less </a:t>
            </a:r>
            <a:r>
              <a:rPr lang="en-GB" altLang="zh-CN" sz="2800" b="1" i="1" dirty="0" smtClean="0">
                <a:latin typeface="Georgia" pitchFamily="18" charset="0"/>
              </a:rPr>
              <a:t>or </a:t>
            </a:r>
            <a:r>
              <a:rPr lang="en-GB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r>
              <a:rPr lang="en-GB" altLang="zh-CN" sz="2800" b="1" i="1" dirty="0" smtClean="0">
                <a:latin typeface="Georgia" pitchFamily="18" charset="0"/>
              </a:rPr>
              <a:t>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282" y="857232"/>
            <a:ext cx="8715436" cy="5715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4282" y="935784"/>
            <a:ext cx="8929718" cy="5565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</a:rPr>
              <a:t>In the future , there will be ______ fresh water because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there will be ______ pollution in the sea.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2.   In 100 years, there will be _____ cars because there will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be ______ people in the cities.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There will be _____ jobs for people because _____ robots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will do the same jobs as people.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think there will be _____ cities because people will build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 buildings in the country.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In  50 years , people will have ______ free time because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there will be ______ things to do .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582408" y="85723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500298" y="1428736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286248" y="1996851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214414" y="2500306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500298" y="307181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786578" y="307181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428992" y="4214818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785786" y="478632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153912" y="5396227"/>
            <a:ext cx="1846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571736" y="585789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18" name="直接连接符 17"/>
          <p:cNvCxnSpPr>
            <a:endCxn id="16" idx="3"/>
          </p:cNvCxnSpPr>
          <p:nvPr/>
        </p:nvCxnSpPr>
        <p:spPr>
          <a:xfrm>
            <a:off x="785786" y="3714752"/>
            <a:ext cx="814393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5786" y="4286256"/>
            <a:ext cx="428628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572264" y="1619896"/>
            <a:ext cx="2223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si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:/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海洋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海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857884" y="1643050"/>
            <a:ext cx="71438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22" grpId="0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4770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8. There will be fewer jobs for people because more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robots will do the same jobs as people.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对人们来说将会有更少的工作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因为更多的机器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人将会像人们一样做工作。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3906758"/>
            <a:ext cx="71849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Is William’s lifestyle ___ David’s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A. the same           B. same as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C. same to             D. the same as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119" y="2708972"/>
            <a:ext cx="5219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the same…as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一样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76" y="3351914"/>
            <a:ext cx="57583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be different from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不同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400050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6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-3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3b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00034" y="71414"/>
            <a:ext cx="8929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Complete the predictions with what you think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will happen.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4282" y="1071546"/>
            <a:ext cx="8715436" cy="5643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935784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Kids study at school now.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In 100 years,  ______________________________.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sometimes see blue skies in my city , but in the future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________________________________________ 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People now usually live to be about 70 –80 years old ,but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in the future _______________________________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________________________________________ .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Families usually spend time together on weekends , but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maybe  in 200 years 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________________________________________ 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85786" y="5357826"/>
            <a:ext cx="692948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324667" y="571480"/>
            <a:ext cx="453361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sky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  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skaI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天空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可数名词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sky-skies</a:t>
            </a:r>
          </a:p>
          <a:p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643306" y="2143116"/>
            <a:ext cx="71438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741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9. Families usually spend time together on weekends.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周末，全家人通常在一起度过时光。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3643314"/>
            <a:ext cx="71433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She spends the whole morning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_______(help) her mother clean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the house.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06" y="2137468"/>
            <a:ext cx="72426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spend +time/ money (in) doing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.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76" y="2928934"/>
            <a:ext cx="5878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spend +time /money on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.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071538" y="450057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helping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6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3c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71577" y="191136"/>
            <a:ext cx="81211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Draw a picture of what you think a city in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the future will be like . Then describe it to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the class.</a:t>
            </a:r>
            <a:endParaRPr lang="en-US" altLang="zh-CN" sz="2800" b="1" i="1" dirty="0">
              <a:latin typeface="Georgia" pitchFamily="18" charset="0"/>
            </a:endParaRPr>
          </a:p>
        </p:txBody>
      </p:sp>
      <p:pic>
        <p:nvPicPr>
          <p:cNvPr id="29" name="图片 28" descr="140646_4c5b69c8503d0.jpg"/>
          <p:cNvPicPr>
            <a:picLocks noChangeAspect="1"/>
          </p:cNvPicPr>
          <p:nvPr/>
        </p:nvPicPr>
        <p:blipFill>
          <a:blip r:embed="rId3" cstate="print"/>
          <a:srcRect l="17599" t="79167" r="5817" b="7291"/>
          <a:stretch>
            <a:fillRect/>
          </a:stretch>
        </p:blipFill>
        <p:spPr>
          <a:xfrm>
            <a:off x="285720" y="3929066"/>
            <a:ext cx="8572560" cy="2571768"/>
          </a:xfrm>
          <a:prstGeom prst="rect">
            <a:avLst/>
          </a:prstGeom>
        </p:spPr>
      </p:pic>
      <p:sp>
        <p:nvSpPr>
          <p:cNvPr id="30" name="圆角矩形标注 29"/>
          <p:cNvSpPr/>
          <p:nvPr/>
        </p:nvSpPr>
        <p:spPr>
          <a:xfrm>
            <a:off x="2786050" y="1500174"/>
            <a:ext cx="5715040" cy="1785950"/>
          </a:xfrm>
          <a:prstGeom prst="wedgeRoundRectCallout">
            <a:avLst>
              <a:gd name="adj1" fmla="val -23893"/>
              <a:gd name="adj2" fmla="val 84734"/>
              <a:gd name="adj3" fmla="val 16667"/>
            </a:avLst>
          </a:prstGeom>
          <a:noFill/>
          <a:ln w="76200">
            <a:solidFill>
              <a:srgbClr val="66FF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000364" y="1615377"/>
            <a:ext cx="61436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I think there will be more tall buildings, and there will be fewer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cars and more buses.</a:t>
            </a:r>
            <a:endParaRPr lang="en-US" altLang="zh-CN" sz="28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3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根据句意及首字母提示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补全单词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1.Look at the s_____. Can you see any kites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2.Take out a piece of p_____ and write down your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dreams on it 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3.Can you show me how to u____ the computer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4.We can see there is much p_______ around us.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Our environment is getting worse and worse.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 In the f_______ , there  will be more buildings and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fewer trees.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1405582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ky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2071678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aper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335756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se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190" y="4000504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ollution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5286388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uture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3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642918"/>
            <a:ext cx="90725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用所给词的适当形式填空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1.I think there will be ______(few) trees in the future.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2.There will be more tall buildings on the ____(earth).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3.Tom was surprised by all the ________(pollute) on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the beach.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 I think the kids in the future will study at home on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________(computer).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 I think there will be more _____(plant) in the future.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2317" y="1405582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fewer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071678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earth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2643182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pollution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4572008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computers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521495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plants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 cstate="print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804708"/>
            <a:ext cx="90725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 It’s ___ for them to swim in the river. They should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leave at home.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safe    B. dangerous    C. simple    D. happy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2.We can see many stars in the ___. It will be a sunny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day tomorrow.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earth    B. river     C. sky      D. hole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3.Mr.Green went to see his family in Shanghai. He 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back in six days.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is   B. was   C. is being    D. will be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4.Let’s play a part ____the housework.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to do   B. doing   C. do    D. in doing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pic>
        <p:nvPicPr>
          <p:cNvPr id="11" name="图片 10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2143116"/>
            <a:ext cx="976317" cy="904879"/>
          </a:xfrm>
          <a:prstGeom prst="rect">
            <a:avLst/>
          </a:prstGeom>
        </p:spPr>
      </p:pic>
      <p:pic>
        <p:nvPicPr>
          <p:cNvPr id="12" name="图片 11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3357562"/>
            <a:ext cx="976317" cy="904879"/>
          </a:xfrm>
          <a:prstGeom prst="rect">
            <a:avLst/>
          </a:prstGeom>
        </p:spPr>
      </p:pic>
      <p:pic>
        <p:nvPicPr>
          <p:cNvPr id="13" name="图片 12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572008"/>
            <a:ext cx="976317" cy="904879"/>
          </a:xfrm>
          <a:prstGeom prst="rect">
            <a:avLst/>
          </a:prstGeom>
        </p:spPr>
      </p:pic>
      <p:pic>
        <p:nvPicPr>
          <p:cNvPr id="14" name="图片 13" descr="dcbf6006e7d22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5572140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u=3611911943,2940027143&amp;fm=0&amp;gp=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28868"/>
            <a:ext cx="9787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Lucida Calligraphy" pitchFamily="66" charset="0"/>
              </a:rPr>
              <a:t>Thank  you!</a:t>
            </a:r>
            <a:endParaRPr lang="zh-CN" altLang="en-US" sz="10000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1052736"/>
            <a:ext cx="9144000" cy="4668326"/>
            <a:chOff x="0" y="1052736"/>
            <a:chExt cx="9144000" cy="4668326"/>
          </a:xfrm>
        </p:grpSpPr>
        <p:pic>
          <p:nvPicPr>
            <p:cNvPr id="2" name="图片 1" descr="m_134810324636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52736"/>
              <a:ext cx="9144000" cy="46532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9552" y="5013176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</a:rPr>
                <a:t>Big bee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m_1348103246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465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50131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u="sng" dirty="0" err="1" smtClean="0">
                <a:hlinkClick r:id="rId4"/>
              </a:rPr>
              <a:t>Optimus</a:t>
            </a:r>
            <a:r>
              <a:rPr lang="en-US" altLang="zh-CN" sz="4000" u="sng" dirty="0" smtClean="0">
                <a:hlinkClick r:id="rId4"/>
              </a:rPr>
              <a:t> Prime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_1348103246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9144000" cy="51845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50131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u="sng" dirty="0" err="1" smtClean="0">
                <a:solidFill>
                  <a:schemeClr val="bg1"/>
                </a:solidFill>
              </a:rPr>
              <a:t>Ironhide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20120307081322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0" y="143098"/>
            <a:ext cx="4943686" cy="9816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Phonetics</a:t>
            </a:r>
            <a:r>
              <a:rPr kumimoji="0" lang="en-US" altLang="zh-CN" sz="4800" b="1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:</a:t>
            </a:r>
            <a:r>
              <a:rPr kumimoji="0" lang="en-US" altLang="zh-CN" sz="4800" b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</a:t>
            </a:r>
            <a:endParaRPr kumimoji="0" lang="zh-CN" altLang="en-US" sz="4800" b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07904" y="2492896"/>
            <a:ext cx="36647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peɪpə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17" name="矩形 16"/>
          <p:cNvSpPr/>
          <p:nvPr/>
        </p:nvSpPr>
        <p:spPr>
          <a:xfrm>
            <a:off x="3851920" y="2492896"/>
            <a:ext cx="34788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wiːklɪ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18" name="矩形 17"/>
          <p:cNvSpPr/>
          <p:nvPr/>
        </p:nvSpPr>
        <p:spPr>
          <a:xfrm>
            <a:off x="3995936" y="2420888"/>
            <a:ext cx="31197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['</a:t>
            </a:r>
            <a:r>
              <a:rPr lang="en-US" altLang="zh-CN" sz="7200" dirty="0" err="1" smtClean="0"/>
              <a:t>hɒbɪ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27" name="矩形 26"/>
          <p:cNvSpPr/>
          <p:nvPr/>
        </p:nvSpPr>
        <p:spPr>
          <a:xfrm>
            <a:off x="3995936" y="2492896"/>
            <a:ext cx="2943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</a:t>
            </a:r>
            <a:r>
              <a:rPr lang="en-US" altLang="zh-CN" sz="7200" dirty="0" err="1" smtClean="0"/>
              <a:t>ə'gri</a:t>
            </a:r>
            <a:r>
              <a:rPr lang="en-US" altLang="zh-CN" sz="7200" dirty="0" smtClean="0"/>
              <a:t>ː]</a:t>
            </a:r>
            <a:endParaRPr lang="zh-CN" altLang="en-US" sz="7200" dirty="0"/>
          </a:p>
        </p:txBody>
      </p:sp>
      <p:sp>
        <p:nvSpPr>
          <p:cNvPr id="28" name="矩形 27"/>
          <p:cNvSpPr/>
          <p:nvPr/>
        </p:nvSpPr>
        <p:spPr>
          <a:xfrm>
            <a:off x="4355976" y="2564904"/>
            <a:ext cx="20537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able</a:t>
            </a:r>
            <a:endParaRPr lang="zh-CN" altLang="en-US" sz="7200" dirty="0"/>
          </a:p>
        </p:txBody>
      </p:sp>
      <p:sp>
        <p:nvSpPr>
          <p:cNvPr id="29" name="矩形 28"/>
          <p:cNvSpPr/>
          <p:nvPr/>
        </p:nvSpPr>
        <p:spPr>
          <a:xfrm>
            <a:off x="3851920" y="2636912"/>
            <a:ext cx="35571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take up</a:t>
            </a:r>
            <a:endParaRPr lang="zh-CN" altLang="en-US" sz="7200" dirty="0"/>
          </a:p>
        </p:txBody>
      </p:sp>
      <p:sp>
        <p:nvSpPr>
          <p:cNvPr id="30" name="矩形 29"/>
          <p:cNvSpPr/>
          <p:nvPr/>
        </p:nvSpPr>
        <p:spPr>
          <a:xfrm>
            <a:off x="3563888" y="2564904"/>
            <a:ext cx="46231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resolution</a:t>
            </a:r>
            <a:endParaRPr lang="zh-CN" altLang="en-US" sz="7200" dirty="0"/>
          </a:p>
        </p:txBody>
      </p:sp>
      <p:sp>
        <p:nvSpPr>
          <p:cNvPr id="31" name="矩形 30"/>
          <p:cNvSpPr/>
          <p:nvPr/>
        </p:nvSpPr>
        <p:spPr>
          <a:xfrm>
            <a:off x="3779912" y="2636912"/>
            <a:ext cx="3363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college</a:t>
            </a:r>
            <a:endParaRPr lang="zh-CN" altLang="en-US" sz="7200" dirty="0"/>
          </a:p>
        </p:txBody>
      </p:sp>
      <p:sp>
        <p:nvSpPr>
          <p:cNvPr id="32" name="矩形 31"/>
          <p:cNvSpPr/>
          <p:nvPr/>
        </p:nvSpPr>
        <p:spPr>
          <a:xfrm>
            <a:off x="3851920" y="2564904"/>
            <a:ext cx="33361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discuss</a:t>
            </a:r>
            <a:endParaRPr lang="zh-CN" altLang="en-US" sz="7200" dirty="0"/>
          </a:p>
        </p:txBody>
      </p:sp>
      <p:sp>
        <p:nvSpPr>
          <p:cNvPr id="33" name="矩形 32"/>
          <p:cNvSpPr/>
          <p:nvPr/>
        </p:nvSpPr>
        <p:spPr>
          <a:xfrm>
            <a:off x="4283968" y="2564904"/>
            <a:ext cx="21852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[</a:t>
            </a:r>
            <a:r>
              <a:rPr lang="en-US" altLang="zh-CN" sz="7200" dirty="0" err="1" smtClean="0"/>
              <a:t>ɜːɵ</a:t>
            </a:r>
            <a:r>
              <a:rPr lang="en-US" altLang="zh-CN" sz="7200" dirty="0" smtClean="0"/>
              <a:t>]</a:t>
            </a:r>
            <a:endParaRPr lang="zh-CN" altLang="en-US" sz="7200" dirty="0"/>
          </a:p>
        </p:txBody>
      </p:sp>
      <p:sp>
        <p:nvSpPr>
          <p:cNvPr id="34" name="矩形 33"/>
          <p:cNvSpPr/>
          <p:nvPr/>
        </p:nvSpPr>
        <p:spPr>
          <a:xfrm>
            <a:off x="4067944" y="2420888"/>
            <a:ext cx="28518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future</a:t>
            </a:r>
            <a:endParaRPr lang="zh-CN" altLang="en-US" sz="7200" dirty="0"/>
          </a:p>
        </p:txBody>
      </p:sp>
      <p:sp>
        <p:nvSpPr>
          <p:cNvPr id="35" name="矩形 34"/>
          <p:cNvSpPr/>
          <p:nvPr/>
        </p:nvSpPr>
        <p:spPr>
          <a:xfrm>
            <a:off x="3995936" y="2636912"/>
            <a:ext cx="24432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plant</a:t>
            </a:r>
            <a:endParaRPr lang="zh-CN" altLang="en-US" sz="7200" dirty="0"/>
          </a:p>
        </p:txBody>
      </p:sp>
      <p:sp>
        <p:nvSpPr>
          <p:cNvPr id="36" name="矩形 35"/>
          <p:cNvSpPr/>
          <p:nvPr/>
        </p:nvSpPr>
        <p:spPr>
          <a:xfrm>
            <a:off x="3203848" y="2492896"/>
            <a:ext cx="53813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/>
              <a:t>relationship</a:t>
            </a:r>
            <a:endParaRPr lang="zh-CN" altLang="en-US" sz="7200" dirty="0"/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73209" cy="6858000"/>
          </a:xfrm>
          <a:prstGeom prst="rect">
            <a:avLst/>
          </a:prstGeom>
        </p:spPr>
      </p:pic>
      <p:sp>
        <p:nvSpPr>
          <p:cNvPr id="6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0" y="620688"/>
            <a:ext cx="9144000" cy="25202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Will</a:t>
            </a:r>
            <a:r>
              <a:rPr kumimoji="0" lang="en-US" altLang="zh-CN" sz="4800" b="0" i="1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people have robots </a:t>
            </a:r>
            <a:r>
              <a:rPr kumimoji="0" lang="en-US" altLang="zh-CN" sz="4800" b="0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in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the future?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                       </a:t>
            </a:r>
            <a:r>
              <a:rPr kumimoji="0" lang="en-US" altLang="zh-CN" sz="4800" b="0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will</a:t>
            </a:r>
            <a:r>
              <a:rPr kumimoji="0" lang="en-US" altLang="zh-CN" sz="4800" b="0" i="1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… </a:t>
            </a:r>
            <a:endParaRPr kumimoji="0" lang="zh-CN" altLang="en-US" sz="4800" b="0" i="1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56176" y="2924944"/>
            <a:ext cx="3501032" cy="2143140"/>
            <a:chOff x="6156176" y="2924944"/>
            <a:chExt cx="3501032" cy="2143140"/>
          </a:xfrm>
        </p:grpSpPr>
        <p:sp>
          <p:nvSpPr>
            <p:cNvPr id="8" name="云形标注 7"/>
            <p:cNvSpPr/>
            <p:nvPr/>
          </p:nvSpPr>
          <p:spPr>
            <a:xfrm>
              <a:off x="6156176" y="2924944"/>
              <a:ext cx="2286016" cy="2143140"/>
            </a:xfrm>
            <a:prstGeom prst="cloudCallout">
              <a:avLst>
                <a:gd name="adj1" fmla="val -104832"/>
                <a:gd name="adj2" fmla="val -43313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6228184" y="3429000"/>
              <a:ext cx="342902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sz="6600" b="1" dirty="0" smtClean="0">
                  <a:latin typeface="华文新魏" pitchFamily="2" charset="-122"/>
                  <a:ea typeface="华文新魏" pitchFamily="2" charset="-122"/>
                </a:rPr>
                <a:t>将要</a:t>
              </a:r>
              <a:endParaRPr lang="en-US" altLang="zh-CN" sz="6600" b="1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7063</TotalTime>
  <Words>3190</Words>
  <Application>Microsoft Office PowerPoint</Application>
  <PresentationFormat>全屏显示(4:3)</PresentationFormat>
  <Paragraphs>546</Paragraphs>
  <Slides>49</Slides>
  <Notes>12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0" baseType="lpstr">
      <vt:lpstr>暗香扑面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watching TV.</dc:title>
  <dc:creator>dell</dc:creator>
  <cp:lastModifiedBy>User</cp:lastModifiedBy>
  <cp:revision>308</cp:revision>
  <dcterms:created xsi:type="dcterms:W3CDTF">2013-05-15T08:10:30Z</dcterms:created>
  <dcterms:modified xsi:type="dcterms:W3CDTF">2014-08-20T04:06:00Z</dcterms:modified>
</cp:coreProperties>
</file>