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418" r:id="rId2"/>
    <p:sldId id="773" r:id="rId3"/>
    <p:sldId id="772" r:id="rId4"/>
    <p:sldId id="736" r:id="rId5"/>
    <p:sldId id="778" r:id="rId6"/>
    <p:sldId id="779" r:id="rId7"/>
    <p:sldId id="758" r:id="rId8"/>
    <p:sldId id="756" r:id="rId9"/>
    <p:sldId id="759" r:id="rId10"/>
    <p:sldId id="768" r:id="rId11"/>
    <p:sldId id="775" r:id="rId12"/>
    <p:sldId id="776" r:id="rId13"/>
    <p:sldId id="780" r:id="rId14"/>
    <p:sldId id="781" r:id="rId15"/>
    <p:sldId id="782" r:id="rId16"/>
    <p:sldId id="783" r:id="rId17"/>
    <p:sldId id="784" r:id="rId18"/>
    <p:sldId id="785" r:id="rId19"/>
    <p:sldId id="786" r:id="rId20"/>
    <p:sldId id="787" r:id="rId21"/>
    <p:sldId id="788" r:id="rId22"/>
    <p:sldId id="789" r:id="rId23"/>
    <p:sldId id="790" r:id="rId24"/>
    <p:sldId id="791" r:id="rId25"/>
    <p:sldId id="805" r:id="rId26"/>
    <p:sldId id="792" r:id="rId27"/>
    <p:sldId id="793" r:id="rId28"/>
    <p:sldId id="794" r:id="rId29"/>
    <p:sldId id="795" r:id="rId30"/>
    <p:sldId id="796" r:id="rId31"/>
    <p:sldId id="797" r:id="rId32"/>
    <p:sldId id="798" r:id="rId33"/>
    <p:sldId id="799" r:id="rId34"/>
    <p:sldId id="800" r:id="rId35"/>
    <p:sldId id="801" r:id="rId36"/>
    <p:sldId id="802" r:id="rId37"/>
    <p:sldId id="803" r:id="rId38"/>
    <p:sldId id="804" r:id="rId39"/>
    <p:sldId id="543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00"/>
    <a:srgbClr val="99CCFF"/>
    <a:srgbClr val="CCFFFF"/>
    <a:srgbClr val="CC99FF"/>
    <a:srgbClr val="99FF66"/>
    <a:srgbClr val="CCFF99"/>
    <a:srgbClr val="66FF33"/>
    <a:srgbClr val="99FF33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20" autoAdjust="0"/>
  </p:normalViewPr>
  <p:slideViewPr>
    <p:cSldViewPr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94B07-CA9D-4BA8-A7AF-3DFD1F5B9A0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6EE5-22AD-4A97-83AD-760652E999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Section%20A%201b.mp3" TargetMode="External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audio" Target="../media/audio11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Section%20A%202a.mp3" TargetMode="Externa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8.20&#35838;&#20214;\10&#28857;&#29677;&#26032;&#29256;&#26631;&#20843;&#19978;%20U7\&#26032;&#29256;&#26631;&#20843;&#19978;%20U7\Section%20A%202b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hyperlink" Target="what%20are%20you%20doing&#20799;&#27468;MV_2013412105352.mp4" TargetMode="External"/><Relationship Id="rId4" Type="http://schemas.openxmlformats.org/officeDocument/2006/relationships/hyperlink" Target="I%20Will%20Be%20Your%20Friend%20%20&#21160;&#30011;%20%20&#20799;&#27468;%20&#26631;&#28165;.flv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audio" Target="../media/audio1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352a1P05210-391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357422" y="1500174"/>
            <a:ext cx="3744912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</a:t>
            </a:r>
            <a:r>
              <a:rPr kumimoji="0" lang="zh-CN" alt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新目标八上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8038" y="2565400"/>
            <a:ext cx="2303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Unit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7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85786" y="3500438"/>
            <a:ext cx="75438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itchFamily="2" charset="-122"/>
                <a:ea typeface="方正姚体" pitchFamily="2" charset="-122"/>
                <a:cs typeface="+mj-cs"/>
              </a:rPr>
              <a:t>Will people have robots?</a:t>
            </a:r>
          </a:p>
        </p:txBody>
      </p:sp>
    </p:spTree>
  </p:cSld>
  <p:clrMapOvr>
    <a:masterClrMapping/>
  </p:clrMapOvr>
  <p:transition>
    <p:newsflash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bf9b5f7cfd8be4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357158" y="1298532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一般将来时</a:t>
            </a:r>
            <a:r>
              <a:rPr kumimoji="0" lang="en-US" altLang="zh-CN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形式有三变：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be +doing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表计划</a:t>
            </a:r>
            <a:r>
              <a:rPr lang="zh-CN" altLang="en-US" sz="14400" dirty="0" smtClean="0"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，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 going to</a:t>
            </a:r>
            <a:r>
              <a:rPr lang="zh-CN" altLang="en-US" sz="14400" i="1" dirty="0" smtClean="0">
                <a:latin typeface="Georgia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+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动原</a:t>
            </a:r>
            <a:endParaRPr lang="en-US" altLang="zh-CN" sz="144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还有一种更简单，</a:t>
            </a:r>
            <a:r>
              <a:rPr kumimoji="0" lang="en-US" altLang="zh-CN" sz="1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will,shall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 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加动原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变疑问 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</a:t>
            </a:r>
            <a:r>
              <a:rPr kumimoji="0" lang="zh-CN" altLang="en-US" sz="1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  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提前，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144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will,shall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也提前，</a:t>
            </a:r>
            <a:endParaRPr lang="en-US" altLang="zh-CN" sz="144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后加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not,</a:t>
            </a:r>
            <a:endParaRPr kumimoji="0" lang="en-US" altLang="zh-CN" sz="1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14400" i="1" dirty="0" smtClean="0">
                <a:latin typeface="Georgia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否定变</a:t>
            </a:r>
            <a:r>
              <a:rPr lang="en-US" altLang="zh-CN" sz="144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won’t,shall</a:t>
            </a:r>
            <a:r>
              <a:rPr lang="zh-CN" altLang="en-US" sz="14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否定变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  <a:cs typeface="Times New Roman" pitchFamily="18" charset="0"/>
              </a:rPr>
              <a:t>shan’t,</a:t>
            </a:r>
            <a:endParaRPr lang="en-US" altLang="zh-CN" sz="14400" i="1" dirty="0" smtClean="0">
              <a:latin typeface="Georgia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切记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there be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存在句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将来时是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there will be.</a:t>
            </a:r>
            <a:endParaRPr kumimoji="0" lang="en-US" altLang="zh-CN" sz="1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华文行楷" pitchFamily="2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en-US" altLang="zh-CN" sz="1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21429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一般将来时口诀</a:t>
            </a:r>
            <a:endParaRPr lang="zh-CN" altLang="en-US" sz="4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57254" y="-214338"/>
            <a:ext cx="1042998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US" altLang="zh-CN" sz="3200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宋体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1.What are you going to be when you grow up ?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---I ___ an actor. 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A. am     B. was     C.  be       D. am going to be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2. Her father is an ____ in a big factory.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A. star    B. engineer   C. actor     D. player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3. We are going to work ___this year than last year.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A. hard     B. harder    C. hardest    D. much hard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4.___ are you going to do that ?---I’m going to practice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football every day ?  A. What B. How  C. Why D. When 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</a:t>
            </a:r>
            <a:endParaRPr kumimoji="0" lang="en-US" altLang="zh-CN" sz="3200" b="0" u="none" strike="noStrike" cap="none" normalizeH="0" dirty="0" smtClean="0">
              <a:ln>
                <a:noFill/>
              </a:ln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71414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41533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0" name="图片 19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2071678"/>
            <a:ext cx="976317" cy="904879"/>
          </a:xfrm>
          <a:prstGeom prst="rect">
            <a:avLst/>
          </a:prstGeom>
        </p:spPr>
      </p:pic>
      <p:pic>
        <p:nvPicPr>
          <p:cNvPr id="21" name="图片 20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357562"/>
            <a:ext cx="976317" cy="904879"/>
          </a:xfrm>
          <a:prstGeom prst="rect">
            <a:avLst/>
          </a:prstGeom>
        </p:spPr>
      </p:pic>
      <p:pic>
        <p:nvPicPr>
          <p:cNvPr id="22" name="图片 21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4572008"/>
            <a:ext cx="976317" cy="904879"/>
          </a:xfrm>
          <a:prstGeom prst="rect">
            <a:avLst/>
          </a:prstGeom>
        </p:spPr>
      </p:pic>
      <p:pic>
        <p:nvPicPr>
          <p:cNvPr id="23" name="图片 22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5715016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57254" y="-214338"/>
            <a:ext cx="1042998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US" altLang="zh-CN" sz="3200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宋体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5. What is your New Year’s ____ ?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---I am going to study harder.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A. resolution    B. question    C. job    D. subject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6.Mr. Black ___ up early every  morning.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A. gets     B. is getting    C. is going to get   D. got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7. He ____ to save his pocket money for later use, but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     he spent it on a toy soon.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A. refused    B. persuaded    C. promised </a:t>
            </a:r>
            <a:endParaRPr kumimoji="0" lang="en-US" altLang="zh-CN" sz="3200" b="0" u="none" strike="noStrike" cap="none" normalizeH="0" dirty="0" smtClean="0">
              <a:ln>
                <a:noFill/>
              </a:ln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71414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41533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图片 5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4346" y="2071678"/>
            <a:ext cx="976317" cy="904879"/>
          </a:xfrm>
          <a:prstGeom prst="rect">
            <a:avLst/>
          </a:prstGeom>
        </p:spPr>
      </p:pic>
      <p:pic>
        <p:nvPicPr>
          <p:cNvPr id="7" name="图片 6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85784" y="3357562"/>
            <a:ext cx="976317" cy="904879"/>
          </a:xfrm>
          <a:prstGeom prst="rect">
            <a:avLst/>
          </a:prstGeom>
        </p:spPr>
      </p:pic>
      <p:pic>
        <p:nvPicPr>
          <p:cNvPr id="8" name="图片 7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5357826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40640_4c5b69c84d4ef.jpg"/>
          <p:cNvPicPr>
            <a:picLocks noChangeAspect="1"/>
          </p:cNvPicPr>
          <p:nvPr/>
        </p:nvPicPr>
        <p:blipFill>
          <a:blip r:embed="rId4" cstate="print"/>
          <a:srcRect l="24963" t="18750" r="2871" b="468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785918" y="0"/>
            <a:ext cx="3214710" cy="1571636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71670" y="214290"/>
            <a:ext cx="2744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Do you think there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will be robots in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people’s homes?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857752" y="642918"/>
            <a:ext cx="3214710" cy="1643074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143108" y="1643050"/>
            <a:ext cx="3000396" cy="1214446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28860" y="1857364"/>
            <a:ext cx="2223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Will kids go to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school 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320" y="785794"/>
            <a:ext cx="2914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Yes, there will.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I think every home 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will have a robot.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86314" y="2214554"/>
            <a:ext cx="3643338" cy="1643074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00694" y="2287968"/>
            <a:ext cx="26292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Kids won’t go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to school. They’ll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study at home on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computers.</a:t>
            </a:r>
            <a:endParaRPr lang="zh-CN" altLang="en-US" sz="24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24" y="785794"/>
            <a:ext cx="8837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1.Do you think there will be robots in people’s homes 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你认为人们家里将会有机器人吗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?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233" y="1857364"/>
            <a:ext cx="6479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本句是一个含有宾语从句的主从复合句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233" y="2477152"/>
            <a:ext cx="862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Do you think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是主句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there will be …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是宾语从句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214686"/>
            <a:ext cx="862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如果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do you think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放在句中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则为插入语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常放在疑问词之后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14338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结构为： 疑问词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+do you think +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主语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+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谓语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+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其他成分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？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4857760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What time do you think the train will arrive here 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你认为火车什么时间到达这里？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78645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宾语从句要用陈述语气。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000108"/>
            <a:ext cx="88582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eg.1. Do you know ____to buy some pears 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----Sure, there’s a supermarket next to the post office.</a:t>
            </a:r>
          </a:p>
          <a:p>
            <a:pPr marL="514350" indent="-514350">
              <a:buAutoNum type="alphaUcPeriod"/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Where I can go            B. who will help me</a:t>
            </a:r>
          </a:p>
          <a:p>
            <a:pPr marL="514350" indent="-514350">
              <a:buAutoNum type="alphaUcPeriod" startAt="3"/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What I should take    D. when is the right time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2.Excuse me . Could you wake me up when my friend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 here ?  ---Of course. But we still don’t know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when your friend ____here.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A. comes; will come       B. comes; comes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C. will come; comes       D. will come; will come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71868" y="857232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85786" y="385762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24" y="785794"/>
            <a:ext cx="6481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2. I think every home will have a robot.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我认为每家都会有一个机器人。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233" y="1857364"/>
            <a:ext cx="6479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本句是一个含有宾语从句的主从复合句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477152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I think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是主句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every home will have a robot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是宾语从句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214686"/>
            <a:ext cx="862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I think/suppose/believe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等后的宾语从句如果是否定句， 要把否定转移到主句的动词上，即“否定转移”。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5189537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I think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you can go there by bus.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否定句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</a:p>
          <a:p>
            <a:r>
              <a:rPr lang="zh-CN" altLang="en-US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4214818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I don’t think he can swim.</a:t>
            </a:r>
          </a:p>
          <a:p>
            <a:r>
              <a:rPr lang="zh-CN" altLang="en-US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我认为他不会游泳。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5689603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   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I don’t think you can go there by bus.</a:t>
            </a:r>
          </a:p>
          <a:p>
            <a:r>
              <a:rPr lang="zh-CN" altLang="en-US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24" y="785794"/>
            <a:ext cx="371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3.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2800" i="1" dirty="0" smtClean="0">
                <a:latin typeface="Georgia" pitchFamily="18" charset="0"/>
              </a:rPr>
              <a:t>every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2800" i="1" dirty="0" smtClean="0">
                <a:latin typeface="Georgia" pitchFamily="18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</a:rPr>
              <a:t>each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720" y="1357298"/>
            <a:ext cx="7572428" cy="2071702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rot="10800000" flipH="1">
            <a:off x="285720" y="2070089"/>
            <a:ext cx="7572428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928794" y="2786058"/>
            <a:ext cx="5929354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892943" y="2393149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1893869" y="2392355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7653" y="1500174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every</a:t>
            </a:r>
            <a:endParaRPr lang="zh-CN" altLang="en-US" sz="2800" b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34" y="2500306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each</a:t>
            </a:r>
            <a:endParaRPr lang="zh-CN" altLang="en-US" sz="2800" b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232" y="150017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adj.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0232" y="214311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adj.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8794" y="283434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pron.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488" y="1312119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指三者或三者以上范围中的“每一个”</a:t>
            </a:r>
            <a:endParaRPr lang="en-US" altLang="zh-CN" sz="24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侧重总体，不能单独使用。</a:t>
            </a:r>
            <a:endParaRPr lang="zh-CN" altLang="en-US" sz="24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488" y="2026499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指两者或两者以上中的“每一个”，</a:t>
            </a:r>
            <a:endParaRPr lang="en-US" altLang="zh-CN" sz="24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侧重个体。</a:t>
            </a:r>
            <a:endParaRPr lang="zh-CN" altLang="en-US" sz="24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488" y="2895897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可作主语或宾语，其后可跟介词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of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158" y="3714752"/>
            <a:ext cx="835196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_____ teacher knows her .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      There are lots of trees on ____side of the road. </a:t>
            </a:r>
          </a:p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____ of us has a dictionary.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3599" y="3714752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Every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9190" y="4572008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each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9421" y="5406110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Each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21429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Chant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928670"/>
            <a:ext cx="715452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every </a:t>
            </a:r>
            <a:r>
              <a:rPr lang="zh-CN" altLang="en-US" sz="32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用来表整体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each 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用来表个体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. </a:t>
            </a:r>
          </a:p>
          <a:p>
            <a:pPr>
              <a:lnSpc>
                <a:spcPct val="2500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each</a:t>
            </a:r>
            <a:r>
              <a:rPr lang="en-US" altLang="zh-CN" sz="3200" b="1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最低需是两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en-US" altLang="zh-CN" sz="3200" b="1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every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最低需是三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every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做主用单数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  </a:t>
            </a: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each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可单也可复 </a:t>
            </a:r>
            <a:r>
              <a:rPr lang="en-US" altLang="zh-CN" sz="3200" b="1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作主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定用单数 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       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其他情况用复数 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.</a:t>
            </a:r>
            <a:endParaRPr lang="zh-CN" altLang="en-US" sz="3200" b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71406" y="71414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1a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96362" y="71414"/>
            <a:ext cx="88334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How will the world be different 100 years from now? Read these predictions. Check(</a:t>
            </a:r>
            <a:r>
              <a:rPr lang="en-GB" altLang="zh-CN" sz="2400" b="1" i="1" dirty="0" smtClean="0">
                <a:latin typeface="Georgia" pitchFamily="18" charset="0"/>
                <a:sym typeface="Wingdings"/>
              </a:rPr>
              <a:t></a:t>
            </a:r>
            <a:r>
              <a:rPr lang="en-GB" altLang="zh-CN" sz="2400" b="1" i="1" dirty="0" smtClean="0">
                <a:latin typeface="Georgia" pitchFamily="18" charset="0"/>
              </a:rPr>
              <a:t>) A for agree or D for disagree.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5720" y="1714488"/>
            <a:ext cx="8501122" cy="435771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57158" y="1887574"/>
            <a:ext cx="85122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__A __D   1.People will have robots in their homes.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__A __D   2.People won’t use money . Everything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                  will be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free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__A __D  3.Books will only be on computers, not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                 on paper.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__A __D  4.Kids won’t go to school. They’ll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study at</a:t>
            </a:r>
          </a:p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                      home on computers.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__A __D  5.There will be only one country.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__A __D  6.People will live to be 200 years old.</a:t>
            </a:r>
            <a:endParaRPr lang="zh-CN" altLang="en-US" sz="2800" i="1" dirty="0">
              <a:latin typeface="Georgia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00298" y="3643314"/>
            <a:ext cx="564360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00298" y="4071942"/>
            <a:ext cx="14287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28860" y="5857892"/>
            <a:ext cx="564360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000496" y="3571876"/>
            <a:ext cx="3483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PeIPE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纸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纸张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84988" y="271462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免费的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43570" y="4429132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在家通过电脑学习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71448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221455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307830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393556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2976" y="478632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58" y="521495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12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appdata\roaming\360se6\USERDA~1\Temp\20A561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0"/>
            <a:ext cx="41601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Greetings</a:t>
            </a:r>
            <a:endParaRPr lang="zh-CN" altLang="en-US" sz="60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124744"/>
            <a:ext cx="9144000" cy="49013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Hello, everyone.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Nice to meet you.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Do you know robots?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Do you know some movies about robots?</a:t>
            </a:r>
            <a:endParaRPr lang="zh-CN" altLang="en-US" sz="5400" b="1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760381"/>
            <a:ext cx="81852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4. Books will only be on computers , not on paper.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书只会在电脑上出现，而不会在纸上。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604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paper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不可数名词 ，纸，纸张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5293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a  piece of  paper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一张纸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272853"/>
            <a:ext cx="583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two pieces of  paper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两张纸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515" y="4295855"/>
            <a:ext cx="79319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Please pick up the ___.Don’t keep it 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on the floor.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A. paper    B. boxes   C. books  D. bottles   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72330" y="4214818"/>
            <a:ext cx="571504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357686" y="421481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760381"/>
            <a:ext cx="6285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5. People will live to be 20o years old.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人们将会活到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200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岁。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840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live to be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基数词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+year(s) old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活到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岁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live  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居住，生活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272853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live in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地点     居住在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482" y="4643446"/>
            <a:ext cx="7513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In the story, people will l____ to be 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500 years old.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I l_____ in Beijing.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987233"/>
            <a:ext cx="6484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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live with +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sb.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和某人住在一起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0" y="457200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err="1" smtClean="0">
                <a:solidFill>
                  <a:srgbClr val="FF0000"/>
                </a:solidFill>
                <a:latin typeface="Georgia" pitchFamily="18" charset="0"/>
              </a:rPr>
              <a:t>ive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214414" y="5572140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err="1" smtClean="0">
                <a:solidFill>
                  <a:srgbClr val="FF0000"/>
                </a:solidFill>
                <a:latin typeface="Georgia" pitchFamily="18" charset="0"/>
              </a:rPr>
              <a:t>ive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6" grpId="0"/>
      <p:bldP spid="17" grpId="0"/>
      <p:bldP spid="11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1000108"/>
            <a:ext cx="5126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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live   v.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-----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lives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单三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851848"/>
            <a:ext cx="6077305" cy="2356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The doctor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lives</a:t>
            </a:r>
            <a:r>
              <a:rPr lang="en-US" altLang="zh-CN" sz="3200" i="1" dirty="0" smtClean="0">
                <a:latin typeface="Georgia" pitchFamily="18" charset="0"/>
              </a:rPr>
              <a:t> in a village. </a:t>
            </a:r>
          </a:p>
          <a:p>
            <a:pPr>
              <a:lnSpc>
                <a:spcPct val="2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He saved many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lives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33632" y="1000108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lIvz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84" y="1785926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sym typeface="Wingdings"/>
              </a:rPr>
              <a:t>     life 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生命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3240" y="1785926"/>
            <a:ext cx="329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-----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lives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复数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43636" y="1772655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laIvz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00364" y="3929066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lIvz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29058" y="5214950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laIvz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71406" y="71414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1b</a:t>
            </a:r>
            <a:endParaRPr lang="en-US" altLang="zh-CN" sz="3200" b="1" i="1" dirty="0">
              <a:solidFill>
                <a:srgbClr val="0033CC"/>
              </a:solidFill>
              <a:latin typeface="Georgia" pitchFamily="18" charset="0"/>
              <a:ea typeface="隶书" pitchFamily="49" charset="-122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9238" y="142852"/>
            <a:ext cx="8833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Listen and circle the predictions you hear in 1a.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5720" y="785794"/>
            <a:ext cx="8572560" cy="585791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57158" y="571480"/>
            <a:ext cx="8358246" cy="599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1.People will have robots in their homes.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2.People won’t use money . Everything will be free.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3.Books will only be on computers, not on paper.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4.Kids won’t go to school. They’ll study at home on computers.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5.There will be only one country.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6.People will live to be 200 years old.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00298" y="142852"/>
            <a:ext cx="107157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57158" y="928670"/>
            <a:ext cx="35719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57158" y="1785926"/>
            <a:ext cx="35719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57158" y="3500438"/>
            <a:ext cx="35719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7158" y="5214950"/>
            <a:ext cx="35719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按钮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692696"/>
            <a:ext cx="969184" cy="54249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-32" y="142852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1c</a:t>
            </a:r>
            <a:endParaRPr lang="en-US" altLang="zh-CN" sz="3200" b="1" i="1" dirty="0">
              <a:solidFill>
                <a:srgbClr val="0033CC"/>
              </a:solidFill>
              <a:latin typeface="Georgia" pitchFamily="18" charset="0"/>
              <a:ea typeface="隶书" pitchFamily="49" charset="-122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00034" y="214290"/>
            <a:ext cx="9001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Ask and answer questions about the predictions in 1a.</a:t>
            </a:r>
            <a:endParaRPr lang="en-US" altLang="zh-CN" sz="2400" b="1" i="1" dirty="0">
              <a:latin typeface="Georgia" pitchFamily="18" charset="0"/>
            </a:endParaRPr>
          </a:p>
        </p:txBody>
      </p:sp>
      <p:pic>
        <p:nvPicPr>
          <p:cNvPr id="13" name="图片 12" descr="t013b6fbc7692cba2f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000108"/>
            <a:ext cx="2000264" cy="3429024"/>
          </a:xfrm>
          <a:prstGeom prst="rect">
            <a:avLst/>
          </a:prstGeom>
        </p:spPr>
      </p:pic>
      <p:pic>
        <p:nvPicPr>
          <p:cNvPr id="14" name="图片 13" descr="t0180c7e19ca085d7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2928934"/>
            <a:ext cx="2071702" cy="3643338"/>
          </a:xfrm>
          <a:prstGeom prst="rect">
            <a:avLst/>
          </a:prstGeom>
        </p:spPr>
      </p:pic>
      <p:sp>
        <p:nvSpPr>
          <p:cNvPr id="15" name="云形标注 14"/>
          <p:cNvSpPr/>
          <p:nvPr/>
        </p:nvSpPr>
        <p:spPr>
          <a:xfrm>
            <a:off x="2500298" y="857232"/>
            <a:ext cx="5143536" cy="1428760"/>
          </a:xfrm>
          <a:prstGeom prst="cloudCallout">
            <a:avLst>
              <a:gd name="adj1" fmla="val -69867"/>
              <a:gd name="adj2" fmla="val 40764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57488" y="1142984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A:Will people use money in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 100 years?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857224" y="4643446"/>
            <a:ext cx="6000792" cy="1571636"/>
          </a:xfrm>
          <a:prstGeom prst="cloudCallout">
            <a:avLst>
              <a:gd name="adj1" fmla="val 57740"/>
              <a:gd name="adj2" fmla="val -43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500166" y="4786322"/>
            <a:ext cx="56436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B: No, they won’t .Everything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will be free . Will people live to be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200 years old?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2786050" y="2428868"/>
            <a:ext cx="3419500" cy="1000132"/>
          </a:xfrm>
          <a:prstGeom prst="cloudCallout">
            <a:avLst>
              <a:gd name="adj1" fmla="val -86494"/>
              <a:gd name="adj2" fmla="val -11160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71802" y="2714620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 : Yes, they will.</a:t>
            </a:r>
            <a:endParaRPr lang="en-US" altLang="zh-CN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/>
      <p:bldP spid="20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60381"/>
            <a:ext cx="6494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6. Will people use money in 100 years 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100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年以后人们还使用钱吗 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1oo years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100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年以后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783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时间段  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之后 用于一般将来时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286124"/>
            <a:ext cx="598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时间段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how soon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来提问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349" y="4000504"/>
            <a:ext cx="343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in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after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5720" y="4643446"/>
            <a:ext cx="8286808" cy="1714512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20" idx="1"/>
          </p:cNvCxnSpPr>
          <p:nvPr/>
        </p:nvCxnSpPr>
        <p:spPr>
          <a:xfrm rot="10800000" flipH="1">
            <a:off x="285720" y="5500702"/>
            <a:ext cx="8286808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429390" y="5500702"/>
            <a:ext cx="1713718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00034" y="4786322"/>
            <a:ext cx="785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in 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85720" y="5643578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after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214414" y="4643446"/>
            <a:ext cx="6000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用来表示以现在为起点的将来某一段时间之后，后接时间段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rot="5400000">
            <a:off x="6215471" y="5500305"/>
            <a:ext cx="1714512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214414" y="5620424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既可接时间点有可接时间段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072330" y="4857760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将来时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7000892" y="5500702"/>
            <a:ext cx="20716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将来时或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过去时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19" grpId="0"/>
      <p:bldP spid="20" grpId="0" animBg="1"/>
      <p:bldP spid="31" grpId="0"/>
      <p:bldP spid="32" grpId="0"/>
      <p:bldP spid="33" grpId="0"/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4000504"/>
            <a:ext cx="8922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My mother will finish cooking dinner </a:t>
            </a:r>
            <a:r>
              <a:rPr lang="en-US" altLang="zh-CN" sz="2800" i="1" u="sng" dirty="0" smtClean="0">
                <a:latin typeface="Georgia" pitchFamily="18" charset="0"/>
                <a:ea typeface="华文新魏" pitchFamily="2" charset="-122"/>
              </a:rPr>
              <a:t>in an hour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____  _____ ____ your mother finish cooking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dinner ?</a:t>
            </a:r>
            <a:endParaRPr lang="zh-CN" altLang="en-US" sz="28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857620" y="857232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143240" y="171448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643834" y="2643182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055" y="714356"/>
            <a:ext cx="89229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He  will be  back _____ two days.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He will be back ______ three o’clock.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He started on Sunday and arrived in Beijing _____ three days.   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A. in    B .  after 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 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85786" y="5120358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How     soon     will  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140644_4c5b69c84ecf4.jpg"/>
          <p:cNvPicPr>
            <a:picLocks noChangeAspect="1"/>
          </p:cNvPicPr>
          <p:nvPr/>
        </p:nvPicPr>
        <p:blipFill>
          <a:blip r:embed="rId4" cstate="print"/>
          <a:srcRect l="51473" t="12500" r="2871" b="70357"/>
          <a:stretch>
            <a:fillRect/>
          </a:stretch>
        </p:blipFill>
        <p:spPr>
          <a:xfrm>
            <a:off x="214282" y="4500570"/>
            <a:ext cx="8643998" cy="2286016"/>
          </a:xfrm>
          <a:prstGeom prst="rect">
            <a:avLst/>
          </a:prstGeom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9684" y="7143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2a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28733" y="181253"/>
            <a:ext cx="9158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Listen and circle the words you hear.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1538" y="857232"/>
            <a:ext cx="6929486" cy="3571900"/>
          </a:xfrm>
          <a:prstGeom prst="rect">
            <a:avLst/>
          </a:prstGeom>
          <a:noFill/>
          <a:ln w="76200">
            <a:solidFill>
              <a:srgbClr val="99CC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71538" y="897812"/>
            <a:ext cx="7858180" cy="324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1.There will be (more/less/fewer)people.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2.There will be (more/less/fewer free time.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3.There will be (more/less/fewer) cars.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4.There will be (more/less/fewer) pollution.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5.Ther will be (more/less/fewer) trees.</a:t>
            </a:r>
          </a:p>
        </p:txBody>
      </p:sp>
      <p:sp>
        <p:nvSpPr>
          <p:cNvPr id="31" name="椭圆 30"/>
          <p:cNvSpPr/>
          <p:nvPr/>
        </p:nvSpPr>
        <p:spPr>
          <a:xfrm>
            <a:off x="2357422" y="214290"/>
            <a:ext cx="107157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86512" y="3286124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PE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lu:Sn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污染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71868" y="1071546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572000" y="1643050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500694" y="2285992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572000" y="2928934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14942" y="3571876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按钮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0"/>
            <a:ext cx="969184" cy="54249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140644_4c5b69c84ecf4.jpg"/>
          <p:cNvPicPr>
            <a:picLocks noChangeAspect="1"/>
          </p:cNvPicPr>
          <p:nvPr/>
        </p:nvPicPr>
        <p:blipFill>
          <a:blip r:embed="rId4" cstate="print"/>
          <a:srcRect l="51473" t="12500" r="2871" b="70357"/>
          <a:stretch>
            <a:fillRect/>
          </a:stretch>
        </p:blipFill>
        <p:spPr>
          <a:xfrm>
            <a:off x="214282" y="4500570"/>
            <a:ext cx="8643998" cy="2286016"/>
          </a:xfrm>
          <a:prstGeom prst="rect">
            <a:avLst/>
          </a:prstGeom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9684" y="7143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2b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28733" y="181253"/>
            <a:ext cx="9158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Listen again .Check (</a:t>
            </a:r>
            <a:r>
              <a:rPr lang="en-GB" altLang="zh-CN" sz="2400" b="1" i="1" dirty="0" smtClean="0">
                <a:latin typeface="Georgia" pitchFamily="18" charset="0"/>
                <a:sym typeface="Wingdings"/>
              </a:rPr>
              <a:t></a:t>
            </a:r>
            <a:r>
              <a:rPr lang="en-GB" altLang="zh-CN" sz="2400" b="1" i="1" dirty="0" smtClean="0">
                <a:latin typeface="Georgia" pitchFamily="18" charset="0"/>
              </a:rPr>
              <a:t>) the predictions you hear.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1538" y="857232"/>
            <a:ext cx="6929486" cy="3571900"/>
          </a:xfrm>
          <a:prstGeom prst="rect">
            <a:avLst/>
          </a:prstGeom>
          <a:noFill/>
          <a:ln w="76200">
            <a:solidFill>
              <a:srgbClr val="99CC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42976" y="897812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__1.There will be fewer people.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__2.There will be less free time.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__3.People will use the subways less.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__4.There will be more pollution.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__5.Cities will be very big and crowded.</a:t>
            </a:r>
          </a:p>
        </p:txBody>
      </p:sp>
      <p:pic>
        <p:nvPicPr>
          <p:cNvPr id="7" name="Section A 2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05782" y="642918"/>
            <a:ext cx="938218" cy="938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343549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157810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94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appdata\roaming\360se6\USERDA~1\Temp\200851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hlinkClick r:id="rId4" action="ppaction://hlinkfile"/>
          </p:cNvPr>
          <p:cNvSpPr txBox="1"/>
          <p:nvPr/>
        </p:nvSpPr>
        <p:spPr>
          <a:xfrm>
            <a:off x="539552" y="1844824"/>
            <a:ext cx="7704856" cy="259228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altLang="zh-CN" sz="5400" b="1" i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latin typeface="Georgia" pitchFamily="18" charset="0"/>
              </a:rPr>
              <a:t>Warm up</a:t>
            </a:r>
            <a:endParaRPr lang="zh-CN" altLang="en-US" sz="5400" b="1" i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5122" name="Picture 2" descr="http://soso1.gtimg.cn/sosopic_f/0/7395980670078352129/0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01317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6954"/>
            <a:ext cx="698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7. There will be (more/less /fewer) people.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767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more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_____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_____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的比较级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更多的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737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less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____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的比较级，较少的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更少的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286124"/>
            <a:ext cx="8071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fewer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______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的比较级，较少的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更少的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143108" y="1844093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many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714744" y="1857364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much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928794" y="2500306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little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571736" y="3286124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few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4071942"/>
            <a:ext cx="46522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more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可名复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不可名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latin typeface="Georgia" pitchFamily="18" charset="0"/>
                <a:sym typeface="Wingdings"/>
              </a:rPr>
              <a:t>     less +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不可名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latin typeface="Georgia" pitchFamily="18" charset="0"/>
                <a:sym typeface="Wingdings"/>
              </a:rPr>
              <a:t>     fewer +</a:t>
            </a:r>
            <a:r>
              <a:rPr lang="zh-CN" altLang="en-US" sz="3200" i="1" dirty="0" smtClean="0">
                <a:latin typeface="Georgia" pitchFamily="18" charset="0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可名复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32" grpId="0"/>
      <p:bldP spid="21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608468"/>
            <a:ext cx="89229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Ms. Smith wanted to get _____money.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(more / fewer)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There is _____ water in that glass.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(fewer/less)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I have _____ friends in that school.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(fewer/less)</a:t>
            </a:r>
            <a:endParaRPr lang="zh-CN" altLang="en-US" sz="28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000628" y="857232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71736" y="2571744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43108" y="4286256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4695"/>
            <a:ext cx="7417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8. There will be (more/less /fewer) pollution.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794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pollution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不可数名词 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“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污染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污染物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”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784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pollute  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污染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弄脏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-polluted-polluting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286124"/>
            <a:ext cx="473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air pollution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空气污染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3929066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noise pollution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噪音污染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4251806"/>
            <a:ext cx="8922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 All these waste products are _______</a:t>
            </a:r>
          </a:p>
          <a:p>
            <a:pPr>
              <a:lnSpc>
                <a:spcPct val="20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(pollute) the river.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143636" y="4572008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polluting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25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-32" y="142852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2c</a:t>
            </a:r>
            <a:endParaRPr lang="en-US" altLang="zh-CN" sz="3200" b="1" i="1" dirty="0">
              <a:solidFill>
                <a:srgbClr val="0033CC"/>
              </a:solidFill>
              <a:latin typeface="Georgia" pitchFamily="18" charset="0"/>
              <a:ea typeface="隶书" pitchFamily="49" charset="-122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71472" y="71414"/>
            <a:ext cx="9001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Make conversations about the predictions in 2a and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 2b.</a:t>
            </a:r>
            <a:endParaRPr lang="en-US" altLang="zh-CN" sz="2400" b="1" i="1" dirty="0">
              <a:latin typeface="Georgia" pitchFamily="18" charset="0"/>
            </a:endParaRPr>
          </a:p>
        </p:txBody>
      </p:sp>
      <p:pic>
        <p:nvPicPr>
          <p:cNvPr id="13" name="图片 12" descr="t013b6fbc7692cba2f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000108"/>
            <a:ext cx="2000264" cy="3429024"/>
          </a:xfrm>
          <a:prstGeom prst="rect">
            <a:avLst/>
          </a:prstGeom>
        </p:spPr>
      </p:pic>
      <p:pic>
        <p:nvPicPr>
          <p:cNvPr id="14" name="图片 13" descr="t0180c7e19ca085d7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214662"/>
            <a:ext cx="2071702" cy="3643338"/>
          </a:xfrm>
          <a:prstGeom prst="rect">
            <a:avLst/>
          </a:prstGeom>
        </p:spPr>
      </p:pic>
      <p:sp>
        <p:nvSpPr>
          <p:cNvPr id="15" name="云形标注 14"/>
          <p:cNvSpPr/>
          <p:nvPr/>
        </p:nvSpPr>
        <p:spPr>
          <a:xfrm>
            <a:off x="2500298" y="1071546"/>
            <a:ext cx="5143536" cy="1357322"/>
          </a:xfrm>
          <a:prstGeom prst="cloudCallout">
            <a:avLst>
              <a:gd name="adj1" fmla="val -69867"/>
              <a:gd name="adj2" fmla="val 40764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57488" y="1312119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A: What’s your prediction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      about the future?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857224" y="4643446"/>
            <a:ext cx="6000792" cy="1285884"/>
          </a:xfrm>
          <a:prstGeom prst="cloudCallout">
            <a:avLst>
              <a:gd name="adj1" fmla="val 57740"/>
              <a:gd name="adj2" fmla="val -43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643042" y="4884019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B: I think there will be more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pollution.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2714612" y="2500306"/>
            <a:ext cx="4286280" cy="1643074"/>
          </a:xfrm>
          <a:prstGeom prst="cloudCallout">
            <a:avLst>
              <a:gd name="adj1" fmla="val -80347"/>
              <a:gd name="adj2" fmla="val -15360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00364" y="2728737"/>
            <a:ext cx="56436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 : Really ? I don’t think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so. But I think there will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 be fewer trees.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45790" y="500042"/>
            <a:ext cx="3998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PrI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dIKSn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预言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预测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357818" y="1714488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929190" y="2143116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072330" y="1928802"/>
            <a:ext cx="19431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fju:tSE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未来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929190" y="3143248"/>
            <a:ext cx="17859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000364" y="3500438"/>
            <a:ext cx="57150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/>
      <p:bldP spid="20" grpId="0" animBg="1"/>
      <p:bldP spid="21" grpId="0"/>
      <p:bldP spid="12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4695"/>
            <a:ext cx="72106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9. What’s your prediction about the future ?</a:t>
            </a:r>
          </a:p>
          <a:p>
            <a:r>
              <a:rPr lang="zh-CN" altLang="en-US" sz="2800" i="1" dirty="0" smtClean="0">
                <a:latin typeface="Georgia" pitchFamily="18" charset="0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关于未来你的预言是什么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857364"/>
            <a:ext cx="5917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prediction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可数名词 复数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+s</a:t>
            </a:r>
            <a:endParaRPr lang="zh-CN" altLang="en-US" sz="3200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47" y="2558473"/>
            <a:ext cx="7455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predict  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预测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-predicted-predicting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3286124"/>
            <a:ext cx="4182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future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未来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3929066"/>
            <a:ext cx="7249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in the future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在将来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以后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特指将来的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                  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某一时刻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5002612"/>
            <a:ext cx="6253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"/>
            </a:pPr>
            <a:r>
              <a:rPr lang="zh-CN" altLang="en-US" sz="3200" i="1" dirty="0" smtClean="0"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future</a:t>
            </a:r>
            <a:r>
              <a:rPr lang="zh-CN" altLang="en-US" sz="3200" i="1" dirty="0" smtClean="0">
                <a:latin typeface="Georgia" pitchFamily="18" charset="0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从今以后的全部将来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</a:p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=from now on </a:t>
            </a:r>
          </a:p>
          <a:p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25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4695"/>
            <a:ext cx="57358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10. I don’t think so .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我不这样认为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772655"/>
            <a:ext cx="5772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表示否定对方的意见或观点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47" y="2558473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肯定形式 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: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 think so.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3286124"/>
            <a:ext cx="5729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"/>
            </a:pPr>
            <a:r>
              <a:rPr lang="zh-CN" altLang="en-US" sz="3200" i="1" dirty="0" smtClean="0">
                <a:latin typeface="Georgia" pitchFamily="18" charset="0"/>
                <a:sym typeface="Wingdings"/>
              </a:rPr>
              <a:t> 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 hope so.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我希望是这样的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</a:p>
          <a:p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 hope not.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我希望不是这样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4643446"/>
            <a:ext cx="5208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I’m afraid so.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恐怕如此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I’m afraid not.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恐怕不是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1.Please pass me two ____ 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A. pieces of paper    B. pieces of papers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C. pieces paper         D. piece papers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2.Where is your brother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--He has gone to Beijing. He ___back in three days.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A. will come  B. comes    C. has  come   D. came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3.Some people ride bikes to work instead of driving in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order to reduce ____ pollution.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A. water  B. air     C. soil     D. white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</p:txBody>
      </p:sp>
      <p:pic>
        <p:nvPicPr>
          <p:cNvPr id="8" name="图片 7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1214422"/>
            <a:ext cx="976317" cy="904879"/>
          </a:xfrm>
          <a:prstGeom prst="rect">
            <a:avLst/>
          </a:prstGeom>
        </p:spPr>
      </p:pic>
      <p:pic>
        <p:nvPicPr>
          <p:cNvPr id="9" name="图片 8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86190"/>
            <a:ext cx="976317" cy="904879"/>
          </a:xfrm>
          <a:prstGeom prst="rect">
            <a:avLst/>
          </a:prstGeom>
        </p:spPr>
      </p:pic>
      <p:pic>
        <p:nvPicPr>
          <p:cNvPr id="10" name="图片 9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5715016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4. I think English is ____ French.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---I  don’t agree with you 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A. less popular than      B. the most popular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C. so popular as             D. as more popular as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5.He went to have a meeting on May 5</a:t>
            </a:r>
            <a:r>
              <a:rPr lang="en-US" altLang="zh-CN" sz="2800" i="1" baseline="30000" dirty="0" smtClean="0">
                <a:latin typeface="Georgia" pitchFamily="18" charset="0"/>
              </a:rPr>
              <a:t>th</a:t>
            </a:r>
            <a:r>
              <a:rPr lang="en-US" altLang="zh-CN" sz="2800" i="1" dirty="0" smtClean="0">
                <a:latin typeface="Georgia" pitchFamily="18" charset="0"/>
              </a:rPr>
              <a:t>,2013 in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Shenzhen .He ___ back in 3 days.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A. is     B. was     C. is being     D. will be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6.I hear there ____ a meeting tomorrow afternoon.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A. will have   B. have    C will be    D. will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</p:txBody>
      </p:sp>
      <p:pic>
        <p:nvPicPr>
          <p:cNvPr id="11" name="图片 10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857364"/>
            <a:ext cx="976317" cy="904879"/>
          </a:xfrm>
          <a:prstGeom prst="rect">
            <a:avLst/>
          </a:prstGeom>
        </p:spPr>
      </p:pic>
      <p:pic>
        <p:nvPicPr>
          <p:cNvPr id="12" name="图片 11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429132"/>
            <a:ext cx="976317" cy="904879"/>
          </a:xfrm>
          <a:prstGeom prst="rect">
            <a:avLst/>
          </a:prstGeom>
        </p:spPr>
      </p:pic>
      <p:pic>
        <p:nvPicPr>
          <p:cNvPr id="13" name="图片 12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5715016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642918"/>
            <a:ext cx="907259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句型转换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1.They clean the classroom every day.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用</a:t>
            </a:r>
            <a:r>
              <a:rPr lang="en-US" altLang="zh-CN" sz="2800" i="1" dirty="0" smtClean="0">
                <a:latin typeface="Georgia" pitchFamily="18" charset="0"/>
              </a:rPr>
              <a:t>tomorrow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代替</a:t>
            </a:r>
            <a:r>
              <a:rPr lang="en-US" altLang="zh-CN" sz="2800" i="1" dirty="0" smtClean="0">
                <a:latin typeface="Georgia" pitchFamily="18" charset="0"/>
              </a:rPr>
              <a:t>every day)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They _____ ____ the classroom tomorrow.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2.Will the flowers come out soon ?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肯定回答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_____ , _____ _____.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3.We’ll go out for a walk with you .(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否定句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We  ____ _____ out for a walk with you 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4.Nanjing will have a fine day.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一般疑问句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____ Nanjing ____ a fine day 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5.The students will work </a:t>
            </a:r>
            <a:r>
              <a:rPr lang="en-US" altLang="zh-CN" sz="2800" i="1" u="sng" dirty="0" smtClean="0">
                <a:latin typeface="Georgia" pitchFamily="18" charset="0"/>
              </a:rPr>
              <a:t>in the supermarket </a:t>
            </a:r>
            <a:r>
              <a:rPr lang="en-US" altLang="zh-CN" sz="2800" i="1" dirty="0" smtClean="0">
                <a:latin typeface="Georgia" pitchFamily="18" charset="0"/>
              </a:rPr>
              <a:t>.(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划线提问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_____ ____ the students ______ ?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57290" y="2262838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will     clean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48" y="3143248"/>
            <a:ext cx="4500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Yes        they       will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14414" y="4000504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won’t     go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71472" y="5715016"/>
            <a:ext cx="5857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Where   will                            work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71472" y="485776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Will                    have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u=3611911943,2940027143&amp;fm=0&amp;gp=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28868"/>
            <a:ext cx="9787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Lucida Calligraphy" pitchFamily="66" charset="0"/>
              </a:rPr>
              <a:t>Thank  you!</a:t>
            </a:r>
            <a:endParaRPr lang="zh-CN" altLang="en-US" sz="10000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20120307081322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0" y="143098"/>
            <a:ext cx="4943686" cy="9816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Phonetics</a:t>
            </a:r>
            <a:r>
              <a:rPr kumimoji="0" lang="en-US" altLang="zh-CN" sz="4800" b="1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:</a:t>
            </a:r>
            <a:r>
              <a:rPr kumimoji="0" lang="en-US" altLang="zh-CN" sz="4800" b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</a:t>
            </a:r>
            <a:endParaRPr kumimoji="0" lang="zh-CN" altLang="en-US" sz="4800" b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07904" y="2492896"/>
            <a:ext cx="36647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peɪpə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17" name="矩形 16"/>
          <p:cNvSpPr/>
          <p:nvPr/>
        </p:nvSpPr>
        <p:spPr>
          <a:xfrm>
            <a:off x="3851920" y="2492896"/>
            <a:ext cx="34788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wiːklɪ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18" name="矩形 17"/>
          <p:cNvSpPr/>
          <p:nvPr/>
        </p:nvSpPr>
        <p:spPr>
          <a:xfrm>
            <a:off x="3995936" y="2420888"/>
            <a:ext cx="31197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hɒbɪ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27" name="矩形 26"/>
          <p:cNvSpPr/>
          <p:nvPr/>
        </p:nvSpPr>
        <p:spPr>
          <a:xfrm>
            <a:off x="3995936" y="2492896"/>
            <a:ext cx="2943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</a:t>
            </a:r>
            <a:r>
              <a:rPr lang="en-US" altLang="zh-CN" sz="7200" dirty="0" err="1" smtClean="0"/>
              <a:t>ə'gri</a:t>
            </a:r>
            <a:r>
              <a:rPr lang="en-US" altLang="zh-CN" sz="7200" dirty="0" smtClean="0"/>
              <a:t>ː]</a:t>
            </a:r>
            <a:endParaRPr lang="zh-CN" altLang="en-US" sz="7200" dirty="0"/>
          </a:p>
        </p:txBody>
      </p:sp>
      <p:sp>
        <p:nvSpPr>
          <p:cNvPr id="28" name="矩形 27"/>
          <p:cNvSpPr/>
          <p:nvPr/>
        </p:nvSpPr>
        <p:spPr>
          <a:xfrm>
            <a:off x="4355976" y="2564904"/>
            <a:ext cx="20537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able</a:t>
            </a:r>
            <a:endParaRPr lang="zh-CN" altLang="en-US" sz="7200" dirty="0"/>
          </a:p>
        </p:txBody>
      </p:sp>
      <p:sp>
        <p:nvSpPr>
          <p:cNvPr id="29" name="矩形 28"/>
          <p:cNvSpPr/>
          <p:nvPr/>
        </p:nvSpPr>
        <p:spPr>
          <a:xfrm>
            <a:off x="3851920" y="2636912"/>
            <a:ext cx="35571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take up</a:t>
            </a:r>
            <a:endParaRPr lang="zh-CN" altLang="en-US" sz="7200" dirty="0"/>
          </a:p>
        </p:txBody>
      </p:sp>
      <p:sp>
        <p:nvSpPr>
          <p:cNvPr id="30" name="矩形 29"/>
          <p:cNvSpPr/>
          <p:nvPr/>
        </p:nvSpPr>
        <p:spPr>
          <a:xfrm>
            <a:off x="3563888" y="2564904"/>
            <a:ext cx="46231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resolution</a:t>
            </a:r>
            <a:endParaRPr lang="zh-CN" altLang="en-US" sz="7200" dirty="0"/>
          </a:p>
        </p:txBody>
      </p:sp>
      <p:sp>
        <p:nvSpPr>
          <p:cNvPr id="31" name="矩形 30"/>
          <p:cNvSpPr/>
          <p:nvPr/>
        </p:nvSpPr>
        <p:spPr>
          <a:xfrm>
            <a:off x="3779912" y="2636912"/>
            <a:ext cx="3363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college</a:t>
            </a:r>
            <a:endParaRPr lang="zh-CN" altLang="en-US" sz="7200" dirty="0"/>
          </a:p>
        </p:txBody>
      </p:sp>
      <p:sp>
        <p:nvSpPr>
          <p:cNvPr id="32" name="矩形 31"/>
          <p:cNvSpPr/>
          <p:nvPr/>
        </p:nvSpPr>
        <p:spPr>
          <a:xfrm>
            <a:off x="3851920" y="2564904"/>
            <a:ext cx="33361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discuss</a:t>
            </a:r>
            <a:endParaRPr lang="zh-CN" altLang="en-US" sz="7200" dirty="0"/>
          </a:p>
        </p:txBody>
      </p:sp>
      <p:sp>
        <p:nvSpPr>
          <p:cNvPr id="33" name="矩形 32"/>
          <p:cNvSpPr/>
          <p:nvPr/>
        </p:nvSpPr>
        <p:spPr>
          <a:xfrm>
            <a:off x="4283968" y="2564904"/>
            <a:ext cx="21852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</a:t>
            </a:r>
            <a:r>
              <a:rPr lang="en-US" altLang="zh-CN" sz="7200" dirty="0" err="1" smtClean="0"/>
              <a:t>ɜːɵ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34" name="矩形 33"/>
          <p:cNvSpPr/>
          <p:nvPr/>
        </p:nvSpPr>
        <p:spPr>
          <a:xfrm>
            <a:off x="4067944" y="2420888"/>
            <a:ext cx="28518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future</a:t>
            </a:r>
            <a:endParaRPr lang="zh-CN" altLang="en-US" sz="7200" dirty="0"/>
          </a:p>
        </p:txBody>
      </p:sp>
      <p:sp>
        <p:nvSpPr>
          <p:cNvPr id="35" name="矩形 34"/>
          <p:cNvSpPr/>
          <p:nvPr/>
        </p:nvSpPr>
        <p:spPr>
          <a:xfrm>
            <a:off x="3995936" y="2636912"/>
            <a:ext cx="24432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plant</a:t>
            </a:r>
            <a:endParaRPr lang="zh-CN" altLang="en-US" sz="7200" dirty="0"/>
          </a:p>
        </p:txBody>
      </p:sp>
      <p:sp>
        <p:nvSpPr>
          <p:cNvPr id="36" name="矩形 35"/>
          <p:cNvSpPr/>
          <p:nvPr/>
        </p:nvSpPr>
        <p:spPr>
          <a:xfrm>
            <a:off x="3203848" y="2492896"/>
            <a:ext cx="53813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relationship</a:t>
            </a:r>
            <a:endParaRPr lang="zh-CN" altLang="en-US" sz="7200" dirty="0"/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780806" y="3671450"/>
            <a:chExt cx="5110518" cy="519444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798267" y="3653989"/>
              <a:ext cx="519444" cy="554366"/>
              <a:chOff x="2109" y="1661"/>
              <a:chExt cx="691" cy="62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120" y="1701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210" y="1791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7" name="TextBox 40"/>
          <p:cNvSpPr txBox="1">
            <a:spLocks noChangeArrowheads="1"/>
          </p:cNvSpPr>
          <p:nvPr/>
        </p:nvSpPr>
        <p:spPr bwMode="auto">
          <a:xfrm>
            <a:off x="1835696" y="2708920"/>
            <a:ext cx="53737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8000" b="1" dirty="0" smtClean="0">
                <a:latin typeface="Georgia" pitchFamily="18" charset="0"/>
                <a:sym typeface="GWIPA"/>
              </a:rPr>
              <a:t></a:t>
            </a:r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endParaRPr lang="en-US" altLang="zh-CN" sz="8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8" name="直接连接符 127"/>
          <p:cNvCxnSpPr/>
          <p:nvPr/>
        </p:nvCxnSpPr>
        <p:spPr>
          <a:xfrm>
            <a:off x="4429124" y="300037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椭圆 128"/>
          <p:cNvSpPr/>
          <p:nvPr/>
        </p:nvSpPr>
        <p:spPr>
          <a:xfrm>
            <a:off x="4071934" y="421481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30" name="椭圆 129"/>
          <p:cNvSpPr/>
          <p:nvPr/>
        </p:nvSpPr>
        <p:spPr>
          <a:xfrm>
            <a:off x="5072066" y="421481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9" grpId="0" animBg="1"/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20611" y="3624090"/>
            <a:ext cx="5070712" cy="503038"/>
            <a:chOff x="1786927" y="3687014"/>
            <a:chExt cx="5104397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796183" y="3677758"/>
              <a:ext cx="511175" cy="529688"/>
              <a:chOff x="2120" y="1689"/>
              <a:chExt cx="680" cy="601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120" y="1701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45" y="1689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210" y="1791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4" name="TextBox 40"/>
          <p:cNvSpPr txBox="1">
            <a:spLocks noChangeArrowheads="1"/>
          </p:cNvSpPr>
          <p:nvPr/>
        </p:nvSpPr>
        <p:spPr bwMode="auto">
          <a:xfrm>
            <a:off x="1835696" y="2708920"/>
            <a:ext cx="53737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8000" b="1" dirty="0" smtClean="0">
                <a:latin typeface="Georgia" pitchFamily="18" charset="0"/>
                <a:sym typeface="GWIPA"/>
              </a:rPr>
              <a:t></a:t>
            </a:r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endParaRPr lang="en-US" altLang="zh-CN" sz="8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5" name="直接连接符 124"/>
          <p:cNvCxnSpPr/>
          <p:nvPr/>
        </p:nvCxnSpPr>
        <p:spPr>
          <a:xfrm>
            <a:off x="4714876" y="2928934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椭圆 125"/>
          <p:cNvSpPr/>
          <p:nvPr/>
        </p:nvSpPr>
        <p:spPr>
          <a:xfrm>
            <a:off x="4286248" y="407194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27" name="椭圆 126"/>
          <p:cNvSpPr/>
          <p:nvPr/>
        </p:nvSpPr>
        <p:spPr>
          <a:xfrm>
            <a:off x="5286380" y="407194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 animBg="1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73209" cy="6858000"/>
          </a:xfrm>
          <a:prstGeom prst="rect">
            <a:avLst/>
          </a:prstGeom>
        </p:spPr>
      </p:pic>
      <p:sp>
        <p:nvSpPr>
          <p:cNvPr id="6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0" y="620688"/>
            <a:ext cx="9144000" cy="25202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Will</a:t>
            </a:r>
            <a:r>
              <a:rPr kumimoji="0" lang="en-US" altLang="zh-CN" sz="4800" b="0" i="1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people have robots </a:t>
            </a:r>
            <a:r>
              <a:rPr kumimoji="0" lang="en-US" altLang="zh-CN" sz="4800" b="0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the future?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                       </a:t>
            </a:r>
            <a:r>
              <a:rPr kumimoji="0" lang="en-US" altLang="zh-CN" sz="4800" b="0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will</a:t>
            </a:r>
            <a:r>
              <a:rPr kumimoji="0" lang="en-US" altLang="zh-CN" sz="4800" b="0" i="1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… </a:t>
            </a:r>
            <a:endParaRPr kumimoji="0" lang="zh-CN" altLang="en-US" sz="4800" b="0" i="1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56176" y="2924944"/>
            <a:ext cx="3501032" cy="2143140"/>
            <a:chOff x="6156176" y="2924944"/>
            <a:chExt cx="3501032" cy="2143140"/>
          </a:xfrm>
        </p:grpSpPr>
        <p:sp>
          <p:nvSpPr>
            <p:cNvPr id="8" name="云形标注 7"/>
            <p:cNvSpPr/>
            <p:nvPr/>
          </p:nvSpPr>
          <p:spPr>
            <a:xfrm>
              <a:off x="6156176" y="2924944"/>
              <a:ext cx="2286016" cy="2143140"/>
            </a:xfrm>
            <a:prstGeom prst="cloudCallout">
              <a:avLst>
                <a:gd name="adj1" fmla="val -104832"/>
                <a:gd name="adj2" fmla="val -43313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6228184" y="3429000"/>
              <a:ext cx="342902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sz="6600" b="1" dirty="0" smtClean="0">
                  <a:latin typeface="华文新魏" pitchFamily="2" charset="-122"/>
                  <a:ea typeface="华文新魏" pitchFamily="2" charset="-122"/>
                </a:rPr>
                <a:t>将要</a:t>
              </a:r>
              <a:endParaRPr lang="en-US" altLang="zh-CN" sz="6600" b="1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99671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新魏" pitchFamily="2" charset="-122"/>
                <a:ea typeface="华文新魏" pitchFamily="2" charset="-122"/>
              </a:rPr>
              <a:t>定义：</a:t>
            </a:r>
            <a:endParaRPr lang="zh-CN" altLang="en-US" sz="36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996719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表示将要发生的动作或情况。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214290"/>
            <a:ext cx="4419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Simple Future Tense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178253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新魏" pitchFamily="2" charset="-122"/>
                <a:ea typeface="华文新魏" pitchFamily="2" charset="-122"/>
              </a:rPr>
              <a:t>结构：</a:t>
            </a:r>
            <a:endParaRPr lang="zh-CN" altLang="en-US" sz="36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1357298"/>
            <a:ext cx="45624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i="1" dirty="0" smtClean="0">
                <a:latin typeface="Georgia" pitchFamily="18" charset="0"/>
              </a:rPr>
              <a:t>be going to 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动原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i="1" dirty="0" smtClean="0">
                <a:latin typeface="Georgia" pitchFamily="18" charset="0"/>
              </a:rPr>
              <a:t>be doing+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将来的时间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i="1" dirty="0" smtClean="0">
                <a:latin typeface="Georgia" pitchFamily="18" charset="0"/>
              </a:rPr>
              <a:t>will/shall+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动原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357158" y="5000636"/>
            <a:ext cx="671514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zh-CN" altLang="en-US" sz="56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将要，打算</a:t>
            </a:r>
            <a:r>
              <a:rPr kumimoji="0" lang="zh-CN" alt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，计划，做某事</a:t>
            </a:r>
            <a:endParaRPr kumimoji="0" lang="en-US" altLang="zh-CN" sz="5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bf9b5f7cfd8be4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857224" y="285728"/>
            <a:ext cx="6715140" cy="785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标志性时间状语</a:t>
            </a: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928670"/>
            <a:ext cx="351250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明天和后天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in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段时间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今天下午和今晚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下周，下月和明年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当我长大，在未来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还有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soon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记心间。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5348" y="923022"/>
            <a:ext cx="4530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tomorrow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the day after tomorrow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5348" y="185736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以后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2643182"/>
            <a:ext cx="3935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this afternoon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this evening/tonight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3714752"/>
            <a:ext cx="4296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next week, next month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next year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4714884"/>
            <a:ext cx="3081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when I grow up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in the future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6915</TotalTime>
  <Words>2418</Words>
  <Application>Microsoft Office PowerPoint</Application>
  <PresentationFormat>全屏显示(4:3)</PresentationFormat>
  <Paragraphs>395</Paragraphs>
  <Slides>39</Slides>
  <Notes>4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暗香扑面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watching TV.</dc:title>
  <dc:creator>dell</dc:creator>
  <cp:lastModifiedBy>User</cp:lastModifiedBy>
  <cp:revision>303</cp:revision>
  <dcterms:created xsi:type="dcterms:W3CDTF">2013-05-15T08:10:30Z</dcterms:created>
  <dcterms:modified xsi:type="dcterms:W3CDTF">2014-08-19T04:19:06Z</dcterms:modified>
</cp:coreProperties>
</file>