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418" r:id="rId2"/>
    <p:sldId id="773" r:id="rId3"/>
    <p:sldId id="772" r:id="rId4"/>
    <p:sldId id="736" r:id="rId5"/>
    <p:sldId id="737" r:id="rId6"/>
    <p:sldId id="744" r:id="rId7"/>
    <p:sldId id="745" r:id="rId8"/>
    <p:sldId id="743" r:id="rId9"/>
    <p:sldId id="748" r:id="rId10"/>
    <p:sldId id="749" r:id="rId11"/>
    <p:sldId id="752" r:id="rId12"/>
    <p:sldId id="774" r:id="rId13"/>
    <p:sldId id="758" r:id="rId14"/>
    <p:sldId id="650" r:id="rId15"/>
    <p:sldId id="756" r:id="rId16"/>
    <p:sldId id="759" r:id="rId17"/>
    <p:sldId id="761" r:id="rId18"/>
    <p:sldId id="760" r:id="rId19"/>
    <p:sldId id="763" r:id="rId20"/>
    <p:sldId id="764" r:id="rId21"/>
    <p:sldId id="767" r:id="rId22"/>
    <p:sldId id="765" r:id="rId23"/>
    <p:sldId id="766" r:id="rId24"/>
    <p:sldId id="768" r:id="rId25"/>
    <p:sldId id="769" r:id="rId26"/>
    <p:sldId id="770" r:id="rId27"/>
    <p:sldId id="771" r:id="rId28"/>
    <p:sldId id="543" r:id="rId2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0000"/>
    <a:srgbClr val="99CCFF"/>
    <a:srgbClr val="CCFFFF"/>
    <a:srgbClr val="CC99FF"/>
    <a:srgbClr val="99FF66"/>
    <a:srgbClr val="CCFF99"/>
    <a:srgbClr val="66FF33"/>
    <a:srgbClr val="99FF33"/>
    <a:srgbClr val="99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20" autoAdjust="0"/>
  </p:normalViewPr>
  <p:slideViewPr>
    <p:cSldViewPr>
      <p:cViewPr varScale="1">
        <p:scale>
          <a:sx n="63" d="100"/>
          <a:sy n="63" d="100"/>
        </p:scale>
        <p:origin x="-10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94B07-CA9D-4BA8-A7AF-3DFD1F5B9A00}" type="datetimeFigureOut">
              <a:rPr lang="zh-CN" altLang="en-US" smtClean="0"/>
              <a:pPr/>
              <a:t>2014/7/29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36EE5-22AD-4A97-83AD-760652E9990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36EE5-22AD-4A97-83AD-760652E9990F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newsflash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  <p:transition>
    <p:newsflash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newsflash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newsflash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newsflash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newsflash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newsflash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newsflash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>
    <p:newsflash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2014/7/29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newsflash/>
    <p:sndAc>
      <p:stSnd>
        <p:snd r:embed="rId13" name="camera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hyperlink" Target="Monkey,monkey,what%20are%20you%20doing.sw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hyperlink" Target="Monkey,monkey,what%20are%20you%20doing.sw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hyperlink" Target="what%20are%20you%20doing&#20799;&#27468;MV_2013412105352.mp4" TargetMode="External"/><Relationship Id="rId4" Type="http://schemas.openxmlformats.org/officeDocument/2006/relationships/hyperlink" Target="I%20Will%20Be%20Your%20Friend%20%20&#21160;&#30011;%20%20&#20799;&#27468;%20&#26631;&#28165;.fl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1352a1P05210-39111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 descr="0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304800"/>
            <a:ext cx="33131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2357422" y="1500174"/>
            <a:ext cx="3744912" cy="485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黑体" pitchFamily="49" charset="-122"/>
                <a:ea typeface="黑体" pitchFamily="49" charset="-122"/>
                <a:cs typeface="+mn-cs"/>
              </a:rPr>
              <a:t>   </a:t>
            </a:r>
            <a:r>
              <a:rPr kumimoji="0" lang="zh-CN" altLang="en-US" sz="3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黑体" pitchFamily="49" charset="-122"/>
                <a:ea typeface="黑体" pitchFamily="49" charset="-122"/>
                <a:cs typeface="+mn-cs"/>
              </a:rPr>
              <a:t>新目标八上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48038" y="2565400"/>
            <a:ext cx="23034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itchFamily="2" charset="-122"/>
                <a:ea typeface="方正姚体" pitchFamily="2" charset="-122"/>
              </a:rPr>
              <a:t>Unit </a:t>
            </a:r>
            <a:r>
              <a:rPr lang="en-US" altLang="zh-CN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itchFamily="2" charset="-122"/>
                <a:ea typeface="方正姚体" pitchFamily="2" charset="-122"/>
              </a:rPr>
              <a:t>7</a:t>
            </a:r>
            <a:endParaRPr lang="en-US" altLang="zh-CN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785786" y="3500438"/>
            <a:ext cx="75438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方正姚体" pitchFamily="2" charset="-122"/>
                <a:ea typeface="方正姚体" pitchFamily="2" charset="-122"/>
                <a:cs typeface="+mj-cs"/>
              </a:rPr>
              <a:t>Will people have robots?</a:t>
            </a:r>
          </a:p>
        </p:txBody>
      </p:sp>
    </p:spTree>
  </p:cSld>
  <p:clrMapOvr>
    <a:masterClrMapping/>
  </p:clrMapOvr>
  <p:transition>
    <p:newsflash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t0157a950a074b90c8e.jpg"/>
          <p:cNvPicPr>
            <a:picLocks noChangeAspect="1"/>
          </p:cNvPicPr>
          <p:nvPr/>
        </p:nvPicPr>
        <p:blipFill>
          <a:blip r:embed="rId4" cstate="print"/>
          <a:srcRect l="4687" t="7155" r="4687" b="618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-428692" y="214290"/>
            <a:ext cx="97156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95275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宋体" pitchFamily="2" charset="-122"/>
                <a:cs typeface="宋体" pitchFamily="2" charset="-122"/>
              </a:rPr>
              <a:t>  </a:t>
            </a:r>
            <a:r>
              <a:rPr kumimoji="0" lang="en-US" altLang="zh-CN" sz="3200" b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华文新魏" pitchFamily="2" charset="-122"/>
                <a:ea typeface="华文新魏" pitchFamily="2" charset="-122"/>
                <a:cs typeface="宋体" pitchFamily="2" charset="-122"/>
              </a:rPr>
              <a:t> </a:t>
            </a:r>
            <a:r>
              <a:rPr kumimoji="0" lang="zh-CN" altLang="en-US" sz="3200" b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华文新魏" pitchFamily="2" charset="-122"/>
                <a:ea typeface="华文新魏" pitchFamily="2" charset="-122"/>
                <a:cs typeface="宋体" pitchFamily="2" charset="-122"/>
              </a:rPr>
              <a:t>用 </a:t>
            </a:r>
            <a:r>
              <a:rPr kumimoji="0" lang="en-US" altLang="zh-CN" sz="3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宋体" pitchFamily="2" charset="-122"/>
                <a:cs typeface="宋体" pitchFamily="2" charset="-122"/>
              </a:rPr>
              <a:t>be going to </a:t>
            </a:r>
            <a:r>
              <a:rPr kumimoji="0" lang="zh-CN" altLang="en-US" sz="3200" b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华文新魏" pitchFamily="2" charset="-122"/>
                <a:ea typeface="华文新魏" pitchFamily="2" charset="-122"/>
                <a:cs typeface="宋体" pitchFamily="2" charset="-122"/>
              </a:rPr>
              <a:t>填空</a:t>
            </a:r>
            <a:endParaRPr kumimoji="0" lang="en-US" altLang="zh-CN" sz="3200" b="0" u="none" strike="noStrike" cap="none" normalizeH="0" dirty="0" smtClean="0">
              <a:ln>
                <a:noFill/>
              </a:ln>
              <a:solidFill>
                <a:srgbClr val="C00000"/>
              </a:solidFill>
              <a:effectLst/>
              <a:latin typeface="华文新魏" pitchFamily="2" charset="-122"/>
              <a:ea typeface="华文新魏" pitchFamily="2" charset="-122"/>
              <a:cs typeface="宋体" pitchFamily="2" charset="-122"/>
            </a:endParaRPr>
          </a:p>
          <a:p>
            <a:pPr lvl="0" indent="295275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  <a:cs typeface="宋体" pitchFamily="2" charset="-122"/>
              </a:rPr>
              <a:t>   </a:t>
            </a:r>
            <a:r>
              <a:rPr lang="en-US" altLang="zh-CN" sz="3200" i="1" dirty="0" smtClean="0">
                <a:latin typeface="Georgia" pitchFamily="18" charset="0"/>
                <a:ea typeface="华文新魏" pitchFamily="2" charset="-122"/>
                <a:cs typeface="宋体" pitchFamily="2" charset="-122"/>
              </a:rPr>
              <a:t>1.</a:t>
            </a:r>
            <a:r>
              <a:rPr lang="zh-CN" altLang="en-US" sz="3200" i="1" dirty="0" smtClean="0">
                <a:latin typeface="Georgia" pitchFamily="18" charset="0"/>
                <a:ea typeface="华文新魏" pitchFamily="2" charset="-122"/>
                <a:cs typeface="宋体" pitchFamily="2" charset="-122"/>
              </a:rPr>
              <a:t> </a:t>
            </a:r>
            <a:r>
              <a:rPr lang="en-US" altLang="zh-CN" sz="3200" i="1" dirty="0" smtClean="0">
                <a:latin typeface="Georgia" pitchFamily="18" charset="0"/>
                <a:ea typeface="华文新魏" pitchFamily="2" charset="-122"/>
                <a:cs typeface="宋体" pitchFamily="2" charset="-122"/>
              </a:rPr>
              <a:t>He ____________(go) hiking on his field </a:t>
            </a:r>
          </a:p>
          <a:p>
            <a:pPr lvl="0" indent="295275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0" i="1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Georgia" pitchFamily="18" charset="0"/>
                <a:ea typeface="华文新魏" pitchFamily="2" charset="-122"/>
                <a:cs typeface="宋体" pitchFamily="2" charset="-122"/>
              </a:rPr>
              <a:t>       </a:t>
            </a:r>
            <a:r>
              <a:rPr kumimoji="0" lang="en-US" altLang="zh-CN" sz="3200" b="0" i="1" u="none" strike="noStrike" cap="none" normalizeH="0" dirty="0" smtClean="0">
                <a:ln>
                  <a:noFill/>
                </a:ln>
                <a:effectLst/>
                <a:latin typeface="Georgia" pitchFamily="18" charset="0"/>
                <a:ea typeface="华文新魏" pitchFamily="2" charset="-122"/>
                <a:cs typeface="宋体" pitchFamily="2" charset="-122"/>
              </a:rPr>
              <a:t>trip next Sunday.</a:t>
            </a:r>
          </a:p>
          <a:p>
            <a:pPr lvl="0" indent="295275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i="1" dirty="0" smtClean="0">
                <a:latin typeface="Georgia" pitchFamily="18" charset="0"/>
                <a:ea typeface="华文新魏" pitchFamily="2" charset="-122"/>
                <a:cs typeface="宋体" pitchFamily="2" charset="-122"/>
              </a:rPr>
              <a:t>   2. They ______________(watch) a football</a:t>
            </a:r>
          </a:p>
          <a:p>
            <a:pPr lvl="0" indent="295275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0" i="1" u="none" strike="noStrike" cap="none" normalizeH="0" dirty="0" smtClean="0">
                <a:ln>
                  <a:noFill/>
                </a:ln>
                <a:effectLst/>
                <a:latin typeface="Georgia" pitchFamily="18" charset="0"/>
                <a:ea typeface="华文新魏" pitchFamily="2" charset="-122"/>
                <a:cs typeface="宋体" pitchFamily="2" charset="-122"/>
              </a:rPr>
              <a:t>       match tomorrow afternoon.</a:t>
            </a:r>
          </a:p>
          <a:p>
            <a:pPr lvl="0" indent="295275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i="1" dirty="0" smtClean="0">
                <a:latin typeface="Georgia" pitchFamily="18" charset="0"/>
                <a:ea typeface="华文新魏" pitchFamily="2" charset="-122"/>
                <a:cs typeface="宋体" pitchFamily="2" charset="-122"/>
              </a:rPr>
              <a:t>   3. Lin Tao _____________(study) Japanese</a:t>
            </a:r>
          </a:p>
          <a:p>
            <a:pPr lvl="0" indent="295275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0" i="1" u="none" strike="noStrike" cap="none" normalizeH="0" dirty="0" smtClean="0">
                <a:ln>
                  <a:noFill/>
                </a:ln>
                <a:effectLst/>
                <a:latin typeface="Georgia" pitchFamily="18" charset="0"/>
                <a:ea typeface="华文新魏" pitchFamily="2" charset="-122"/>
                <a:cs typeface="宋体" pitchFamily="2" charset="-122"/>
              </a:rPr>
              <a:t>       next term.</a:t>
            </a:r>
          </a:p>
          <a:p>
            <a:pPr lvl="0" indent="295275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i="1" dirty="0" smtClean="0">
                <a:latin typeface="Georgia" pitchFamily="18" charset="0"/>
                <a:ea typeface="华文新魏" pitchFamily="2" charset="-122"/>
                <a:cs typeface="宋体" pitchFamily="2" charset="-122"/>
              </a:rPr>
              <a:t>   4. ____ you __________(have) dinner </a:t>
            </a:r>
          </a:p>
          <a:p>
            <a:pPr lvl="0" indent="295275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i="1" dirty="0" smtClean="0">
                <a:latin typeface="Georgia" pitchFamily="18" charset="0"/>
                <a:ea typeface="华文新魏" pitchFamily="2" charset="-122"/>
                <a:cs typeface="宋体" pitchFamily="2" charset="-122"/>
              </a:rPr>
              <a:t>      together ?</a:t>
            </a:r>
          </a:p>
          <a:p>
            <a:pPr lvl="0" indent="295275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0" i="1" u="none" strike="noStrike" cap="none" normalizeH="0" dirty="0" smtClean="0">
                <a:ln>
                  <a:noFill/>
                </a:ln>
                <a:effectLst/>
                <a:latin typeface="Georgia" pitchFamily="18" charset="0"/>
                <a:ea typeface="华文新魏" pitchFamily="2" charset="-122"/>
                <a:cs typeface="宋体" pitchFamily="2" charset="-122"/>
              </a:rPr>
              <a:t>   5. When ___the children _________(meet) at </a:t>
            </a:r>
          </a:p>
          <a:p>
            <a:pPr lvl="0" indent="295275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i="1" dirty="0" smtClean="0">
                <a:latin typeface="Georgia" pitchFamily="18" charset="0"/>
                <a:ea typeface="华文新魏" pitchFamily="2" charset="-122"/>
                <a:cs typeface="宋体" pitchFamily="2" charset="-122"/>
              </a:rPr>
              <a:t>       the school gate ?</a:t>
            </a:r>
          </a:p>
          <a:p>
            <a:pPr lvl="0" indent="295275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0" i="1" u="none" strike="noStrike" cap="none" normalizeH="0" dirty="0" smtClean="0">
                <a:ln>
                  <a:noFill/>
                </a:ln>
                <a:effectLst/>
                <a:latin typeface="Georgia" pitchFamily="18" charset="0"/>
                <a:ea typeface="华文新魏" pitchFamily="2" charset="-122"/>
                <a:cs typeface="宋体" pitchFamily="2" charset="-122"/>
              </a:rPr>
              <a:t>   6.What ___ you _______(do) next Friday ?</a:t>
            </a:r>
            <a:endParaRPr kumimoji="0" lang="en-US" altLang="zh-CN" sz="3200" b="0" u="none" strike="noStrike" cap="none" normalizeH="0" dirty="0" smtClean="0">
              <a:ln>
                <a:noFill/>
              </a:ln>
              <a:effectLst/>
              <a:latin typeface="华文新魏" pitchFamily="2" charset="-122"/>
              <a:ea typeface="华文新魏" pitchFamily="2" charset="-122"/>
              <a:cs typeface="宋体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71670" y="71414"/>
            <a:ext cx="4929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i="1" kern="10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</a:rPr>
              <a:t>Exercises</a:t>
            </a:r>
            <a:endParaRPr lang="zh-CN" altLang="en-US" sz="4800" b="1" dirty="0">
              <a:ln w="18000">
                <a:solidFill>
                  <a:srgbClr val="7030A0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1428728" y="1142984"/>
            <a:ext cx="34290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is going to go </a:t>
            </a:r>
            <a:endParaRPr lang="en-US" altLang="zh-CN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643042" y="2143116"/>
            <a:ext cx="40719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are going to watch </a:t>
            </a:r>
            <a:endParaRPr lang="en-US" altLang="zh-CN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2214546" y="3071810"/>
            <a:ext cx="40719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is going to study </a:t>
            </a:r>
            <a:endParaRPr lang="en-US" altLang="zh-CN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571472" y="4143380"/>
            <a:ext cx="55721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Are             going to have</a:t>
            </a:r>
            <a:endParaRPr lang="en-US" altLang="zh-CN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1785918" y="5072074"/>
            <a:ext cx="69294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are                       going to meet</a:t>
            </a:r>
            <a:endParaRPr lang="en-US" altLang="zh-CN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1643042" y="6072206"/>
            <a:ext cx="692948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</a:rPr>
              <a:t>are          going to do</a:t>
            </a:r>
            <a:endParaRPr lang="en-US" altLang="zh-CN" sz="3200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t0157a950a074b90c8e.jpg"/>
          <p:cNvPicPr>
            <a:picLocks noChangeAspect="1"/>
          </p:cNvPicPr>
          <p:nvPr/>
        </p:nvPicPr>
        <p:blipFill>
          <a:blip r:embed="rId4" cstate="print"/>
          <a:srcRect l="4687" t="7155" r="4687" b="618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-357254" y="-214338"/>
            <a:ext cx="10429980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95275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宋体" pitchFamily="2" charset="-122"/>
                <a:cs typeface="宋体" pitchFamily="2" charset="-122"/>
              </a:rPr>
              <a:t>  </a:t>
            </a:r>
            <a:r>
              <a:rPr kumimoji="0" lang="en-US" altLang="zh-CN" sz="3200" b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华文新魏" pitchFamily="2" charset="-122"/>
                <a:ea typeface="华文新魏" pitchFamily="2" charset="-122"/>
                <a:cs typeface="宋体" pitchFamily="2" charset="-122"/>
              </a:rPr>
              <a:t> </a:t>
            </a:r>
          </a:p>
          <a:p>
            <a:pPr lvl="0" indent="29527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  <a:cs typeface="宋体" pitchFamily="2" charset="-122"/>
              </a:rPr>
              <a:t>   </a:t>
            </a:r>
            <a:r>
              <a:rPr lang="en-US" altLang="zh-CN" sz="2800" i="1" dirty="0" smtClean="0">
                <a:latin typeface="Georgia" pitchFamily="18" charset="0"/>
                <a:ea typeface="华文新魏" pitchFamily="2" charset="-122"/>
                <a:cs typeface="宋体" pitchFamily="2" charset="-122"/>
              </a:rPr>
              <a:t>1.</a:t>
            </a:r>
            <a:r>
              <a:rPr lang="zh-CN" altLang="en-US" sz="2800" i="1" dirty="0" smtClean="0">
                <a:latin typeface="Georgia" pitchFamily="18" charset="0"/>
                <a:ea typeface="华文新魏" pitchFamily="2" charset="-122"/>
                <a:cs typeface="宋体" pitchFamily="2" charset="-122"/>
              </a:rPr>
              <a:t> </a:t>
            </a:r>
            <a:r>
              <a:rPr lang="en-US" altLang="zh-CN" sz="2800" i="1" dirty="0" smtClean="0">
                <a:latin typeface="Georgia" pitchFamily="18" charset="0"/>
                <a:ea typeface="华文新魏" pitchFamily="2" charset="-122"/>
                <a:cs typeface="宋体" pitchFamily="2" charset="-122"/>
              </a:rPr>
              <a:t>I’m going to call him up when he _____(come)</a:t>
            </a:r>
          </a:p>
          <a:p>
            <a:pPr lvl="0" indent="29527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0" i="1" u="none" strike="noStrike" cap="none" normalizeH="0" dirty="0" smtClean="0">
                <a:ln>
                  <a:noFill/>
                </a:ln>
                <a:effectLst/>
                <a:latin typeface="Georgia" pitchFamily="18" charset="0"/>
                <a:ea typeface="华文新魏" pitchFamily="2" charset="-122"/>
                <a:cs typeface="宋体" pitchFamily="2" charset="-122"/>
              </a:rPr>
              <a:t>        here tomorrow.</a:t>
            </a:r>
          </a:p>
          <a:p>
            <a:pPr lvl="0" indent="29527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i="1" dirty="0" smtClean="0">
                <a:latin typeface="Georgia" pitchFamily="18" charset="0"/>
                <a:ea typeface="华文新魏" pitchFamily="2" charset="-122"/>
                <a:cs typeface="宋体" pitchFamily="2" charset="-122"/>
              </a:rPr>
              <a:t>   2. The old man wants _______(go) to Hainan</a:t>
            </a:r>
          </a:p>
          <a:p>
            <a:pPr lvl="0" indent="29527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0" i="1" u="none" strike="noStrike" cap="none" normalizeH="0" dirty="0" smtClean="0">
                <a:ln>
                  <a:noFill/>
                </a:ln>
                <a:effectLst/>
                <a:latin typeface="Georgia" pitchFamily="18" charset="0"/>
                <a:ea typeface="华文新魏" pitchFamily="2" charset="-122"/>
                <a:cs typeface="宋体" pitchFamily="2" charset="-122"/>
              </a:rPr>
              <a:t>        for a vacation this winter.</a:t>
            </a:r>
          </a:p>
          <a:p>
            <a:pPr lvl="0" indent="29527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i="1" dirty="0" smtClean="0">
                <a:latin typeface="Georgia" pitchFamily="18" charset="0"/>
                <a:ea typeface="华文新魏" pitchFamily="2" charset="-122"/>
                <a:cs typeface="宋体" pitchFamily="2" charset="-122"/>
              </a:rPr>
              <a:t>   3. Do you enjoy ______(play) soccer in the park?</a:t>
            </a:r>
          </a:p>
          <a:p>
            <a:pPr lvl="0" indent="29527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0" i="1" u="none" strike="noStrike" cap="none" normalizeH="0" dirty="0" smtClean="0">
                <a:ln>
                  <a:noFill/>
                </a:ln>
                <a:effectLst/>
                <a:latin typeface="Georgia" pitchFamily="18" charset="0"/>
                <a:ea typeface="华文新魏" pitchFamily="2" charset="-122"/>
                <a:cs typeface="宋体" pitchFamily="2" charset="-122"/>
              </a:rPr>
              <a:t>   4.Yesterday our school _____(have) a sports </a:t>
            </a:r>
          </a:p>
          <a:p>
            <a:pPr lvl="0" indent="29527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i="1" dirty="0" smtClean="0">
                <a:latin typeface="Georgia" pitchFamily="18" charset="0"/>
                <a:ea typeface="华文新魏" pitchFamily="2" charset="-122"/>
                <a:cs typeface="宋体" pitchFamily="2" charset="-122"/>
              </a:rPr>
              <a:t>       meeting on the playground.</a:t>
            </a:r>
          </a:p>
          <a:p>
            <a:pPr lvl="0" indent="29527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b="0" i="1" u="none" strike="noStrike" cap="none" normalizeH="0" dirty="0" smtClean="0">
                <a:ln>
                  <a:noFill/>
                </a:ln>
                <a:effectLst/>
                <a:latin typeface="Georgia" pitchFamily="18" charset="0"/>
                <a:ea typeface="华文新魏" pitchFamily="2" charset="-122"/>
                <a:cs typeface="宋体" pitchFamily="2" charset="-122"/>
              </a:rPr>
              <a:t>   5.Every girl in our university wants to exercise </a:t>
            </a:r>
          </a:p>
          <a:p>
            <a:pPr lvl="0" indent="29527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i="1" dirty="0" smtClean="0">
                <a:latin typeface="Georgia" pitchFamily="18" charset="0"/>
                <a:ea typeface="华文新魏" pitchFamily="2" charset="-122"/>
                <a:cs typeface="宋体" pitchFamily="2" charset="-122"/>
              </a:rPr>
              <a:t>       and keep _____(fit).</a:t>
            </a:r>
          </a:p>
          <a:p>
            <a:pPr lvl="0" indent="295275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0" i="1" u="none" strike="noStrike" cap="none" normalizeH="0" dirty="0" smtClean="0">
                <a:ln>
                  <a:noFill/>
                </a:ln>
                <a:effectLst/>
                <a:latin typeface="Georgia" pitchFamily="18" charset="0"/>
                <a:ea typeface="华文新魏" pitchFamily="2" charset="-122"/>
                <a:cs typeface="宋体" pitchFamily="2" charset="-122"/>
              </a:rPr>
              <a:t>   </a:t>
            </a:r>
            <a:endParaRPr kumimoji="0" lang="en-US" altLang="zh-CN" sz="3200" b="0" u="none" strike="noStrike" cap="none" normalizeH="0" dirty="0" smtClean="0">
              <a:ln>
                <a:noFill/>
              </a:ln>
              <a:effectLst/>
              <a:latin typeface="华文新魏" pitchFamily="2" charset="-122"/>
              <a:ea typeface="华文新魏" pitchFamily="2" charset="-122"/>
              <a:cs typeface="宋体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71670" y="71414"/>
            <a:ext cx="4929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i="1" kern="10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</a:rPr>
              <a:t>Exercises</a:t>
            </a:r>
            <a:endParaRPr lang="zh-CN" altLang="en-US" sz="4800" b="1" dirty="0">
              <a:ln w="18000">
                <a:solidFill>
                  <a:srgbClr val="7030A0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85720" y="415333"/>
            <a:ext cx="2646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适当形式填空</a:t>
            </a:r>
            <a:endParaRPr lang="zh-CN" altLang="en-US" sz="3200" dirty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929322" y="1000108"/>
            <a:ext cx="3429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comes</a:t>
            </a:r>
            <a:endParaRPr lang="en-US" altLang="zh-CN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929058" y="2285992"/>
            <a:ext cx="3429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to go </a:t>
            </a:r>
            <a:endParaRPr lang="en-US" altLang="zh-CN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786050" y="3571876"/>
            <a:ext cx="3429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playing</a:t>
            </a:r>
            <a:endParaRPr lang="en-US" altLang="zh-CN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143372" y="4214818"/>
            <a:ext cx="3429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had</a:t>
            </a:r>
            <a:endParaRPr lang="en-US" altLang="zh-CN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2357422" y="6072206"/>
            <a:ext cx="3429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fit</a:t>
            </a:r>
            <a:endParaRPr lang="en-US" altLang="zh-CN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20090924103855-13188994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32656"/>
            <a:ext cx="4762500" cy="2971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图片 2" descr="013000000536211217778230063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3284984"/>
            <a:ext cx="4857750" cy="3238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图片 3" descr="thumb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57600" y="332656"/>
            <a:ext cx="5486400" cy="3429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矩形 4"/>
          <p:cNvSpPr/>
          <p:nvPr/>
        </p:nvSpPr>
        <p:spPr>
          <a:xfrm>
            <a:off x="5940152" y="4221088"/>
            <a:ext cx="17716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姚体" pitchFamily="2" charset="-122"/>
                <a:ea typeface="方正姚体" pitchFamily="2" charset="-122"/>
              </a:rPr>
              <a:t>robots</a:t>
            </a:r>
            <a:endParaRPr lang="zh-CN" altLang="en-US" sz="4800" dirty="0"/>
          </a:p>
        </p:txBody>
      </p:sp>
      <p:sp>
        <p:nvSpPr>
          <p:cNvPr id="6" name="矩形 5"/>
          <p:cNvSpPr/>
          <p:nvPr/>
        </p:nvSpPr>
        <p:spPr>
          <a:xfrm>
            <a:off x="5940152" y="5229200"/>
            <a:ext cx="30416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/>
              <a:t>['</a:t>
            </a:r>
            <a:r>
              <a:rPr lang="en-US" altLang="zh-CN" sz="3200" dirty="0" err="1" smtClean="0"/>
              <a:t>rəʊbɒt</a:t>
            </a:r>
            <a:r>
              <a:rPr lang="en-US" altLang="zh-CN" sz="3200" dirty="0" smtClean="0"/>
              <a:t>, '</a:t>
            </a:r>
            <a:r>
              <a:rPr lang="en-US" altLang="zh-CN" sz="3200" dirty="0" err="1" smtClean="0"/>
              <a:t>rɒbət</a:t>
            </a:r>
            <a:r>
              <a:rPr lang="en-US" altLang="zh-CN" sz="3200" dirty="0" smtClean="0"/>
              <a:t>]</a:t>
            </a:r>
            <a:endParaRPr lang="zh-CN" altLang="en-US" sz="3200" dirty="0"/>
          </a:p>
        </p:txBody>
      </p:sp>
    </p:spTree>
  </p:cSld>
  <p:clrMapOvr>
    <a:masterClrMapping/>
  </p:clrMapOvr>
  <p:transition>
    <p:newsflash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thum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0"/>
            <a:ext cx="9173209" cy="6858000"/>
          </a:xfrm>
          <a:prstGeom prst="rect">
            <a:avLst/>
          </a:prstGeom>
        </p:spPr>
      </p:pic>
      <p:sp>
        <p:nvSpPr>
          <p:cNvPr id="6" name="标题 1">
            <a:hlinkClick r:id="rId4" action="ppaction://hlinkfile"/>
          </p:cNvPr>
          <p:cNvSpPr txBox="1">
            <a:spLocks/>
          </p:cNvSpPr>
          <p:nvPr/>
        </p:nvSpPr>
        <p:spPr>
          <a:xfrm>
            <a:off x="0" y="620688"/>
            <a:ext cx="9144000" cy="25202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0" i="1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Will</a:t>
            </a:r>
            <a:r>
              <a:rPr kumimoji="0" lang="en-US" altLang="zh-CN" sz="4800" b="0" i="1" u="none" strike="noStrike" kern="1200" cap="none" spc="0" normalizeH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 people have robots </a:t>
            </a:r>
            <a:r>
              <a:rPr kumimoji="0" lang="en-US" altLang="zh-CN" sz="4800" b="0" i="1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in</a:t>
            </a:r>
            <a:endParaRPr kumimoji="0" lang="en-US" altLang="zh-CN" sz="4800" b="0" i="1" u="none" strike="noStrike" kern="1200" cap="none" spc="0" normalizeH="0" baseline="0" noProof="0" dirty="0" smtClean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0" i="1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 the </a:t>
            </a:r>
            <a:r>
              <a:rPr kumimoji="0" lang="en-US" altLang="zh-CN" sz="4800" b="0" i="1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future?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800" i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Georgia" pitchFamily="18" charset="0"/>
                <a:ea typeface="+mj-ea"/>
                <a:cs typeface="+mj-cs"/>
              </a:rPr>
              <a:t> </a:t>
            </a:r>
            <a:r>
              <a:rPr lang="en-US" altLang="zh-CN" sz="4800" i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Georgia" pitchFamily="18" charset="0"/>
                <a:ea typeface="+mj-ea"/>
                <a:cs typeface="+mj-cs"/>
              </a:rPr>
              <a:t>                      </a:t>
            </a:r>
            <a:r>
              <a:rPr kumimoji="0" lang="en-US" altLang="zh-CN" sz="4800" b="0" i="1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will</a:t>
            </a:r>
            <a:r>
              <a:rPr kumimoji="0" lang="en-US" altLang="zh-CN" sz="4800" b="0" i="1" u="none" strike="noStrike" kern="1200" cap="none" spc="0" normalizeH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 </a:t>
            </a:r>
            <a:r>
              <a:rPr kumimoji="0" lang="en-US" altLang="zh-CN" sz="4800" b="0" i="1" u="none" strike="noStrike" kern="1200" cap="none" spc="0" normalizeH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… </a:t>
            </a:r>
            <a:endParaRPr kumimoji="0" lang="zh-CN" altLang="en-US" sz="4800" b="0" i="1" u="none" strike="noStrike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6156176" y="2924944"/>
            <a:ext cx="3501032" cy="2143140"/>
            <a:chOff x="6156176" y="2924944"/>
            <a:chExt cx="3501032" cy="2143140"/>
          </a:xfrm>
        </p:grpSpPr>
        <p:sp>
          <p:nvSpPr>
            <p:cNvPr id="8" name="云形标注 7"/>
            <p:cNvSpPr/>
            <p:nvPr/>
          </p:nvSpPr>
          <p:spPr>
            <a:xfrm>
              <a:off x="6156176" y="2924944"/>
              <a:ext cx="2286016" cy="2143140"/>
            </a:xfrm>
            <a:prstGeom prst="cloudCallout">
              <a:avLst>
                <a:gd name="adj1" fmla="val -104832"/>
                <a:gd name="adj2" fmla="val -43313"/>
              </a:avLst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Rectangle 3"/>
            <p:cNvSpPr>
              <a:spLocks noChangeArrowheads="1"/>
            </p:cNvSpPr>
            <p:nvPr/>
          </p:nvSpPr>
          <p:spPr bwMode="auto">
            <a:xfrm>
              <a:off x="6228184" y="3429000"/>
              <a:ext cx="3429024" cy="1107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zh-CN" altLang="en-US" sz="6600" b="1" dirty="0" smtClean="0">
                  <a:latin typeface="华文新魏" pitchFamily="2" charset="-122"/>
                  <a:ea typeface="华文新魏" pitchFamily="2" charset="-122"/>
                </a:rPr>
                <a:t>将要</a:t>
              </a:r>
              <a:endParaRPr lang="en-US" altLang="zh-CN" sz="6600" b="1" dirty="0">
                <a:latin typeface="华文新魏" pitchFamily="2" charset="-122"/>
                <a:ea typeface="华文新魏" pitchFamily="2" charset="-122"/>
              </a:endParaRPr>
            </a:p>
          </p:txBody>
        </p:sp>
      </p:grp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thum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73210" cy="6858000"/>
          </a:xfrm>
          <a:prstGeom prst="rect">
            <a:avLst/>
          </a:prstGeom>
        </p:spPr>
      </p:pic>
      <p:sp>
        <p:nvSpPr>
          <p:cNvPr id="5" name="标题 1">
            <a:hlinkClick r:id="rId4" action="ppaction://hlinkfile"/>
          </p:cNvPr>
          <p:cNvSpPr txBox="1">
            <a:spLocks/>
          </p:cNvSpPr>
          <p:nvPr/>
        </p:nvSpPr>
        <p:spPr>
          <a:xfrm>
            <a:off x="611560" y="112474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000" b="0" i="0" u="none" strike="noStrike" kern="1200" cap="none" spc="0" normalizeH="0" baseline="0" noProof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Jokerman" pitchFamily="82" charset="0"/>
                <a:ea typeface="+mj-ea"/>
                <a:cs typeface="+mj-cs"/>
              </a:rPr>
              <a:t>Grammar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6000" dirty="0" smtClean="0">
                <a:ln>
                  <a:solidFill>
                    <a:sysClr val="windowText" lastClr="000000"/>
                  </a:solidFill>
                </a:ln>
                <a:solidFill>
                  <a:srgbClr val="002060"/>
                </a:solidFill>
                <a:latin typeface="华文新魏" pitchFamily="2" charset="-122"/>
                <a:ea typeface="华文新魏" pitchFamily="2" charset="-122"/>
                <a:cs typeface="+mj-cs"/>
              </a:rPr>
              <a:t>一般将来时</a:t>
            </a:r>
            <a:endParaRPr kumimoji="0" lang="zh-CN" altLang="en-US" sz="6000" b="0" u="none" strike="noStrike" kern="120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rgbClr val="002060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+mj-cs"/>
            </a:endParaRPr>
          </a:p>
        </p:txBody>
      </p: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t01bf9b5f7cfd8be43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85720" y="996719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定义：</a:t>
            </a:r>
            <a:endParaRPr lang="zh-CN" altLang="en-US" sz="36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43042" y="996719"/>
            <a:ext cx="7500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表示将要发生的动作或情况。</a:t>
            </a:r>
            <a:endParaRPr lang="en-US" altLang="zh-CN" sz="36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5984" y="214290"/>
            <a:ext cx="4419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Simple Future Tense</a:t>
            </a:r>
            <a:endParaRPr lang="zh-CN" altLang="en-US" sz="3600" i="1" dirty="0">
              <a:solidFill>
                <a:srgbClr val="C00000"/>
              </a:solidFill>
              <a:latin typeface="Georgia" pitchFamily="18" charset="0"/>
              <a:ea typeface="华文新魏" pitchFamily="2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5720" y="1782537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atin typeface="华文新魏" pitchFamily="2" charset="-122"/>
                <a:ea typeface="华文新魏" pitchFamily="2" charset="-122"/>
              </a:rPr>
              <a:t>结构：</a:t>
            </a:r>
            <a:endParaRPr lang="zh-CN" altLang="en-US" sz="36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00166" y="1357298"/>
            <a:ext cx="456246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3600" i="1" dirty="0" smtClean="0">
                <a:latin typeface="Georgia" pitchFamily="18" charset="0"/>
              </a:rPr>
              <a:t>be going to +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动原</a:t>
            </a:r>
            <a:endParaRPr lang="en-US" altLang="zh-CN" sz="36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3600" i="1" dirty="0" smtClean="0">
                <a:latin typeface="Georgia" pitchFamily="18" charset="0"/>
              </a:rPr>
              <a:t>be doing+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将来的时间</a:t>
            </a:r>
            <a:endParaRPr lang="en-US" altLang="zh-CN" sz="36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3600" i="1" dirty="0" smtClean="0">
                <a:latin typeface="Georgia" pitchFamily="18" charset="0"/>
              </a:rPr>
              <a:t>will/shall+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动原</a:t>
            </a:r>
            <a:endParaRPr lang="en-US" altLang="zh-CN" sz="36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3600" dirty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8" name="内容占位符 2"/>
          <p:cNvSpPr txBox="1">
            <a:spLocks/>
          </p:cNvSpPr>
          <p:nvPr/>
        </p:nvSpPr>
        <p:spPr>
          <a:xfrm>
            <a:off x="357158" y="5000636"/>
            <a:ext cx="6715140" cy="78581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zh-CN" altLang="en-US" sz="5600" dirty="0" smtClean="0">
                <a:solidFill>
                  <a:srgbClr val="002060"/>
                </a:solidFill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将要，打算</a:t>
            </a:r>
            <a:r>
              <a:rPr kumimoji="0" lang="zh-CN" altLang="en-US" sz="5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，计划，做某事</a:t>
            </a:r>
            <a:endParaRPr kumimoji="0" lang="en-US" altLang="zh-CN" sz="5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华文行楷" pitchFamily="2" charset="-122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华文行楷" pitchFamily="2" charset="-122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华文行楷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t01bf9b5f7cfd8be43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内容占位符 2"/>
          <p:cNvSpPr txBox="1">
            <a:spLocks/>
          </p:cNvSpPr>
          <p:nvPr/>
        </p:nvSpPr>
        <p:spPr>
          <a:xfrm>
            <a:off x="857224" y="285728"/>
            <a:ext cx="6715140" cy="7858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标志性时间状语</a:t>
            </a:r>
            <a:endParaRPr kumimoji="0" lang="en-US" altLang="zh-CN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华文行楷" pitchFamily="2" charset="-122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华文行楷" pitchFamily="2" charset="-122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华文行楷" pitchFamily="2" charset="-122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928670"/>
            <a:ext cx="3512500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明天和后天</a:t>
            </a:r>
            <a:endParaRPr lang="en-US" altLang="zh-CN" sz="3200" dirty="0" smtClean="0">
              <a:latin typeface="华文新魏" pitchFamily="2" charset="-122"/>
              <a:ea typeface="华文新魏" pitchFamily="2" charset="-122"/>
            </a:endParaRPr>
          </a:p>
          <a:p>
            <a:endParaRPr lang="en-US" altLang="zh-CN" sz="3200" dirty="0" smtClean="0"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in</a:t>
            </a:r>
            <a:r>
              <a:rPr lang="en-US" altLang="zh-CN" sz="3200" dirty="0" smtClean="0">
                <a:latin typeface="华文新魏" pitchFamily="2" charset="-122"/>
                <a:ea typeface="华文新魏" pitchFamily="2" charset="-122"/>
              </a:rPr>
              <a:t>+</a:t>
            </a:r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段时间</a:t>
            </a:r>
            <a:endParaRPr lang="en-US" altLang="zh-CN" sz="3200" dirty="0" smtClean="0">
              <a:latin typeface="华文新魏" pitchFamily="2" charset="-122"/>
              <a:ea typeface="华文新魏" pitchFamily="2" charset="-122"/>
            </a:endParaRPr>
          </a:p>
          <a:p>
            <a:endParaRPr lang="en-US" altLang="zh-CN" sz="3200" dirty="0" smtClean="0">
              <a:latin typeface="华文新魏" pitchFamily="2" charset="-122"/>
              <a:ea typeface="华文新魏" pitchFamily="2" charset="-122"/>
            </a:endParaRPr>
          </a:p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今天下午和今晚</a:t>
            </a:r>
            <a:endParaRPr lang="en-US" altLang="zh-CN" sz="3200" dirty="0" smtClean="0">
              <a:latin typeface="华文新魏" pitchFamily="2" charset="-122"/>
              <a:ea typeface="华文新魏" pitchFamily="2" charset="-122"/>
            </a:endParaRPr>
          </a:p>
          <a:p>
            <a:endParaRPr lang="en-US" altLang="zh-CN" sz="3200" dirty="0" smtClean="0">
              <a:latin typeface="华文新魏" pitchFamily="2" charset="-122"/>
              <a:ea typeface="华文新魏" pitchFamily="2" charset="-122"/>
            </a:endParaRPr>
          </a:p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下周，下月和明年</a:t>
            </a:r>
            <a:endParaRPr lang="en-US" altLang="zh-CN" sz="3200" dirty="0" smtClean="0">
              <a:latin typeface="华文新魏" pitchFamily="2" charset="-122"/>
              <a:ea typeface="华文新魏" pitchFamily="2" charset="-122"/>
            </a:endParaRPr>
          </a:p>
          <a:p>
            <a:endParaRPr lang="en-US" altLang="zh-CN" sz="3200" dirty="0" smtClean="0">
              <a:latin typeface="华文新魏" pitchFamily="2" charset="-122"/>
              <a:ea typeface="华文新魏" pitchFamily="2" charset="-122"/>
            </a:endParaRPr>
          </a:p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当我长大，在未来</a:t>
            </a:r>
            <a:endParaRPr lang="en-US" altLang="zh-CN" sz="3200" dirty="0" smtClean="0">
              <a:latin typeface="华文新魏" pitchFamily="2" charset="-122"/>
              <a:ea typeface="华文新魏" pitchFamily="2" charset="-122"/>
            </a:endParaRPr>
          </a:p>
          <a:p>
            <a:endParaRPr lang="en-US" altLang="zh-CN" sz="3200" dirty="0" smtClean="0">
              <a:latin typeface="华文新魏" pitchFamily="2" charset="-122"/>
              <a:ea typeface="华文新魏" pitchFamily="2" charset="-122"/>
            </a:endParaRPr>
          </a:p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还有</a:t>
            </a:r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soon</a:t>
            </a:r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记心间。</a:t>
            </a:r>
            <a:endParaRPr lang="en-US" altLang="zh-CN" sz="3200" dirty="0" smtClean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5348" y="923022"/>
            <a:ext cx="45304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</a:rPr>
              <a:t>tomorrow</a:t>
            </a:r>
          </a:p>
          <a:p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</a:rPr>
              <a:t>the day after tomorrow</a:t>
            </a:r>
            <a:endParaRPr lang="zh-CN" altLang="en-US" sz="3200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05348" y="1857364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在</a:t>
            </a:r>
            <a:r>
              <a:rPr lang="en-US" altLang="zh-CN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…</a:t>
            </a:r>
            <a:r>
              <a:rPr lang="zh-CN" altLang="en-US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以后</a:t>
            </a:r>
            <a:endParaRPr lang="zh-CN" altLang="en-US" sz="3200" dirty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29058" y="2643182"/>
            <a:ext cx="39356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</a:rPr>
              <a:t>this afternoon</a:t>
            </a:r>
          </a:p>
          <a:p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</a:rPr>
              <a:t>this evening/tonight</a:t>
            </a:r>
            <a:endParaRPr lang="zh-CN" altLang="en-US" sz="3200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29058" y="3714752"/>
            <a:ext cx="42963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</a:rPr>
              <a:t>next week, next month</a:t>
            </a:r>
          </a:p>
          <a:p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</a:rPr>
              <a:t>next year</a:t>
            </a:r>
            <a:endParaRPr lang="zh-CN" altLang="en-US" sz="3200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29058" y="4714884"/>
            <a:ext cx="30812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</a:rPr>
              <a:t>when I grow up</a:t>
            </a:r>
          </a:p>
          <a:p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</a:rPr>
              <a:t>in the future</a:t>
            </a:r>
            <a:endParaRPr lang="zh-CN" altLang="en-US" sz="3200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 descr="t01bf9b5f7cfd8be43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5663" y="51759"/>
            <a:ext cx="31838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i="1" dirty="0" smtClean="0">
                <a:solidFill>
                  <a:srgbClr val="C00000"/>
                </a:solidFill>
                <a:latin typeface="Georgia" pitchFamily="18" charset="0"/>
              </a:rPr>
              <a:t>will</a:t>
            </a:r>
            <a:r>
              <a:rPr lang="en-US" altLang="zh-CN" sz="5400" i="1" dirty="0" smtClean="0">
                <a:latin typeface="Georgia" pitchFamily="18" charset="0"/>
              </a:rPr>
              <a:t>+</a:t>
            </a:r>
            <a:r>
              <a:rPr lang="zh-CN" altLang="en-US" sz="5400" dirty="0" smtClean="0">
                <a:latin typeface="华文新魏" pitchFamily="2" charset="-122"/>
                <a:ea typeface="华文新魏" pitchFamily="2" charset="-122"/>
              </a:rPr>
              <a:t>动原</a:t>
            </a:r>
            <a:endParaRPr lang="en-US" altLang="zh-CN" sz="5400" dirty="0" smtClean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1428736"/>
            <a:ext cx="1433406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latin typeface="Comic Sans MS" pitchFamily="66" charset="0"/>
              </a:rPr>
              <a:t>  </a:t>
            </a:r>
            <a:r>
              <a:rPr lang="en-US" altLang="zh-CN" sz="4400" i="1" dirty="0" smtClean="0">
                <a:latin typeface="Georgia" pitchFamily="18" charset="0"/>
                <a:ea typeface="华文新魏" pitchFamily="2" charset="-122"/>
              </a:rPr>
              <a:t>I</a:t>
            </a:r>
          </a:p>
          <a:p>
            <a:r>
              <a:rPr lang="en-US" altLang="zh-CN" sz="4400" i="1" dirty="0" smtClean="0">
                <a:latin typeface="Georgia" pitchFamily="18" charset="0"/>
                <a:ea typeface="华文新魏" pitchFamily="2" charset="-122"/>
              </a:rPr>
              <a:t>You</a:t>
            </a:r>
          </a:p>
          <a:p>
            <a:r>
              <a:rPr lang="en-US" altLang="zh-CN" sz="4400" i="1" dirty="0" smtClean="0">
                <a:latin typeface="Georgia" pitchFamily="18" charset="0"/>
                <a:ea typeface="华文新魏" pitchFamily="2" charset="-122"/>
              </a:rPr>
              <a:t>She</a:t>
            </a:r>
          </a:p>
          <a:p>
            <a:r>
              <a:rPr lang="en-US" altLang="zh-CN" sz="4400" i="1" dirty="0" smtClean="0">
                <a:latin typeface="Georgia" pitchFamily="18" charset="0"/>
                <a:ea typeface="华文新魏" pitchFamily="2" charset="-122"/>
              </a:rPr>
              <a:t>He</a:t>
            </a:r>
          </a:p>
          <a:p>
            <a:r>
              <a:rPr lang="en-US" altLang="zh-CN" sz="4400" i="1" dirty="0" smtClean="0">
                <a:latin typeface="Georgia" pitchFamily="18" charset="0"/>
                <a:ea typeface="华文新魏" pitchFamily="2" charset="-122"/>
              </a:rPr>
              <a:t>We</a:t>
            </a:r>
          </a:p>
          <a:p>
            <a:r>
              <a:rPr lang="en-US" altLang="zh-CN" sz="4400" i="1" dirty="0" smtClean="0">
                <a:latin typeface="Georgia" pitchFamily="18" charset="0"/>
                <a:ea typeface="华文新魏" pitchFamily="2" charset="-122"/>
              </a:rPr>
              <a:t>They</a:t>
            </a:r>
            <a:endParaRPr lang="zh-CN" altLang="en-US" sz="4400" i="1" dirty="0">
              <a:latin typeface="Georgia" pitchFamily="18" charset="0"/>
              <a:ea typeface="华文新魏" pitchFamily="2" charset="-122"/>
            </a:endParaRPr>
          </a:p>
        </p:txBody>
      </p:sp>
      <p:sp>
        <p:nvSpPr>
          <p:cNvPr id="5" name="右大括号 4"/>
          <p:cNvSpPr/>
          <p:nvPr/>
        </p:nvSpPr>
        <p:spPr>
          <a:xfrm>
            <a:off x="2143108" y="1571612"/>
            <a:ext cx="214314" cy="3786214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8860" y="3000372"/>
            <a:ext cx="31838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i="1" dirty="0" smtClean="0">
                <a:solidFill>
                  <a:srgbClr val="C00000"/>
                </a:solidFill>
                <a:latin typeface="Georgia" pitchFamily="18" charset="0"/>
              </a:rPr>
              <a:t>will</a:t>
            </a:r>
            <a:r>
              <a:rPr lang="en-US" altLang="zh-CN" sz="5400" dirty="0" smtClean="0">
                <a:latin typeface="华文新魏" pitchFamily="2" charset="-122"/>
                <a:ea typeface="华文新魏" pitchFamily="2" charset="-122"/>
              </a:rPr>
              <a:t>+</a:t>
            </a:r>
            <a:r>
              <a:rPr lang="zh-CN" altLang="en-US" sz="5400" dirty="0" smtClean="0">
                <a:latin typeface="华文新魏" pitchFamily="2" charset="-122"/>
                <a:ea typeface="华文新魏" pitchFamily="2" charset="-122"/>
              </a:rPr>
              <a:t>动原</a:t>
            </a:r>
            <a:endParaRPr lang="en-US" altLang="zh-CN" sz="5400" dirty="0" smtClean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5357818" y="642918"/>
            <a:ext cx="25685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zh-CN" altLang="en-US" sz="3200" b="1" i="1" dirty="0">
                <a:latin typeface="Georgia" pitchFamily="18" charset="0"/>
                <a:ea typeface="宋体" pitchFamily="2" charset="-122"/>
              </a:rPr>
              <a:t>will='ll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5315763" y="1357298"/>
            <a:ext cx="25130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zh-CN" altLang="en-US" sz="3200" b="1" i="1" dirty="0">
                <a:latin typeface="Georgia" pitchFamily="18" charset="0"/>
                <a:ea typeface="宋体" pitchFamily="2" charset="-122"/>
              </a:rPr>
              <a:t>I will=I'll</a:t>
            </a: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5278799" y="2071678"/>
            <a:ext cx="35373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zh-CN" altLang="en-US" sz="3200" b="1" i="1" dirty="0">
                <a:latin typeface="Georgia" pitchFamily="18" charset="0"/>
                <a:ea typeface="宋体" pitchFamily="2" charset="-122"/>
              </a:rPr>
              <a:t>he will=he'll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5264275" y="2714620"/>
            <a:ext cx="35718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zh-CN" altLang="en-US" sz="3200" b="1" i="1" dirty="0">
                <a:latin typeface="Georgia" pitchFamily="18" charset="0"/>
                <a:ea typeface="宋体" pitchFamily="2" charset="-122"/>
              </a:rPr>
              <a:t>she will=she'll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5254300" y="3465932"/>
            <a:ext cx="35124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zh-CN" altLang="en-US" sz="3200" b="1" i="1" dirty="0">
                <a:latin typeface="Georgia" pitchFamily="18" charset="0"/>
                <a:ea typeface="宋体" pitchFamily="2" charset="-122"/>
              </a:rPr>
              <a:t>we will=we'll</a:t>
            </a: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5251874" y="4143380"/>
            <a:ext cx="41433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zh-CN" altLang="en-US" sz="3200" b="1" i="1" dirty="0">
                <a:latin typeface="Georgia" pitchFamily="18" charset="0"/>
                <a:ea typeface="宋体" pitchFamily="2" charset="-122"/>
              </a:rPr>
              <a:t>they will=they'll</a:t>
            </a: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5237162" y="4929198"/>
            <a:ext cx="39068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zh-CN" altLang="en-US" sz="3200" b="1" i="1" dirty="0">
                <a:latin typeface="Georgia" pitchFamily="18" charset="0"/>
                <a:ea typeface="宋体" pitchFamily="2" charset="-122"/>
              </a:rPr>
              <a:t>you will=you'll</a:t>
            </a: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428728" y="5715016"/>
            <a:ext cx="55721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Blip>
                <a:blip r:embed="rId5"/>
              </a:buBlip>
            </a:pPr>
            <a:r>
              <a:rPr lang="zh-CN" altLang="en-US" sz="3200" b="1" dirty="0">
                <a:latin typeface="华文新魏" pitchFamily="2" charset="-122"/>
                <a:ea typeface="华文新魏" pitchFamily="2" charset="-122"/>
              </a:rPr>
              <a:t>名词之后不</a:t>
            </a:r>
            <a:r>
              <a:rPr lang="zh-CN" altLang="en-US" sz="3200" b="1" dirty="0" smtClean="0">
                <a:latin typeface="华文新魏" pitchFamily="2" charset="-122"/>
                <a:ea typeface="华文新魏" pitchFamily="2" charset="-122"/>
              </a:rPr>
              <a:t>缩写 </a:t>
            </a:r>
            <a:r>
              <a:rPr lang="zh-CN" altLang="en-US" sz="3200" b="1" i="1" dirty="0" smtClean="0">
                <a:solidFill>
                  <a:srgbClr val="002060"/>
                </a:solidFill>
                <a:latin typeface="Georgia" pitchFamily="18" charset="0"/>
                <a:ea typeface="宋体" pitchFamily="2" charset="-122"/>
              </a:rPr>
              <a:t>Bob  will</a:t>
            </a:r>
            <a:endParaRPr lang="zh-CN" altLang="en-US" sz="3200" b="1" i="1" dirty="0">
              <a:solidFill>
                <a:srgbClr val="002060"/>
              </a:solidFill>
              <a:latin typeface="Georgia" pitchFamily="18" charset="0"/>
              <a:ea typeface="宋体" pitchFamily="2" charset="-122"/>
            </a:endParaRPr>
          </a:p>
        </p:txBody>
      </p: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8"/>
                                        </p:tgtEl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9"/>
                                        </p:tgtEl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0"/>
                                        </p:tgtEl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1"/>
                                        </p:tgtEl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2"/>
                                        </p:tgtEl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13"/>
                                        </p:tgtEl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14"/>
                                        </p:tgtEl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bldLvl="0" autoUpdateAnimBg="0"/>
      <p:bldP spid="8" grpId="0" bldLvl="0" autoUpdateAnimBg="0"/>
      <p:bldP spid="9" grpId="0" bldLvl="0" autoUpdateAnimBg="0"/>
      <p:bldP spid="10" grpId="0" bldLvl="0" autoUpdateAnimBg="0"/>
      <p:bldP spid="11" grpId="0" bldLvl="0" autoUpdateAnimBg="0"/>
      <p:bldP spid="12" grpId="0" bldLvl="0" autoUpdateAnimBg="0"/>
      <p:bldP spid="13" grpId="0" bldLvl="0" autoUpdateAnimBg="0"/>
      <p:bldP spid="14" grpId="0" bldLvl="0" autoUpdateAnimBg="0"/>
      <p:bldP spid="14" grpId="1" bldLvl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t01bf9b5f7cfd8be43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14282" y="404883"/>
            <a:ext cx="816441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People will have robots in their homes.</a:t>
            </a:r>
          </a:p>
          <a:p>
            <a:endParaRPr lang="en-US" altLang="zh-CN" sz="3600" i="1" dirty="0" smtClean="0">
              <a:solidFill>
                <a:srgbClr val="C00000"/>
              </a:solidFill>
              <a:latin typeface="Georgia" pitchFamily="18" charset="0"/>
              <a:ea typeface="华文新魏" pitchFamily="2" charset="-122"/>
              <a:sym typeface="Wingdings"/>
            </a:endParaRPr>
          </a:p>
          <a:p>
            <a:r>
              <a:rPr lang="en-US" altLang="zh-CN" sz="36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I shall visit the Summer Palace.</a:t>
            </a:r>
          </a:p>
          <a:p>
            <a:r>
              <a:rPr lang="en-US" altLang="zh-CN" sz="36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 </a:t>
            </a:r>
          </a:p>
          <a:p>
            <a:endParaRPr lang="en-US" altLang="zh-CN" sz="3600" i="1" dirty="0" smtClean="0">
              <a:solidFill>
                <a:srgbClr val="C00000"/>
              </a:solidFill>
              <a:latin typeface="Georgia" pitchFamily="18" charset="0"/>
              <a:ea typeface="华文新魏" pitchFamily="2" charset="-122"/>
              <a:sym typeface="Wingdings"/>
            </a:endParaRPr>
          </a:p>
          <a:p>
            <a:endParaRPr lang="en-US" altLang="zh-CN" sz="3600" i="1" dirty="0" smtClean="0">
              <a:solidFill>
                <a:srgbClr val="C00000"/>
              </a:solidFill>
              <a:latin typeface="Georgia" pitchFamily="18" charset="0"/>
              <a:ea typeface="华文新魏" pitchFamily="2" charset="-122"/>
              <a:sym typeface="Wingdings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1643042" y="500042"/>
            <a:ext cx="1071570" cy="500066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571472" y="1571612"/>
            <a:ext cx="1071570" cy="500066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85720" y="2357430"/>
            <a:ext cx="7215238" cy="64294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285720" y="2357430"/>
            <a:ext cx="7500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肯定式</a:t>
            </a:r>
            <a:r>
              <a:rPr lang="en-US" altLang="zh-CN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: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 主语</a:t>
            </a:r>
            <a:r>
              <a:rPr lang="en-US" altLang="zh-CN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+</a:t>
            </a:r>
            <a:r>
              <a:rPr lang="en-US" altLang="zh-CN" sz="3600" i="1" dirty="0" smtClean="0">
                <a:latin typeface="Georgia" pitchFamily="18" charset="0"/>
                <a:ea typeface="华文新魏" pitchFamily="2" charset="-122"/>
              </a:rPr>
              <a:t>will/shall</a:t>
            </a:r>
            <a:r>
              <a:rPr lang="en-US" altLang="zh-CN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+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动原</a:t>
            </a:r>
            <a:endParaRPr lang="en-US" altLang="zh-CN" sz="36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85720" y="3286124"/>
            <a:ext cx="7215238" cy="64294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285720" y="3286124"/>
            <a:ext cx="7500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i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  <a:ea typeface="华文新魏" pitchFamily="2" charset="-122"/>
              </a:rPr>
              <a:t>Note :</a:t>
            </a:r>
            <a:r>
              <a:rPr lang="en-US" altLang="zh-CN" sz="3600" i="1" dirty="0" smtClean="0">
                <a:latin typeface="Georgia" pitchFamily="18" charset="0"/>
                <a:ea typeface="华文新魏" pitchFamily="2" charset="-122"/>
              </a:rPr>
              <a:t> shall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只能用在第一人称</a:t>
            </a:r>
            <a:endParaRPr lang="en-US" altLang="zh-CN" sz="36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85720" y="4071942"/>
            <a:ext cx="82153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i="1" dirty="0" smtClean="0">
                <a:solidFill>
                  <a:srgbClr val="C00000"/>
                </a:solidFill>
                <a:latin typeface="Georgia" pitchFamily="18" charset="0"/>
              </a:rPr>
              <a:t>will/shall </a:t>
            </a:r>
            <a:r>
              <a:rPr lang="zh-CN" altLang="en-US" sz="28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填空</a:t>
            </a:r>
            <a:endParaRPr lang="en-US" altLang="zh-CN" sz="28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sz="2800" i="1" dirty="0" smtClean="0">
                <a:latin typeface="Georgia" pitchFamily="18" charset="0"/>
              </a:rPr>
              <a:t>1.She _________(go) to English class.</a:t>
            </a:r>
          </a:p>
          <a:p>
            <a:r>
              <a:rPr lang="en-US" altLang="zh-CN" sz="2800" i="1" dirty="0" smtClean="0">
                <a:latin typeface="Georgia" pitchFamily="18" charset="0"/>
              </a:rPr>
              <a:t>2.I___________(am) a good student.</a:t>
            </a:r>
          </a:p>
          <a:p>
            <a:r>
              <a:rPr lang="en-US" altLang="zh-CN" sz="2800" i="1" dirty="0" smtClean="0">
                <a:latin typeface="Georgia" pitchFamily="18" charset="0"/>
              </a:rPr>
              <a:t>3.They_________(have) lunch with us.</a:t>
            </a:r>
          </a:p>
          <a:p>
            <a:r>
              <a:rPr lang="en-US" altLang="zh-CN" sz="2800" i="1" dirty="0" smtClean="0">
                <a:latin typeface="Georgia" pitchFamily="18" charset="0"/>
              </a:rPr>
              <a:t>4.We___________(study) English.</a:t>
            </a:r>
            <a:endParaRPr lang="zh-CN" altLang="en-US" sz="2800" i="1" dirty="0">
              <a:latin typeface="Georgia" pitchFamily="18" charset="0"/>
            </a:endParaRPr>
          </a:p>
        </p:txBody>
      </p:sp>
      <p:sp>
        <p:nvSpPr>
          <p:cNvPr id="28" name="TextBox 4"/>
          <p:cNvSpPr>
            <a:spLocks noChangeArrowheads="1"/>
          </p:cNvSpPr>
          <p:nvPr/>
        </p:nvSpPr>
        <p:spPr bwMode="auto">
          <a:xfrm>
            <a:off x="1411282" y="4477416"/>
            <a:ext cx="2374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  <a:ea typeface="宋体" pitchFamily="2" charset="-122"/>
                <a:sym typeface="Georgia" pitchFamily="18" charset="0"/>
              </a:rPr>
              <a:t>will  go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  <a:ea typeface="宋体" pitchFamily="2" charset="-122"/>
              <a:sym typeface="Georgia" pitchFamily="18" charset="0"/>
            </a:endParaRPr>
          </a:p>
        </p:txBody>
      </p:sp>
      <p:sp>
        <p:nvSpPr>
          <p:cNvPr id="29" name="TextBox 4"/>
          <p:cNvSpPr>
            <a:spLocks noChangeArrowheads="1"/>
          </p:cNvSpPr>
          <p:nvPr/>
        </p:nvSpPr>
        <p:spPr bwMode="auto">
          <a:xfrm>
            <a:off x="982654" y="4906044"/>
            <a:ext cx="2374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  <a:ea typeface="宋体" pitchFamily="2" charset="-122"/>
                <a:sym typeface="Georgia" pitchFamily="18" charset="0"/>
              </a:rPr>
              <a:t>will/shall  be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  <a:ea typeface="宋体" pitchFamily="2" charset="-122"/>
              <a:sym typeface="Georgia" pitchFamily="18" charset="0"/>
            </a:endParaRPr>
          </a:p>
        </p:txBody>
      </p:sp>
      <p:sp>
        <p:nvSpPr>
          <p:cNvPr id="30" name="TextBox 4"/>
          <p:cNvSpPr>
            <a:spLocks noChangeArrowheads="1"/>
          </p:cNvSpPr>
          <p:nvPr/>
        </p:nvSpPr>
        <p:spPr bwMode="auto">
          <a:xfrm>
            <a:off x="1500166" y="5357826"/>
            <a:ext cx="2374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  <a:ea typeface="宋体" pitchFamily="2" charset="-122"/>
                <a:sym typeface="Georgia" pitchFamily="18" charset="0"/>
              </a:rPr>
              <a:t>will have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  <a:ea typeface="宋体" pitchFamily="2" charset="-122"/>
              <a:sym typeface="Georgia" pitchFamily="18" charset="0"/>
            </a:endParaRPr>
          </a:p>
        </p:txBody>
      </p:sp>
      <p:sp>
        <p:nvSpPr>
          <p:cNvPr id="31" name="TextBox 4"/>
          <p:cNvSpPr>
            <a:spLocks noChangeArrowheads="1"/>
          </p:cNvSpPr>
          <p:nvPr/>
        </p:nvSpPr>
        <p:spPr bwMode="auto">
          <a:xfrm>
            <a:off x="1142976" y="5786454"/>
            <a:ext cx="3714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  <a:ea typeface="宋体" pitchFamily="2" charset="-122"/>
                <a:sym typeface="Georgia" pitchFamily="18" charset="0"/>
              </a:rPr>
              <a:t>will/shall study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  <a:ea typeface="宋体" pitchFamily="2" charset="-122"/>
              <a:sym typeface="Georgia" pitchFamily="18" charset="0"/>
            </a:endParaRPr>
          </a:p>
        </p:txBody>
      </p: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男goo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男goo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男goo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男goo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  <p:bldP spid="25" grpId="0" animBg="1"/>
      <p:bldP spid="23" grpId="0"/>
      <p:bldP spid="26" grpId="0" animBg="1"/>
      <p:bldP spid="24" grpId="0"/>
      <p:bldP spid="27" grpId="0"/>
      <p:bldP spid="28" grpId="0" bldLvl="0" autoUpdateAnimBg="0"/>
      <p:bldP spid="29" grpId="0" bldLvl="0" autoUpdateAnimBg="0"/>
      <p:bldP spid="30" grpId="0" bldLvl="0" autoUpdateAnimBg="0"/>
      <p:bldP spid="31" grpId="0" bldLvl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t01bf9b5f7cfd8be43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14282" y="404883"/>
            <a:ext cx="844814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People won’t use money .</a:t>
            </a:r>
          </a:p>
          <a:p>
            <a:endParaRPr lang="en-US" altLang="zh-CN" sz="3600" i="1" dirty="0" smtClean="0">
              <a:solidFill>
                <a:srgbClr val="C00000"/>
              </a:solidFill>
              <a:latin typeface="Georgia" pitchFamily="18" charset="0"/>
              <a:ea typeface="华文新魏" pitchFamily="2" charset="-122"/>
              <a:sym typeface="Wingdings"/>
            </a:endParaRPr>
          </a:p>
          <a:p>
            <a:r>
              <a:rPr lang="en-US" altLang="zh-CN" sz="36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We shan’t go back to </a:t>
            </a:r>
            <a:r>
              <a:rPr lang="en-US" altLang="zh-CN" sz="3600" i="1" dirty="0" err="1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shool</a:t>
            </a:r>
            <a:r>
              <a:rPr lang="en-US" altLang="zh-CN" sz="36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 next Sunday.</a:t>
            </a:r>
          </a:p>
          <a:p>
            <a:r>
              <a:rPr lang="en-US" altLang="zh-CN" sz="36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 </a:t>
            </a:r>
          </a:p>
          <a:p>
            <a:endParaRPr lang="en-US" altLang="zh-CN" sz="3600" i="1" dirty="0" smtClean="0">
              <a:solidFill>
                <a:srgbClr val="C00000"/>
              </a:solidFill>
              <a:latin typeface="Georgia" pitchFamily="18" charset="0"/>
              <a:ea typeface="华文新魏" pitchFamily="2" charset="-122"/>
              <a:sym typeface="Wingdings"/>
            </a:endParaRPr>
          </a:p>
          <a:p>
            <a:endParaRPr lang="en-US" altLang="zh-CN" sz="3600" i="1" dirty="0" smtClean="0">
              <a:solidFill>
                <a:srgbClr val="C00000"/>
              </a:solidFill>
              <a:latin typeface="Georgia" pitchFamily="18" charset="0"/>
              <a:ea typeface="华文新魏" pitchFamily="2" charset="-122"/>
              <a:sym typeface="Wingdings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1643042" y="500042"/>
            <a:ext cx="1285884" cy="500066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1071538" y="1571612"/>
            <a:ext cx="1214446" cy="500066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85720" y="2357430"/>
            <a:ext cx="7215238" cy="64294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285720" y="2357430"/>
            <a:ext cx="7500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否定式</a:t>
            </a:r>
            <a:r>
              <a:rPr lang="en-US" altLang="zh-CN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: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 主语</a:t>
            </a:r>
            <a:r>
              <a:rPr lang="en-US" altLang="zh-CN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+</a:t>
            </a:r>
            <a:r>
              <a:rPr lang="en-US" altLang="zh-CN" sz="3600" i="1" dirty="0" smtClean="0">
                <a:latin typeface="Georgia" pitchFamily="18" charset="0"/>
                <a:ea typeface="华文新魏" pitchFamily="2" charset="-122"/>
              </a:rPr>
              <a:t>won’t/shan’t</a:t>
            </a:r>
            <a:r>
              <a:rPr lang="en-US" altLang="zh-CN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+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动原</a:t>
            </a:r>
            <a:endParaRPr lang="en-US" altLang="zh-CN" sz="36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85720" y="3286124"/>
            <a:ext cx="7215238" cy="64294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285720" y="3286124"/>
            <a:ext cx="7500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i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  <a:ea typeface="华文新魏" pitchFamily="2" charset="-122"/>
              </a:rPr>
              <a:t>Note :</a:t>
            </a:r>
            <a:r>
              <a:rPr lang="en-US" altLang="zh-CN" sz="3600" i="1" dirty="0" smtClean="0">
                <a:latin typeface="Georgia" pitchFamily="18" charset="0"/>
                <a:ea typeface="华文新魏" pitchFamily="2" charset="-122"/>
              </a:rPr>
              <a:t> shall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只能用在第一人称</a:t>
            </a:r>
            <a:endParaRPr lang="en-US" altLang="zh-CN" sz="36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85720" y="4071942"/>
            <a:ext cx="82153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i="1" dirty="0" smtClean="0">
                <a:solidFill>
                  <a:srgbClr val="C00000"/>
                </a:solidFill>
                <a:latin typeface="Georgia" pitchFamily="18" charset="0"/>
              </a:rPr>
              <a:t>will/shall </a:t>
            </a:r>
            <a:r>
              <a:rPr lang="zh-CN" altLang="en-US" sz="28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改写否定句</a:t>
            </a:r>
            <a:endParaRPr lang="en-US" altLang="zh-CN" sz="28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sz="2800" i="1" dirty="0" smtClean="0">
                <a:latin typeface="Georgia" pitchFamily="18" charset="0"/>
              </a:rPr>
              <a:t>1.She _________(</a:t>
            </a:r>
            <a:r>
              <a:rPr lang="zh-CN" altLang="en-US" sz="2800" i="1" dirty="0" smtClean="0">
                <a:latin typeface="Georgia" pitchFamily="18" charset="0"/>
              </a:rPr>
              <a:t> </a:t>
            </a:r>
            <a:r>
              <a:rPr lang="en-US" altLang="zh-CN" sz="2800" i="1" dirty="0" smtClean="0">
                <a:latin typeface="Georgia" pitchFamily="18" charset="0"/>
              </a:rPr>
              <a:t>not go) to English class.</a:t>
            </a:r>
          </a:p>
          <a:p>
            <a:r>
              <a:rPr lang="en-US" altLang="zh-CN" sz="2800" i="1" dirty="0" smtClean="0">
                <a:latin typeface="Georgia" pitchFamily="18" charset="0"/>
              </a:rPr>
              <a:t>2.I___________(not am) a good student.</a:t>
            </a:r>
          </a:p>
          <a:p>
            <a:r>
              <a:rPr lang="en-US" altLang="zh-CN" sz="2800" i="1" dirty="0" smtClean="0">
                <a:latin typeface="Georgia" pitchFamily="18" charset="0"/>
              </a:rPr>
              <a:t>3.They_________(not have) lunch with us.</a:t>
            </a:r>
          </a:p>
          <a:p>
            <a:r>
              <a:rPr lang="en-US" altLang="zh-CN" sz="2800" i="1" dirty="0" smtClean="0">
                <a:latin typeface="Georgia" pitchFamily="18" charset="0"/>
              </a:rPr>
              <a:t>4.We___________(not study) English.</a:t>
            </a:r>
            <a:endParaRPr lang="zh-CN" altLang="en-US" sz="2800" i="1" dirty="0">
              <a:latin typeface="Georgia" pitchFamily="18" charset="0"/>
            </a:endParaRPr>
          </a:p>
        </p:txBody>
      </p:sp>
      <p:sp>
        <p:nvSpPr>
          <p:cNvPr id="28" name="TextBox 4"/>
          <p:cNvSpPr>
            <a:spLocks noChangeArrowheads="1"/>
          </p:cNvSpPr>
          <p:nvPr/>
        </p:nvSpPr>
        <p:spPr bwMode="auto">
          <a:xfrm>
            <a:off x="1411282" y="4477416"/>
            <a:ext cx="2374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  <a:ea typeface="宋体" pitchFamily="2" charset="-122"/>
                <a:sym typeface="Georgia" pitchFamily="18" charset="0"/>
              </a:rPr>
              <a:t>won’t  go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  <a:ea typeface="宋体" pitchFamily="2" charset="-122"/>
              <a:sym typeface="Georgia" pitchFamily="18" charset="0"/>
            </a:endParaRPr>
          </a:p>
        </p:txBody>
      </p:sp>
      <p:sp>
        <p:nvSpPr>
          <p:cNvPr id="29" name="TextBox 4"/>
          <p:cNvSpPr>
            <a:spLocks noChangeArrowheads="1"/>
          </p:cNvSpPr>
          <p:nvPr/>
        </p:nvSpPr>
        <p:spPr bwMode="auto">
          <a:xfrm>
            <a:off x="785786" y="4906044"/>
            <a:ext cx="3589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  <a:ea typeface="宋体" pitchFamily="2" charset="-122"/>
                <a:sym typeface="Georgia" pitchFamily="18" charset="0"/>
              </a:rPr>
              <a:t>won’t/shan’t be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  <a:ea typeface="宋体" pitchFamily="2" charset="-122"/>
              <a:sym typeface="Georgia" pitchFamily="18" charset="0"/>
            </a:endParaRPr>
          </a:p>
        </p:txBody>
      </p:sp>
      <p:sp>
        <p:nvSpPr>
          <p:cNvPr id="30" name="TextBox 4"/>
          <p:cNvSpPr>
            <a:spLocks noChangeArrowheads="1"/>
          </p:cNvSpPr>
          <p:nvPr/>
        </p:nvSpPr>
        <p:spPr bwMode="auto">
          <a:xfrm>
            <a:off x="1500166" y="5357826"/>
            <a:ext cx="2374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  <a:ea typeface="宋体" pitchFamily="2" charset="-122"/>
                <a:sym typeface="Georgia" pitchFamily="18" charset="0"/>
              </a:rPr>
              <a:t>won’t  have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  <a:ea typeface="宋体" pitchFamily="2" charset="-122"/>
              <a:sym typeface="Georgia" pitchFamily="18" charset="0"/>
            </a:endParaRPr>
          </a:p>
        </p:txBody>
      </p:sp>
      <p:sp>
        <p:nvSpPr>
          <p:cNvPr id="31" name="TextBox 4"/>
          <p:cNvSpPr>
            <a:spLocks noChangeArrowheads="1"/>
          </p:cNvSpPr>
          <p:nvPr/>
        </p:nvSpPr>
        <p:spPr bwMode="auto">
          <a:xfrm>
            <a:off x="1142976" y="5786454"/>
            <a:ext cx="3714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  <a:ea typeface="宋体" pitchFamily="2" charset="-122"/>
                <a:sym typeface="Georgia" pitchFamily="18" charset="0"/>
              </a:rPr>
              <a:t>won’t/shan’t  study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  <a:ea typeface="宋体" pitchFamily="2" charset="-122"/>
              <a:sym typeface="Georgia" pitchFamily="18" charset="0"/>
            </a:endParaRPr>
          </a:p>
        </p:txBody>
      </p:sp>
      <p:sp>
        <p:nvSpPr>
          <p:cNvPr id="15" name="TextBox 4"/>
          <p:cNvSpPr>
            <a:spLocks noChangeArrowheads="1"/>
          </p:cNvSpPr>
          <p:nvPr/>
        </p:nvSpPr>
        <p:spPr bwMode="auto">
          <a:xfrm>
            <a:off x="357158" y="1000108"/>
            <a:ext cx="3357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i="1" dirty="0" smtClean="0">
                <a:solidFill>
                  <a:srgbClr val="002060"/>
                </a:solidFill>
                <a:latin typeface="Georgia" pitchFamily="18" charset="0"/>
                <a:ea typeface="宋体" pitchFamily="2" charset="-122"/>
                <a:sym typeface="Georgia" pitchFamily="18" charset="0"/>
              </a:rPr>
              <a:t>will  not=won’t</a:t>
            </a:r>
            <a:endParaRPr lang="zh-CN" altLang="en-US" sz="2800" i="1" dirty="0">
              <a:solidFill>
                <a:srgbClr val="002060"/>
              </a:solidFill>
              <a:latin typeface="Georgia" pitchFamily="18" charset="0"/>
              <a:ea typeface="宋体" pitchFamily="2" charset="-122"/>
              <a:sym typeface="Georgia" pitchFamily="18" charset="0"/>
            </a:endParaRPr>
          </a:p>
        </p:txBody>
      </p:sp>
      <p:sp>
        <p:nvSpPr>
          <p:cNvPr id="19" name="TextBox 4"/>
          <p:cNvSpPr>
            <a:spLocks noChangeArrowheads="1"/>
          </p:cNvSpPr>
          <p:nvPr/>
        </p:nvSpPr>
        <p:spPr bwMode="auto">
          <a:xfrm>
            <a:off x="3286116" y="1000108"/>
            <a:ext cx="3357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i="1" dirty="0" smtClean="0">
                <a:solidFill>
                  <a:srgbClr val="002060"/>
                </a:solidFill>
                <a:latin typeface="Georgia" pitchFamily="18" charset="0"/>
                <a:ea typeface="宋体" pitchFamily="2" charset="-122"/>
                <a:sym typeface="Georgia" pitchFamily="18" charset="0"/>
              </a:rPr>
              <a:t>shall  not=shan’t</a:t>
            </a:r>
            <a:endParaRPr lang="zh-CN" altLang="en-US" sz="2800" i="1" dirty="0">
              <a:solidFill>
                <a:srgbClr val="002060"/>
              </a:solidFill>
              <a:latin typeface="Georgia" pitchFamily="18" charset="0"/>
              <a:ea typeface="宋体" pitchFamily="2" charset="-122"/>
              <a:sym typeface="Georgia" pitchFamily="18" charset="0"/>
            </a:endParaRPr>
          </a:p>
        </p:txBody>
      </p: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男goo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男goo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男goo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男goo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  <p:bldP spid="25" grpId="0" animBg="1"/>
      <p:bldP spid="23" grpId="0"/>
      <p:bldP spid="26" grpId="0" animBg="1"/>
      <p:bldP spid="24" grpId="0"/>
      <p:bldP spid="27" grpId="0"/>
      <p:bldP spid="28" grpId="0" bldLvl="0" autoUpdateAnimBg="0"/>
      <p:bldP spid="29" grpId="0" bldLvl="0" autoUpdateAnimBg="0"/>
      <p:bldP spid="30" grpId="0" bldLvl="0" autoUpdateAnimBg="0"/>
      <p:bldP spid="31" grpId="0" bldLvl="0" autoUpdateAnimBg="0"/>
      <p:bldP spid="15" grpId="0" bldLvl="0" autoUpdateAnimBg="0"/>
      <p:bldP spid="19" grpId="0" bldLvl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dell\appdata\roaming\360se6\USERDA~1\Temp\20A561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矩形 2"/>
          <p:cNvSpPr/>
          <p:nvPr/>
        </p:nvSpPr>
        <p:spPr>
          <a:xfrm>
            <a:off x="0" y="0"/>
            <a:ext cx="416011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6000" b="1" i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Georgia" pitchFamily="18" charset="0"/>
              </a:rPr>
              <a:t>Greetings</a:t>
            </a:r>
            <a:endParaRPr lang="zh-CN" altLang="en-US" sz="6000" b="1" i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Georgia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1124744"/>
            <a:ext cx="91440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ts val="7500"/>
              </a:lnSpc>
            </a:pPr>
            <a:r>
              <a:rPr lang="en-US" altLang="zh-CN" sz="54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Hello, everyone.</a:t>
            </a:r>
          </a:p>
          <a:p>
            <a:pPr>
              <a:lnSpc>
                <a:spcPts val="7500"/>
              </a:lnSpc>
            </a:pPr>
            <a:r>
              <a:rPr lang="en-US" altLang="zh-CN" sz="54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Nice to meet you.</a:t>
            </a:r>
          </a:p>
          <a:p>
            <a:pPr>
              <a:lnSpc>
                <a:spcPts val="7500"/>
              </a:lnSpc>
            </a:pPr>
            <a:r>
              <a:rPr lang="en-US" altLang="zh-CN" sz="54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Do you know robots?</a:t>
            </a:r>
          </a:p>
          <a:p>
            <a:pPr>
              <a:lnSpc>
                <a:spcPts val="7500"/>
              </a:lnSpc>
            </a:pPr>
            <a:r>
              <a:rPr lang="en-US" altLang="zh-CN" sz="54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What can they do?</a:t>
            </a:r>
            <a:endParaRPr lang="zh-CN" altLang="en-US" sz="5400" b="1" i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newsflash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t01bf9b5f7cfd8be43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14282" y="404883"/>
            <a:ext cx="751199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Will the students watch the match ?</a:t>
            </a:r>
          </a:p>
          <a:p>
            <a:endParaRPr lang="en-US" altLang="zh-CN" sz="3600" i="1" dirty="0" smtClean="0">
              <a:solidFill>
                <a:srgbClr val="C00000"/>
              </a:solidFill>
              <a:latin typeface="Georgia" pitchFamily="18" charset="0"/>
              <a:ea typeface="华文新魏" pitchFamily="2" charset="-122"/>
              <a:sym typeface="Wingdings"/>
            </a:endParaRPr>
          </a:p>
          <a:p>
            <a:r>
              <a:rPr lang="en-US" altLang="zh-CN" sz="36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Shall we go to the zoo ?</a:t>
            </a:r>
          </a:p>
          <a:p>
            <a:r>
              <a:rPr lang="en-US" altLang="zh-CN" sz="36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 </a:t>
            </a:r>
          </a:p>
          <a:p>
            <a:endParaRPr lang="en-US" altLang="zh-CN" sz="3600" i="1" dirty="0" smtClean="0">
              <a:solidFill>
                <a:srgbClr val="C00000"/>
              </a:solidFill>
              <a:latin typeface="Georgia" pitchFamily="18" charset="0"/>
              <a:ea typeface="华文新魏" pitchFamily="2" charset="-122"/>
              <a:sym typeface="Wingdings"/>
            </a:endParaRPr>
          </a:p>
          <a:p>
            <a:endParaRPr lang="en-US" altLang="zh-CN" sz="3600" i="1" dirty="0" smtClean="0">
              <a:solidFill>
                <a:srgbClr val="C00000"/>
              </a:solidFill>
              <a:latin typeface="Georgia" pitchFamily="18" charset="0"/>
              <a:ea typeface="华文新魏" pitchFamily="2" charset="-122"/>
              <a:sym typeface="Wingdings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214282" y="500042"/>
            <a:ext cx="1071570" cy="500066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285720" y="1571612"/>
            <a:ext cx="1214446" cy="500066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85720" y="2357430"/>
            <a:ext cx="7215238" cy="64294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285720" y="2357430"/>
            <a:ext cx="7500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一般疑问句</a:t>
            </a:r>
            <a:r>
              <a:rPr lang="en-US" altLang="zh-CN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: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r>
              <a:rPr lang="en-US" altLang="zh-CN" sz="3600" i="1" dirty="0" smtClean="0">
                <a:latin typeface="Georgia" pitchFamily="18" charset="0"/>
                <a:ea typeface="华文新魏" pitchFamily="2" charset="-122"/>
              </a:rPr>
              <a:t>Will/Shall</a:t>
            </a:r>
            <a:r>
              <a:rPr lang="en-US" altLang="zh-CN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+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主语</a:t>
            </a:r>
            <a:r>
              <a:rPr lang="en-US" altLang="zh-CN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+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动原</a:t>
            </a:r>
            <a:r>
              <a:rPr lang="en-US" altLang="zh-CN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?</a:t>
            </a:r>
          </a:p>
        </p:txBody>
      </p:sp>
      <p:sp>
        <p:nvSpPr>
          <p:cNvPr id="26" name="矩形 25"/>
          <p:cNvSpPr/>
          <p:nvPr/>
        </p:nvSpPr>
        <p:spPr>
          <a:xfrm>
            <a:off x="285720" y="3286124"/>
            <a:ext cx="7215238" cy="64294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285720" y="3286124"/>
            <a:ext cx="7500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i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  <a:ea typeface="华文新魏" pitchFamily="2" charset="-122"/>
              </a:rPr>
              <a:t>Note :</a:t>
            </a:r>
            <a:r>
              <a:rPr lang="en-US" altLang="zh-CN" sz="3600" i="1" dirty="0" smtClean="0">
                <a:latin typeface="Georgia" pitchFamily="18" charset="0"/>
                <a:ea typeface="华文新魏" pitchFamily="2" charset="-122"/>
              </a:rPr>
              <a:t> shall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只能用在第一人称</a:t>
            </a:r>
            <a:endParaRPr lang="en-US" altLang="zh-CN" sz="36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85720" y="4071942"/>
            <a:ext cx="82153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i="1" dirty="0" smtClean="0">
                <a:solidFill>
                  <a:srgbClr val="C00000"/>
                </a:solidFill>
                <a:latin typeface="Georgia" pitchFamily="18" charset="0"/>
              </a:rPr>
              <a:t>will/shall </a:t>
            </a:r>
            <a:r>
              <a:rPr lang="zh-CN" altLang="en-US" sz="28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一般疑问句</a:t>
            </a:r>
            <a:endParaRPr lang="en-US" altLang="zh-CN" sz="28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sz="2800" i="1" dirty="0" smtClean="0">
                <a:latin typeface="Georgia" pitchFamily="18" charset="0"/>
              </a:rPr>
              <a:t>1._____ you _____(go) to Shanghai tomorrow?</a:t>
            </a:r>
          </a:p>
          <a:p>
            <a:r>
              <a:rPr lang="en-US" altLang="zh-CN" sz="2800" i="1" dirty="0" smtClean="0">
                <a:latin typeface="Georgia" pitchFamily="18" charset="0"/>
              </a:rPr>
              <a:t>2.____people ____(use) money in 100 years?</a:t>
            </a:r>
          </a:p>
          <a:p>
            <a:r>
              <a:rPr lang="en-US" altLang="zh-CN" sz="2800" i="1" dirty="0" smtClean="0">
                <a:latin typeface="Georgia" pitchFamily="18" charset="0"/>
              </a:rPr>
              <a:t>3.____we go to the movies next week ?</a:t>
            </a:r>
          </a:p>
          <a:p>
            <a:r>
              <a:rPr lang="en-US" altLang="zh-CN" sz="2800" i="1" dirty="0" smtClean="0">
                <a:latin typeface="Georgia" pitchFamily="18" charset="0"/>
              </a:rPr>
              <a:t>4.____ they ____(have) robots?</a:t>
            </a:r>
            <a:endParaRPr lang="zh-CN" altLang="en-US" sz="2800" i="1" dirty="0">
              <a:latin typeface="Georgia" pitchFamily="18" charset="0"/>
            </a:endParaRPr>
          </a:p>
        </p:txBody>
      </p:sp>
      <p:sp>
        <p:nvSpPr>
          <p:cNvPr id="20" name="TextBox 4"/>
          <p:cNvSpPr>
            <a:spLocks noChangeArrowheads="1"/>
          </p:cNvSpPr>
          <p:nvPr/>
        </p:nvSpPr>
        <p:spPr bwMode="auto">
          <a:xfrm>
            <a:off x="642910" y="4429132"/>
            <a:ext cx="32147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  <a:ea typeface="宋体" pitchFamily="2" charset="-122"/>
                <a:sym typeface="Georgia" pitchFamily="18" charset="0"/>
              </a:rPr>
              <a:t>Will                 go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  <a:ea typeface="宋体" pitchFamily="2" charset="-122"/>
              <a:sym typeface="Georgia" pitchFamily="18" charset="0"/>
            </a:endParaRPr>
          </a:p>
        </p:txBody>
      </p:sp>
      <p:sp>
        <p:nvSpPr>
          <p:cNvPr id="21" name="TextBox 4"/>
          <p:cNvSpPr>
            <a:spLocks noChangeArrowheads="1"/>
          </p:cNvSpPr>
          <p:nvPr/>
        </p:nvSpPr>
        <p:spPr bwMode="auto">
          <a:xfrm>
            <a:off x="642910" y="4906044"/>
            <a:ext cx="32147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  <a:ea typeface="宋体" pitchFamily="2" charset="-122"/>
                <a:sym typeface="Georgia" pitchFamily="18" charset="0"/>
              </a:rPr>
              <a:t>Will                 use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  <a:ea typeface="宋体" pitchFamily="2" charset="-122"/>
              <a:sym typeface="Georgia" pitchFamily="18" charset="0"/>
            </a:endParaRPr>
          </a:p>
        </p:txBody>
      </p:sp>
      <p:sp>
        <p:nvSpPr>
          <p:cNvPr id="32" name="TextBox 4"/>
          <p:cNvSpPr>
            <a:spLocks noChangeArrowheads="1"/>
          </p:cNvSpPr>
          <p:nvPr/>
        </p:nvSpPr>
        <p:spPr bwMode="auto">
          <a:xfrm>
            <a:off x="642910" y="5357826"/>
            <a:ext cx="12858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  <a:ea typeface="宋体" pitchFamily="2" charset="-122"/>
                <a:sym typeface="Georgia" pitchFamily="18" charset="0"/>
              </a:rPr>
              <a:t>Shall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  <a:ea typeface="宋体" pitchFamily="2" charset="-122"/>
              <a:sym typeface="Georgia" pitchFamily="18" charset="0"/>
            </a:endParaRPr>
          </a:p>
        </p:txBody>
      </p:sp>
      <p:sp>
        <p:nvSpPr>
          <p:cNvPr id="33" name="TextBox 4"/>
          <p:cNvSpPr>
            <a:spLocks noChangeArrowheads="1"/>
          </p:cNvSpPr>
          <p:nvPr/>
        </p:nvSpPr>
        <p:spPr bwMode="auto">
          <a:xfrm>
            <a:off x="571472" y="5786454"/>
            <a:ext cx="32147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  <a:ea typeface="宋体" pitchFamily="2" charset="-122"/>
                <a:sym typeface="Georgia" pitchFamily="18" charset="0"/>
              </a:rPr>
              <a:t>Will               have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  <a:ea typeface="宋体" pitchFamily="2" charset="-122"/>
              <a:sym typeface="Georgia" pitchFamily="18" charset="0"/>
            </a:endParaRPr>
          </a:p>
        </p:txBody>
      </p: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男goo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男goo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男goo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男goo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  <p:bldP spid="25" grpId="0" animBg="1"/>
      <p:bldP spid="23" grpId="0"/>
      <p:bldP spid="26" grpId="0" animBg="1"/>
      <p:bldP spid="24" grpId="0"/>
      <p:bldP spid="27" grpId="0"/>
      <p:bldP spid="20" grpId="0" bldLvl="0" autoUpdateAnimBg="0"/>
      <p:bldP spid="21" grpId="0" bldLvl="0" autoUpdateAnimBg="0"/>
      <p:bldP spid="32" grpId="0" bldLvl="0" autoUpdateAnimBg="0"/>
      <p:bldP spid="33" grpId="0" bldLvl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t01bf9b5f7cfd8be43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14282" y="404883"/>
            <a:ext cx="681468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What will kids do next Sunday ?</a:t>
            </a:r>
          </a:p>
          <a:p>
            <a:endParaRPr lang="en-US" altLang="zh-CN" sz="3600" i="1" dirty="0" smtClean="0">
              <a:solidFill>
                <a:srgbClr val="C00000"/>
              </a:solidFill>
              <a:latin typeface="Georgia" pitchFamily="18" charset="0"/>
              <a:ea typeface="华文新魏" pitchFamily="2" charset="-122"/>
              <a:sym typeface="Wingdings"/>
            </a:endParaRPr>
          </a:p>
          <a:p>
            <a:r>
              <a:rPr lang="en-US" altLang="zh-CN" sz="36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Where shall we go ?</a:t>
            </a:r>
          </a:p>
          <a:p>
            <a:endParaRPr lang="en-US" altLang="zh-CN" sz="3600" i="1" dirty="0" smtClean="0">
              <a:solidFill>
                <a:srgbClr val="C00000"/>
              </a:solidFill>
              <a:latin typeface="Georgia" pitchFamily="18" charset="0"/>
              <a:ea typeface="华文新魏" pitchFamily="2" charset="-122"/>
              <a:sym typeface="Wingdings"/>
            </a:endParaRPr>
          </a:p>
          <a:p>
            <a:endParaRPr lang="en-US" altLang="zh-CN" sz="3600" i="1" dirty="0" smtClean="0">
              <a:solidFill>
                <a:srgbClr val="C00000"/>
              </a:solidFill>
              <a:latin typeface="Georgia" pitchFamily="18" charset="0"/>
              <a:ea typeface="华文新魏" pitchFamily="2" charset="-122"/>
              <a:sym typeface="Wingdings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285720" y="428604"/>
            <a:ext cx="2000264" cy="500066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85720" y="2357430"/>
            <a:ext cx="8858280" cy="64294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285720" y="2357430"/>
            <a:ext cx="9358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特殊疑问句</a:t>
            </a:r>
            <a:r>
              <a:rPr lang="en-US" altLang="zh-CN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:</a:t>
            </a:r>
            <a:r>
              <a:rPr lang="zh-CN" altLang="en-US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 特殊疑问词</a:t>
            </a:r>
            <a:r>
              <a:rPr lang="en-US" altLang="zh-CN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+</a:t>
            </a:r>
            <a:r>
              <a:rPr lang="en-US" altLang="zh-CN" sz="3200" i="1" dirty="0" smtClean="0">
                <a:latin typeface="Georgia" pitchFamily="18" charset="0"/>
                <a:ea typeface="华文新魏" pitchFamily="2" charset="-122"/>
              </a:rPr>
              <a:t>will/shall</a:t>
            </a:r>
            <a:r>
              <a:rPr lang="en-US" altLang="zh-CN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+</a:t>
            </a:r>
            <a:r>
              <a:rPr lang="zh-CN" altLang="en-US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主语</a:t>
            </a:r>
            <a:r>
              <a:rPr lang="en-US" altLang="zh-CN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+</a:t>
            </a:r>
            <a:r>
              <a:rPr lang="zh-CN" altLang="en-US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动原</a:t>
            </a:r>
            <a:r>
              <a:rPr lang="en-US" altLang="zh-CN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?</a:t>
            </a:r>
          </a:p>
        </p:txBody>
      </p:sp>
      <p:sp>
        <p:nvSpPr>
          <p:cNvPr id="26" name="矩形 25"/>
          <p:cNvSpPr/>
          <p:nvPr/>
        </p:nvSpPr>
        <p:spPr>
          <a:xfrm>
            <a:off x="285720" y="3286124"/>
            <a:ext cx="7215238" cy="64294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285720" y="3286124"/>
            <a:ext cx="7500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i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  <a:ea typeface="华文新魏" pitchFamily="2" charset="-122"/>
              </a:rPr>
              <a:t>Note :</a:t>
            </a:r>
            <a:r>
              <a:rPr lang="en-US" altLang="zh-CN" sz="3600" i="1" dirty="0" smtClean="0">
                <a:latin typeface="Georgia" pitchFamily="18" charset="0"/>
                <a:ea typeface="华文新魏" pitchFamily="2" charset="-122"/>
              </a:rPr>
              <a:t> shall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只能用在第一人称</a:t>
            </a:r>
            <a:endParaRPr lang="en-US" altLang="zh-CN" sz="36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42844" y="4258583"/>
            <a:ext cx="90726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2800" i="1" dirty="0" err="1" smtClean="0">
                <a:latin typeface="Georgia" pitchFamily="18" charset="0"/>
              </a:rPr>
              <a:t>eg</a:t>
            </a:r>
            <a:r>
              <a:rPr lang="en-US" altLang="zh-CN" sz="2800" i="1" dirty="0" smtClean="0">
                <a:latin typeface="Georgia" pitchFamily="18" charset="0"/>
              </a:rPr>
              <a:t>. They will </a:t>
            </a:r>
            <a:r>
              <a:rPr lang="en-US" altLang="zh-CN" sz="2800" i="1" u="sng" dirty="0" smtClean="0">
                <a:latin typeface="Georgia" pitchFamily="18" charset="0"/>
              </a:rPr>
              <a:t>watch a basketball match </a:t>
            </a:r>
            <a:r>
              <a:rPr lang="en-US" altLang="zh-CN" sz="2800" i="1" dirty="0" smtClean="0">
                <a:latin typeface="Georgia" pitchFamily="18" charset="0"/>
              </a:rPr>
              <a:t>next Sunday.</a:t>
            </a:r>
          </a:p>
          <a:p>
            <a:pPr>
              <a:lnSpc>
                <a:spcPct val="200000"/>
              </a:lnSpc>
            </a:pPr>
            <a:r>
              <a:rPr lang="en-US" altLang="zh-CN" sz="2800" i="1" dirty="0" smtClean="0">
                <a:latin typeface="Georgia" pitchFamily="18" charset="0"/>
              </a:rPr>
              <a:t>      ____ ____ they ____ next Sunday ?</a:t>
            </a:r>
          </a:p>
          <a:p>
            <a:endParaRPr lang="en-US" altLang="zh-CN" sz="2800" i="1" dirty="0" smtClean="0">
              <a:latin typeface="Georgia" pitchFamily="18" charset="0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285720" y="1571612"/>
            <a:ext cx="2428892" cy="500066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19" name="TextBox 4"/>
          <p:cNvSpPr>
            <a:spLocks noChangeArrowheads="1"/>
          </p:cNvSpPr>
          <p:nvPr/>
        </p:nvSpPr>
        <p:spPr bwMode="auto">
          <a:xfrm>
            <a:off x="642910" y="5357826"/>
            <a:ext cx="40005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  <a:ea typeface="宋体" pitchFamily="2" charset="-122"/>
                <a:sym typeface="Georgia" pitchFamily="18" charset="0"/>
              </a:rPr>
              <a:t>What   will              do</a:t>
            </a:r>
            <a:endParaRPr lang="zh-CN" altLang="en-US" sz="2800" i="1" dirty="0">
              <a:solidFill>
                <a:srgbClr val="FF0000"/>
              </a:solidFill>
              <a:latin typeface="Georgia" pitchFamily="18" charset="0"/>
              <a:ea typeface="宋体" pitchFamily="2" charset="-122"/>
              <a:sym typeface="Georgia" pitchFamily="18" charset="0"/>
            </a:endParaRPr>
          </a:p>
        </p:txBody>
      </p: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男goo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  <p:bldP spid="23" grpId="0"/>
      <p:bldP spid="26" grpId="0" animBg="1"/>
      <p:bldP spid="24" grpId="0"/>
      <p:bldP spid="27" grpId="0"/>
      <p:bldP spid="15" grpId="0" animBg="1"/>
      <p:bldP spid="19" grpId="0" bldLvl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t01bf9b5f7cfd8be43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" name="矩形 24"/>
          <p:cNvSpPr/>
          <p:nvPr/>
        </p:nvSpPr>
        <p:spPr>
          <a:xfrm>
            <a:off x="285720" y="214290"/>
            <a:ext cx="8572560" cy="64294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357190" y="282339"/>
            <a:ext cx="8929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辨析 </a:t>
            </a:r>
            <a:r>
              <a:rPr lang="en-US" altLang="zh-CN" sz="3600" i="1" dirty="0" smtClean="0">
                <a:latin typeface="Georgia" pitchFamily="18" charset="0"/>
                <a:ea typeface="华文新魏" pitchFamily="2" charset="-122"/>
              </a:rPr>
              <a:t>will/shall</a:t>
            </a:r>
            <a:r>
              <a:rPr lang="en-US" altLang="zh-CN" sz="36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+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动原与</a:t>
            </a:r>
            <a:r>
              <a:rPr lang="en-US" altLang="zh-CN" sz="3600" i="1" dirty="0" smtClean="0">
                <a:latin typeface="Georgia" pitchFamily="18" charset="0"/>
                <a:ea typeface="华文新魏" pitchFamily="2" charset="-122"/>
              </a:rPr>
              <a:t>be going to </a:t>
            </a:r>
            <a:r>
              <a:rPr lang="en-US" altLang="zh-CN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+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动原</a:t>
            </a:r>
            <a:endParaRPr lang="en-US" altLang="zh-CN" sz="36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85720" y="1142984"/>
            <a:ext cx="821537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Georgia" pitchFamily="18" charset="0"/>
                <a:sym typeface="Wingdings"/>
              </a:rPr>
              <a:t></a:t>
            </a:r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</a:rPr>
              <a:t>will/shall </a:t>
            </a:r>
            <a:r>
              <a:rPr lang="en-US" altLang="zh-CN" sz="3200" dirty="0" smtClean="0">
                <a:latin typeface="华文新魏" pitchFamily="2" charset="-122"/>
                <a:ea typeface="华文新魏" pitchFamily="2" charset="-122"/>
              </a:rPr>
              <a:t>+</a:t>
            </a:r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动原  表示单纯意义“将来要</a:t>
            </a:r>
            <a:r>
              <a:rPr lang="en-US" altLang="zh-CN" sz="3200" dirty="0" smtClean="0">
                <a:latin typeface="华文新魏" pitchFamily="2" charset="-122"/>
                <a:ea typeface="华文新魏" pitchFamily="2" charset="-122"/>
              </a:rPr>
              <a:t>……</a:t>
            </a:r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，没有计划性。</a:t>
            </a:r>
            <a:endParaRPr lang="en-US" altLang="zh-CN" sz="3200" dirty="0" smtClean="0">
              <a:latin typeface="华文新魏" pitchFamily="2" charset="-122"/>
              <a:ea typeface="华文新魏" pitchFamily="2" charset="-122"/>
            </a:endParaRPr>
          </a:p>
          <a:p>
            <a:endParaRPr lang="en-US" altLang="zh-CN" sz="3200" i="1" dirty="0" smtClean="0">
              <a:solidFill>
                <a:srgbClr val="C00000"/>
              </a:solidFill>
              <a:latin typeface="Georgia" pitchFamily="18" charset="0"/>
              <a:ea typeface="华文新魏" pitchFamily="2" charset="-122"/>
            </a:endParaRPr>
          </a:p>
          <a:p>
            <a:endParaRPr lang="en-US" altLang="zh-CN" sz="3200" i="1" dirty="0" smtClean="0">
              <a:solidFill>
                <a:srgbClr val="C00000"/>
              </a:solidFill>
              <a:latin typeface="Georgia" pitchFamily="18" charset="0"/>
              <a:ea typeface="华文新魏" pitchFamily="2" charset="-122"/>
            </a:endParaRPr>
          </a:p>
          <a:p>
            <a:endParaRPr lang="en-US" altLang="zh-CN" sz="3200" dirty="0" smtClean="0">
              <a:latin typeface="Georgia" pitchFamily="18" charset="0"/>
              <a:ea typeface="华文新魏" pitchFamily="2" charset="-122"/>
              <a:sym typeface="Wingdings"/>
            </a:endParaRPr>
          </a:p>
          <a:p>
            <a:r>
              <a:rPr lang="en-US" altLang="zh-CN" sz="3200" dirty="0" smtClean="0">
                <a:latin typeface="Georgia" pitchFamily="18" charset="0"/>
                <a:ea typeface="华文新魏" pitchFamily="2" charset="-122"/>
                <a:sym typeface="Wingdings"/>
              </a:rPr>
              <a:t></a:t>
            </a:r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be going to </a:t>
            </a:r>
            <a:r>
              <a:rPr lang="en-US" altLang="zh-CN" sz="3200" dirty="0" smtClean="0">
                <a:latin typeface="华文新魏" pitchFamily="2" charset="-122"/>
                <a:ea typeface="华文新魏" pitchFamily="2" charset="-122"/>
              </a:rPr>
              <a:t>+</a:t>
            </a:r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动原 表示“将要发生</a:t>
            </a:r>
            <a:r>
              <a:rPr lang="en-US" altLang="zh-CN" sz="3200" dirty="0" smtClean="0">
                <a:latin typeface="华文新魏" pitchFamily="2" charset="-122"/>
                <a:ea typeface="华文新魏" pitchFamily="2" charset="-122"/>
              </a:rPr>
              <a:t>……</a:t>
            </a:r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”</a:t>
            </a:r>
            <a:r>
              <a:rPr lang="en-US" altLang="zh-CN" sz="3200" dirty="0" smtClean="0">
                <a:latin typeface="华文新魏" pitchFamily="2" charset="-122"/>
                <a:ea typeface="华文新魏" pitchFamily="2" charset="-122"/>
              </a:rPr>
              <a:t>,</a:t>
            </a:r>
          </a:p>
          <a:p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“打算，计划，决定要</a:t>
            </a:r>
            <a:r>
              <a:rPr lang="en-US" altLang="zh-CN" sz="3200" dirty="0" smtClean="0">
                <a:latin typeface="华文新魏" pitchFamily="2" charset="-122"/>
                <a:ea typeface="华文新魏" pitchFamily="2" charset="-122"/>
              </a:rPr>
              <a:t>…… </a:t>
            </a:r>
            <a:r>
              <a:rPr lang="zh-CN" altLang="en-US" sz="3200" dirty="0" smtClean="0">
                <a:latin typeface="华文新魏" pitchFamily="2" charset="-122"/>
                <a:ea typeface="华文新魏" pitchFamily="2" charset="-122"/>
              </a:rPr>
              <a:t>”。</a:t>
            </a:r>
            <a:endParaRPr lang="en-US" altLang="zh-CN" sz="3200" dirty="0" smtClean="0">
              <a:latin typeface="华文新魏" pitchFamily="2" charset="-122"/>
              <a:ea typeface="华文新魏" pitchFamily="2" charset="-122"/>
            </a:endParaRPr>
          </a:p>
          <a:p>
            <a:endParaRPr lang="zh-CN" altLang="en-US" sz="3200" i="1" dirty="0">
              <a:latin typeface="Georgia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8596" y="2428868"/>
            <a:ext cx="46362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i="1" dirty="0" err="1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eg</a:t>
            </a:r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. They will go with us.</a:t>
            </a:r>
          </a:p>
        </p:txBody>
      </p:sp>
      <p:sp>
        <p:nvSpPr>
          <p:cNvPr id="28" name="矩形 27"/>
          <p:cNvSpPr/>
          <p:nvPr/>
        </p:nvSpPr>
        <p:spPr>
          <a:xfrm>
            <a:off x="428596" y="4929198"/>
            <a:ext cx="82012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i="1" dirty="0" err="1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eg</a:t>
            </a:r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. What are you going to do next Sunday ?</a:t>
            </a:r>
          </a:p>
        </p:txBody>
      </p: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3" grpId="0"/>
      <p:bldP spid="15" grpId="0"/>
      <p:bldP spid="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t01bf9b5f7cfd8be43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" name="矩形 24"/>
          <p:cNvSpPr/>
          <p:nvPr/>
        </p:nvSpPr>
        <p:spPr>
          <a:xfrm>
            <a:off x="428596" y="285728"/>
            <a:ext cx="7000924" cy="64294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857256" y="282339"/>
            <a:ext cx="8929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i="1" dirty="0" smtClean="0">
                <a:latin typeface="Georgia" pitchFamily="18" charset="0"/>
                <a:ea typeface="华文新魏" pitchFamily="2" charset="-122"/>
              </a:rPr>
              <a:t>There be 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句型的一般将来时</a:t>
            </a:r>
            <a:endParaRPr lang="en-US" altLang="zh-CN" sz="36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28596" y="1118182"/>
            <a:ext cx="7000924" cy="64294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428596" y="1118182"/>
            <a:ext cx="7500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肯定式</a:t>
            </a:r>
            <a:r>
              <a:rPr lang="en-US" altLang="zh-CN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: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r>
              <a:rPr lang="en-US" altLang="zh-CN" sz="3600" i="1" dirty="0" smtClean="0">
                <a:latin typeface="Georgia" pitchFamily="18" charset="0"/>
                <a:ea typeface="华文新魏" pitchFamily="2" charset="-122"/>
              </a:rPr>
              <a:t>There will be +</a:t>
            </a:r>
            <a:r>
              <a:rPr lang="zh-CN" altLang="en-US" sz="3600" dirty="0" smtClean="0">
                <a:latin typeface="Georgia" pitchFamily="18" charset="0"/>
                <a:ea typeface="华文新魏" pitchFamily="2" charset="-122"/>
              </a:rPr>
              <a:t>主语</a:t>
            </a:r>
            <a:r>
              <a:rPr lang="en-US" altLang="zh-CN" sz="3600" dirty="0" smtClean="0">
                <a:latin typeface="Georgia" pitchFamily="18" charset="0"/>
                <a:ea typeface="华文新魏" pitchFamily="2" charset="-122"/>
              </a:rPr>
              <a:t>+</a:t>
            </a:r>
            <a:r>
              <a:rPr lang="zh-CN" altLang="en-US" sz="3600" dirty="0" smtClean="0">
                <a:latin typeface="Georgia" pitchFamily="18" charset="0"/>
                <a:ea typeface="华文新魏" pitchFamily="2" charset="-122"/>
              </a:rPr>
              <a:t>其他</a:t>
            </a:r>
            <a:r>
              <a:rPr lang="zh-CN" altLang="en-US" sz="3600" i="1" dirty="0" smtClean="0">
                <a:latin typeface="Georgia" pitchFamily="18" charset="0"/>
                <a:ea typeface="华文新魏" pitchFamily="2" charset="-122"/>
              </a:rPr>
              <a:t>。</a:t>
            </a:r>
            <a:endParaRPr lang="en-US" altLang="zh-CN" sz="36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28596" y="1928802"/>
            <a:ext cx="545534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i="1" dirty="0" err="1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eg</a:t>
            </a:r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. There will be fewer trees.</a:t>
            </a:r>
          </a:p>
          <a:p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       </a:t>
            </a:r>
            <a:r>
              <a:rPr lang="zh-CN" altLang="en-US" sz="3200" dirty="0" smtClean="0">
                <a:latin typeface="Georgia" pitchFamily="18" charset="0"/>
                <a:ea typeface="华文新魏" pitchFamily="2" charset="-122"/>
                <a:sym typeface="Wingdings"/>
              </a:rPr>
              <a:t>将会有更少的树。</a:t>
            </a:r>
            <a:endParaRPr lang="en-US" altLang="zh-CN" sz="3200" dirty="0" smtClean="0">
              <a:latin typeface="Georgia" pitchFamily="18" charset="0"/>
              <a:ea typeface="华文新魏" pitchFamily="2" charset="-122"/>
              <a:sym typeface="Wingdings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28596" y="3071810"/>
            <a:ext cx="7572428" cy="64294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28596" y="3071810"/>
            <a:ext cx="7500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否定式</a:t>
            </a:r>
            <a:r>
              <a:rPr lang="en-US" altLang="zh-CN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: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r>
              <a:rPr lang="en-US" altLang="zh-CN" sz="3600" i="1" dirty="0" smtClean="0">
                <a:latin typeface="Georgia" pitchFamily="18" charset="0"/>
                <a:ea typeface="华文新魏" pitchFamily="2" charset="-122"/>
              </a:rPr>
              <a:t>There won’t be +</a:t>
            </a:r>
            <a:r>
              <a:rPr lang="zh-CN" altLang="en-US" sz="3600" dirty="0" smtClean="0">
                <a:latin typeface="Georgia" pitchFamily="18" charset="0"/>
                <a:ea typeface="华文新魏" pitchFamily="2" charset="-122"/>
              </a:rPr>
              <a:t>主语</a:t>
            </a:r>
            <a:r>
              <a:rPr lang="en-US" altLang="zh-CN" sz="3600" dirty="0" smtClean="0">
                <a:latin typeface="Georgia" pitchFamily="18" charset="0"/>
                <a:ea typeface="华文新魏" pitchFamily="2" charset="-122"/>
              </a:rPr>
              <a:t>+</a:t>
            </a:r>
            <a:r>
              <a:rPr lang="zh-CN" altLang="en-US" sz="3600" dirty="0" smtClean="0">
                <a:latin typeface="Georgia" pitchFamily="18" charset="0"/>
                <a:ea typeface="华文新魏" pitchFamily="2" charset="-122"/>
              </a:rPr>
              <a:t>其他</a:t>
            </a:r>
            <a:r>
              <a:rPr lang="zh-CN" altLang="en-US" sz="3600" i="1" dirty="0" smtClean="0">
                <a:latin typeface="Georgia" pitchFamily="18" charset="0"/>
                <a:ea typeface="华文新魏" pitchFamily="2" charset="-122"/>
              </a:rPr>
              <a:t>。</a:t>
            </a:r>
            <a:endParaRPr lang="en-US" altLang="zh-CN" sz="36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28596" y="3857628"/>
            <a:ext cx="653416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i="1" dirty="0" err="1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eg</a:t>
            </a:r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. There won’t be  more free time.</a:t>
            </a:r>
          </a:p>
          <a:p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       </a:t>
            </a:r>
            <a:r>
              <a:rPr lang="zh-CN" altLang="en-US" sz="3200" dirty="0" smtClean="0">
                <a:latin typeface="Georgia" pitchFamily="18" charset="0"/>
                <a:ea typeface="华文新魏" pitchFamily="2" charset="-122"/>
                <a:sym typeface="Wingdings"/>
              </a:rPr>
              <a:t>将不会有更多的空闲时间。</a:t>
            </a:r>
            <a:endParaRPr lang="en-US" altLang="zh-CN" sz="3200" dirty="0" smtClean="0">
              <a:latin typeface="Georgia" pitchFamily="18" charset="0"/>
              <a:ea typeface="华文新魏" pitchFamily="2" charset="-122"/>
              <a:sym typeface="Wingdings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42876" y="4975834"/>
            <a:ext cx="8286776" cy="64294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14314" y="4997247"/>
            <a:ext cx="8286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一般疑问句</a:t>
            </a:r>
            <a:r>
              <a:rPr lang="en-US" altLang="zh-CN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:</a:t>
            </a:r>
            <a:r>
              <a:rPr lang="zh-CN" altLang="en-US" sz="36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r>
              <a:rPr lang="en-US" altLang="zh-CN" sz="3600" i="1" dirty="0" smtClean="0">
                <a:latin typeface="Georgia" pitchFamily="18" charset="0"/>
                <a:ea typeface="华文新魏" pitchFamily="2" charset="-122"/>
              </a:rPr>
              <a:t>Will there be +</a:t>
            </a:r>
            <a:r>
              <a:rPr lang="zh-CN" altLang="en-US" sz="3600" i="1" dirty="0" smtClean="0">
                <a:latin typeface="Georgia" pitchFamily="18" charset="0"/>
                <a:ea typeface="华文新魏" pitchFamily="2" charset="-122"/>
              </a:rPr>
              <a:t>主语</a:t>
            </a:r>
            <a:r>
              <a:rPr lang="en-US" altLang="zh-CN" sz="3600" i="1" dirty="0" smtClean="0">
                <a:latin typeface="Georgia" pitchFamily="18" charset="0"/>
                <a:ea typeface="华文新魏" pitchFamily="2" charset="-122"/>
              </a:rPr>
              <a:t>+</a:t>
            </a:r>
            <a:r>
              <a:rPr lang="zh-CN" altLang="en-US" sz="3600" i="1" dirty="0" smtClean="0">
                <a:latin typeface="Georgia" pitchFamily="18" charset="0"/>
                <a:ea typeface="华文新魏" pitchFamily="2" charset="-122"/>
              </a:rPr>
              <a:t>其他 ？</a:t>
            </a:r>
            <a:endParaRPr lang="en-US" altLang="zh-CN" sz="36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57158" y="5643578"/>
            <a:ext cx="787106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i="1" dirty="0" err="1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eg</a:t>
            </a:r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. Will there be a nice basketball match ?</a:t>
            </a:r>
          </a:p>
          <a:p>
            <a:r>
              <a:rPr lang="en-US" altLang="zh-CN" sz="32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  <a:sym typeface="Wingdings"/>
              </a:rPr>
              <a:t>       Yes , there will.   No, there won’t .</a:t>
            </a:r>
            <a:endParaRPr lang="en-US" altLang="zh-CN" sz="3200" dirty="0" smtClean="0">
              <a:latin typeface="Georgia" pitchFamily="18" charset="0"/>
              <a:ea typeface="华文新魏" pitchFamily="2" charset="-122"/>
              <a:sym typeface="Wingdings"/>
            </a:endParaRPr>
          </a:p>
        </p:txBody>
      </p: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3" grpId="0"/>
      <p:bldP spid="9" grpId="0" animBg="1"/>
      <p:bldP spid="8" grpId="0"/>
      <p:bldP spid="10" grpId="0"/>
      <p:bldP spid="12" grpId="0" animBg="1"/>
      <p:bldP spid="11" grpId="0"/>
      <p:bldP spid="13" grpId="0"/>
      <p:bldP spid="17" grpId="0" animBg="1"/>
      <p:bldP spid="14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t01bf9b5f7cfd8be43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内容占位符 2"/>
          <p:cNvSpPr txBox="1">
            <a:spLocks/>
          </p:cNvSpPr>
          <p:nvPr/>
        </p:nvSpPr>
        <p:spPr>
          <a:xfrm>
            <a:off x="357158" y="1298532"/>
            <a:ext cx="7858180" cy="7858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zh-CN" alt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一般将来时</a:t>
            </a:r>
            <a:r>
              <a:rPr kumimoji="0" lang="en-US" altLang="zh-CN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,</a:t>
            </a:r>
            <a:r>
              <a:rPr kumimoji="0" lang="zh-CN" alt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形式有三变：</a:t>
            </a:r>
            <a:endParaRPr kumimoji="0" lang="en-US" altLang="zh-CN" sz="1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zh-CN" sz="14400" i="1" dirty="0" smtClean="0">
                <a:solidFill>
                  <a:srgbClr val="FF0000"/>
                </a:solidFill>
                <a:latin typeface="Georgia" pitchFamily="18" charset="0"/>
                <a:ea typeface="华文行楷" pitchFamily="2" charset="-122"/>
                <a:cs typeface="Times New Roman" pitchFamily="18" charset="0"/>
              </a:rPr>
              <a:t>be +doing</a:t>
            </a:r>
            <a:r>
              <a:rPr lang="zh-CN" altLang="en-US" sz="14400" dirty="0" smtClean="0"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表计划</a:t>
            </a:r>
            <a:r>
              <a:rPr lang="zh-CN" altLang="en-US" sz="14400" dirty="0" smtClean="0">
                <a:latin typeface="华文行楷" pitchFamily="2" charset="-122"/>
                <a:ea typeface="华文行楷" pitchFamily="2" charset="-122"/>
                <a:cs typeface="Times New Roman" pitchFamily="18" charset="0"/>
              </a:rPr>
              <a:t>，</a:t>
            </a:r>
            <a:r>
              <a:rPr lang="en-US" altLang="zh-CN" sz="14400" i="1" dirty="0" smtClean="0">
                <a:solidFill>
                  <a:srgbClr val="FF0000"/>
                </a:solidFill>
                <a:latin typeface="Georgia" pitchFamily="18" charset="0"/>
                <a:ea typeface="华文新魏" pitchFamily="2" charset="-122"/>
                <a:cs typeface="Times New Roman" pitchFamily="18" charset="0"/>
              </a:rPr>
              <a:t>be going to</a:t>
            </a:r>
            <a:r>
              <a:rPr lang="zh-CN" altLang="en-US" sz="14400" i="1" dirty="0" smtClean="0">
                <a:latin typeface="Georgia" pitchFamily="18" charset="0"/>
                <a:ea typeface="华文新魏" pitchFamily="2" charset="-122"/>
                <a:cs typeface="Times New Roman" pitchFamily="18" charset="0"/>
              </a:rPr>
              <a:t> </a:t>
            </a:r>
            <a:r>
              <a:rPr lang="en-US" altLang="zh-CN" sz="14400" dirty="0" smtClean="0"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+</a:t>
            </a:r>
            <a:r>
              <a:rPr lang="zh-CN" altLang="en-US" sz="14400" dirty="0" smtClean="0"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动原</a:t>
            </a:r>
            <a:endParaRPr lang="en-US" altLang="zh-CN" sz="14400" dirty="0" smtClean="0"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zh-CN" alt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还有一种更简单，</a:t>
            </a:r>
            <a:r>
              <a:rPr kumimoji="0" lang="en-US" altLang="zh-CN" sz="14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eorgia" pitchFamily="18" charset="0"/>
                <a:ea typeface="华文行楷" pitchFamily="2" charset="-122"/>
                <a:cs typeface="Times New Roman" pitchFamily="18" charset="0"/>
              </a:rPr>
              <a:t>will,shall</a:t>
            </a:r>
            <a:r>
              <a:rPr kumimoji="0" lang="zh-CN" alt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itchFamily="2" charset="-122"/>
                <a:ea typeface="华文行楷" pitchFamily="2" charset="-122"/>
                <a:cs typeface="Times New Roman" pitchFamily="18" charset="0"/>
              </a:rPr>
              <a:t> </a:t>
            </a:r>
            <a:r>
              <a:rPr kumimoji="0" lang="zh-CN" alt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加动原</a:t>
            </a:r>
            <a:endParaRPr kumimoji="0" lang="en-US" altLang="zh-CN" sz="1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zh-CN" alt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变疑问 </a:t>
            </a:r>
            <a:r>
              <a:rPr kumimoji="0" lang="en-US" altLang="zh-CN" sz="1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eorgia" pitchFamily="18" charset="0"/>
                <a:ea typeface="华文新魏" pitchFamily="2" charset="-122"/>
                <a:cs typeface="Times New Roman" pitchFamily="18" charset="0"/>
              </a:rPr>
              <a:t>be</a:t>
            </a:r>
            <a:r>
              <a:rPr kumimoji="0" lang="zh-CN" altLang="en-US" sz="1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华文新魏" pitchFamily="2" charset="-122"/>
                <a:cs typeface="Times New Roman" pitchFamily="18" charset="0"/>
              </a:rPr>
              <a:t>  </a:t>
            </a:r>
            <a:r>
              <a:rPr kumimoji="0" lang="zh-CN" alt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提前，</a:t>
            </a:r>
            <a:endParaRPr kumimoji="0" lang="en-US" altLang="zh-CN" sz="1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zh-CN" sz="14400" i="1" dirty="0" err="1" smtClean="0">
                <a:solidFill>
                  <a:srgbClr val="FF0000"/>
                </a:solidFill>
                <a:latin typeface="Georgia" pitchFamily="18" charset="0"/>
                <a:ea typeface="华文行楷" pitchFamily="2" charset="-122"/>
                <a:cs typeface="Times New Roman" pitchFamily="18" charset="0"/>
              </a:rPr>
              <a:t>will,shall</a:t>
            </a:r>
            <a:r>
              <a:rPr lang="en-US" altLang="zh-CN" sz="14400" i="1" dirty="0" smtClean="0">
                <a:solidFill>
                  <a:srgbClr val="FF0000"/>
                </a:solidFill>
                <a:latin typeface="Georgia" pitchFamily="18" charset="0"/>
                <a:ea typeface="华文行楷" pitchFamily="2" charset="-122"/>
                <a:cs typeface="Times New Roman" pitchFamily="18" charset="0"/>
              </a:rPr>
              <a:t> </a:t>
            </a:r>
            <a:r>
              <a:rPr lang="zh-CN" altLang="en-US" sz="14400" dirty="0" smtClean="0"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也提前，</a:t>
            </a:r>
            <a:endParaRPr lang="en-US" altLang="zh-CN" sz="14400" dirty="0" smtClean="0"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zh-CN" alt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否定</a:t>
            </a:r>
            <a:r>
              <a:rPr kumimoji="0" lang="en-US" altLang="zh-CN" sz="1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eorgia" pitchFamily="18" charset="0"/>
                <a:ea typeface="华文新魏" pitchFamily="2" charset="-122"/>
                <a:cs typeface="Times New Roman" pitchFamily="18" charset="0"/>
              </a:rPr>
              <a:t>be</a:t>
            </a:r>
            <a:r>
              <a:rPr kumimoji="0" lang="zh-CN" alt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后加</a:t>
            </a:r>
            <a:r>
              <a:rPr kumimoji="0" lang="en-US" altLang="zh-CN" sz="1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eorgia" pitchFamily="18" charset="0"/>
                <a:ea typeface="华文新魏" pitchFamily="2" charset="-122"/>
                <a:cs typeface="Times New Roman" pitchFamily="18" charset="0"/>
              </a:rPr>
              <a:t>not,</a:t>
            </a:r>
            <a:endParaRPr kumimoji="0" lang="en-US" altLang="zh-CN" sz="1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华文新魏" pitchFamily="2" charset="-122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zh-CN" altLang="en-US" sz="14400" i="1" dirty="0" smtClean="0">
                <a:latin typeface="Georgia" pitchFamily="18" charset="0"/>
                <a:ea typeface="华文行楷" pitchFamily="2" charset="-122"/>
                <a:cs typeface="Times New Roman" pitchFamily="18" charset="0"/>
              </a:rPr>
              <a:t> </a:t>
            </a:r>
            <a:r>
              <a:rPr lang="en-US" altLang="zh-CN" sz="14400" i="1" dirty="0" smtClean="0">
                <a:solidFill>
                  <a:srgbClr val="FF0000"/>
                </a:solidFill>
                <a:latin typeface="Georgia" pitchFamily="18" charset="0"/>
                <a:ea typeface="华文行楷" pitchFamily="2" charset="-122"/>
                <a:cs typeface="Times New Roman" pitchFamily="18" charset="0"/>
              </a:rPr>
              <a:t>will</a:t>
            </a:r>
            <a:r>
              <a:rPr lang="zh-CN" altLang="en-US" sz="14400" dirty="0" smtClean="0"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否定变</a:t>
            </a:r>
            <a:r>
              <a:rPr lang="en-US" altLang="zh-CN" sz="14400" i="1" dirty="0" err="1" smtClean="0">
                <a:solidFill>
                  <a:srgbClr val="FF0000"/>
                </a:solidFill>
                <a:latin typeface="Georgia" pitchFamily="18" charset="0"/>
                <a:ea typeface="华文行楷" pitchFamily="2" charset="-122"/>
                <a:cs typeface="Times New Roman" pitchFamily="18" charset="0"/>
              </a:rPr>
              <a:t>won’t,shall</a:t>
            </a:r>
            <a:r>
              <a:rPr lang="zh-CN" altLang="en-US" sz="14400" dirty="0" smtClean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否定变</a:t>
            </a:r>
            <a:r>
              <a:rPr lang="en-US" altLang="zh-CN" sz="14400" i="1" dirty="0" smtClean="0">
                <a:solidFill>
                  <a:srgbClr val="FF0000"/>
                </a:solidFill>
                <a:latin typeface="Georgia" pitchFamily="18" charset="0"/>
                <a:ea typeface="华文新魏" pitchFamily="2" charset="-122"/>
                <a:cs typeface="Times New Roman" pitchFamily="18" charset="0"/>
              </a:rPr>
              <a:t>shan’t,</a:t>
            </a:r>
            <a:endParaRPr lang="en-US" altLang="zh-CN" sz="14400" i="1" dirty="0" smtClean="0">
              <a:latin typeface="Georgia" pitchFamily="18" charset="0"/>
              <a:ea typeface="华文新魏" pitchFamily="2" charset="-122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zh-CN" alt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切记</a:t>
            </a:r>
            <a:r>
              <a:rPr kumimoji="0" lang="en-US" altLang="zh-CN" sz="1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eorgia" pitchFamily="18" charset="0"/>
                <a:ea typeface="华文新魏" pitchFamily="2" charset="-122"/>
                <a:cs typeface="Times New Roman" pitchFamily="18" charset="0"/>
              </a:rPr>
              <a:t>there be</a:t>
            </a:r>
            <a:r>
              <a:rPr kumimoji="0" lang="zh-CN" altLang="en-US" sz="1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存在句</a:t>
            </a:r>
            <a:endParaRPr kumimoji="0" lang="en-US" altLang="zh-CN" sz="1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新魏" pitchFamily="2" charset="-122"/>
              <a:ea typeface="华文新魏" pitchFamily="2" charset="-122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zh-CN" altLang="en-US" sz="14400" dirty="0" smtClean="0"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将来时是</a:t>
            </a:r>
            <a:r>
              <a:rPr lang="en-US" altLang="zh-CN" sz="14400" i="1" dirty="0" smtClean="0">
                <a:solidFill>
                  <a:srgbClr val="FF0000"/>
                </a:solidFill>
                <a:latin typeface="Georgia" pitchFamily="18" charset="0"/>
                <a:ea typeface="华文行楷" pitchFamily="2" charset="-122"/>
                <a:cs typeface="Times New Roman" pitchFamily="18" charset="0"/>
              </a:rPr>
              <a:t>there will be.</a:t>
            </a:r>
            <a:endParaRPr kumimoji="0" lang="en-US" altLang="zh-CN" sz="14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华文行楷" pitchFamily="2" charset="-122"/>
              <a:cs typeface="Times New Roman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kumimoji="0" lang="en-US" altLang="zh-CN" sz="1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行楷" pitchFamily="2" charset="-122"/>
              <a:ea typeface="华文行楷" pitchFamily="2" charset="-122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行楷" pitchFamily="2" charset="-122"/>
              <a:ea typeface="华文行楷" pitchFamily="2" charset="-122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华文行楷" pitchFamily="2" charset="-122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华文行楷" pitchFamily="2" charset="-122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华文行楷" pitchFamily="2" charset="-122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3108" y="214290"/>
            <a:ext cx="4493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800" dirty="0" smtClean="0">
                <a:solidFill>
                  <a:srgbClr val="002060"/>
                </a:solidFill>
                <a:latin typeface="华文新魏" pitchFamily="2" charset="-122"/>
                <a:ea typeface="华文新魏" pitchFamily="2" charset="-122"/>
              </a:rPr>
              <a:t>一般将来时口诀</a:t>
            </a:r>
            <a:endParaRPr lang="zh-CN" altLang="en-US" sz="4800" dirty="0">
              <a:solidFill>
                <a:srgbClr val="002060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t0157a950a074b90c8e.jpg"/>
          <p:cNvPicPr>
            <a:picLocks noChangeAspect="1"/>
          </p:cNvPicPr>
          <p:nvPr/>
        </p:nvPicPr>
        <p:blipFill>
          <a:blip r:embed="rId4" cstate="print"/>
          <a:srcRect l="4687" t="7155" r="4687" b="618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71670" y="-188079"/>
            <a:ext cx="4929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i="1" kern="10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</a:rPr>
              <a:t>Exercises</a:t>
            </a:r>
            <a:endParaRPr lang="zh-CN" altLang="en-US" sz="4800" b="1" dirty="0">
              <a:ln w="18000">
                <a:solidFill>
                  <a:srgbClr val="7030A0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5752" y="642918"/>
            <a:ext cx="90725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</a:pPr>
            <a:endParaRPr lang="en-US" altLang="zh-CN" sz="2800" i="1" dirty="0" smtClean="0">
              <a:latin typeface="Georgia" pitchFamily="18" charset="0"/>
            </a:endParaRPr>
          </a:p>
          <a:p>
            <a:pPr marL="514350" indent="-514350">
              <a:lnSpc>
                <a:spcPct val="150000"/>
              </a:lnSpc>
            </a:pPr>
            <a:endParaRPr lang="en-US" altLang="zh-CN" sz="2800" i="1" dirty="0" smtClean="0">
              <a:latin typeface="Georgia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85752" y="285728"/>
            <a:ext cx="9072594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1.Traveling to space is no longer just a dream. Russia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   ___ the first hotel in space in the near future.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  A. builds     B. will build   C. built    D. has built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2.There ___a football match on CCTV-5 at nine 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    tomorrow evening.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   A. will  have     B. is going to be     C. is having 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3.In 50 years there ___more  robots in people’s homes.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  A. were    B. will have    C. will be    D. have 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4.Will people live to be 300 years old ?--___.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 A. No, they won’t B. No ,they aren’t  C. No, they don’t 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   </a:t>
            </a:r>
          </a:p>
          <a:p>
            <a:pPr marL="514350" indent="-514350">
              <a:lnSpc>
                <a:spcPct val="150000"/>
              </a:lnSpc>
            </a:pPr>
            <a:endParaRPr lang="en-US" altLang="zh-CN" sz="2800" i="1" dirty="0" smtClean="0">
              <a:latin typeface="Georgia" pitchFamily="18" charset="0"/>
            </a:endParaRPr>
          </a:p>
        </p:txBody>
      </p:sp>
      <p:pic>
        <p:nvPicPr>
          <p:cNvPr id="9" name="图片 8" descr="dcbf6006e7d2286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28794" y="1428736"/>
            <a:ext cx="976317" cy="904879"/>
          </a:xfrm>
          <a:prstGeom prst="rect">
            <a:avLst/>
          </a:prstGeom>
        </p:spPr>
      </p:pic>
      <p:pic>
        <p:nvPicPr>
          <p:cNvPr id="10" name="图片 9" descr="dcbf6006e7d2286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00298" y="3429000"/>
            <a:ext cx="976317" cy="904879"/>
          </a:xfrm>
          <a:prstGeom prst="rect">
            <a:avLst/>
          </a:prstGeom>
        </p:spPr>
      </p:pic>
      <p:pic>
        <p:nvPicPr>
          <p:cNvPr id="11" name="图片 10" descr="dcbf6006e7d2286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86182" y="4714884"/>
            <a:ext cx="976317" cy="904879"/>
          </a:xfrm>
          <a:prstGeom prst="rect">
            <a:avLst/>
          </a:prstGeom>
        </p:spPr>
      </p:pic>
      <p:pic>
        <p:nvPicPr>
          <p:cNvPr id="12" name="图片 11" descr="dcbf6006e7d2286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5953121"/>
            <a:ext cx="976317" cy="904879"/>
          </a:xfrm>
          <a:prstGeom prst="rect">
            <a:avLst/>
          </a:prstGeom>
        </p:spPr>
      </p:pic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小孩喷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小孩喷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小孩喷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小孩喷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t0157a950a074b90c8e.jpg"/>
          <p:cNvPicPr>
            <a:picLocks noChangeAspect="1"/>
          </p:cNvPicPr>
          <p:nvPr/>
        </p:nvPicPr>
        <p:blipFill>
          <a:blip r:embed="rId4" cstate="print"/>
          <a:srcRect l="4687" t="7155" r="4687" b="618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71670" y="-188079"/>
            <a:ext cx="4929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i="1" kern="10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</a:rPr>
              <a:t>Exercises</a:t>
            </a:r>
            <a:endParaRPr lang="zh-CN" altLang="en-US" sz="4800" b="1" dirty="0">
              <a:ln w="18000">
                <a:solidFill>
                  <a:srgbClr val="7030A0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5752" y="642918"/>
            <a:ext cx="90725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</a:pPr>
            <a:endParaRPr lang="en-US" altLang="zh-CN" sz="2800" i="1" dirty="0" smtClean="0">
              <a:latin typeface="Georgia" pitchFamily="18" charset="0"/>
            </a:endParaRPr>
          </a:p>
          <a:p>
            <a:pPr marL="514350" indent="-514350">
              <a:lnSpc>
                <a:spcPct val="150000"/>
              </a:lnSpc>
            </a:pPr>
            <a:endParaRPr lang="en-US" altLang="zh-CN" sz="2800" i="1" dirty="0" smtClean="0">
              <a:latin typeface="Georgia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85752" y="285728"/>
            <a:ext cx="907259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5.I hope your dream ___ true one day.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   A. come   B. comes     C. will come    D. came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6.They ___ any classes next week.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  A. will have   B. won’t have  C . have     D. had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7.What ___the students ___ tomorrow ?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--They will clean the classroom.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   A. do ; do    B. did; do   C. will ; do     D. is ; doing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8.There ___a meeting tomorrow afternoon.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</a:rPr>
              <a:t>  A. will have   B. have   C. will be    D. will </a:t>
            </a:r>
          </a:p>
        </p:txBody>
      </p:sp>
      <p:pic>
        <p:nvPicPr>
          <p:cNvPr id="9" name="图片 8" descr="dcbf6006e7d2286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00430" y="785794"/>
            <a:ext cx="976317" cy="904879"/>
          </a:xfrm>
          <a:prstGeom prst="rect">
            <a:avLst/>
          </a:prstGeom>
        </p:spPr>
      </p:pic>
      <p:pic>
        <p:nvPicPr>
          <p:cNvPr id="10" name="图片 9" descr="dcbf6006e7d2286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14546" y="2143116"/>
            <a:ext cx="976317" cy="904879"/>
          </a:xfrm>
          <a:prstGeom prst="rect">
            <a:avLst/>
          </a:prstGeom>
        </p:spPr>
      </p:pic>
      <p:pic>
        <p:nvPicPr>
          <p:cNvPr id="11" name="图片 10" descr="dcbf6006e7d2286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86182" y="4000504"/>
            <a:ext cx="976317" cy="904879"/>
          </a:xfrm>
          <a:prstGeom prst="rect">
            <a:avLst/>
          </a:prstGeom>
        </p:spPr>
      </p:pic>
      <p:pic>
        <p:nvPicPr>
          <p:cNvPr id="12" name="图片 11" descr="dcbf6006e7d2286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43306" y="5357826"/>
            <a:ext cx="976317" cy="904879"/>
          </a:xfrm>
          <a:prstGeom prst="rect">
            <a:avLst/>
          </a:prstGeom>
        </p:spPr>
      </p:pic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小孩喷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小孩喷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小孩喷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小孩喷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t0157a950a074b90c8e.jpg"/>
          <p:cNvPicPr>
            <a:picLocks noChangeAspect="1"/>
          </p:cNvPicPr>
          <p:nvPr/>
        </p:nvPicPr>
        <p:blipFill>
          <a:blip r:embed="rId4" cstate="print"/>
          <a:srcRect l="4687" t="7155" r="4687" b="618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71670" y="-188079"/>
            <a:ext cx="4929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i="1" kern="10" dirty="0" smtClean="0">
                <a:ln w="18000">
                  <a:solidFill>
                    <a:srgbClr val="7030A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</a:rPr>
              <a:t>Exercises</a:t>
            </a:r>
            <a:endParaRPr lang="zh-CN" altLang="en-US" sz="4800" b="1" dirty="0">
              <a:ln w="18000">
                <a:solidFill>
                  <a:srgbClr val="7030A0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285752" y="642918"/>
            <a:ext cx="90725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</a:pPr>
            <a:endParaRPr lang="en-US" altLang="zh-CN" sz="2800" i="1" dirty="0" smtClean="0">
              <a:latin typeface="Georgia" pitchFamily="18" charset="0"/>
            </a:endParaRPr>
          </a:p>
          <a:p>
            <a:pPr marL="514350" indent="-514350">
              <a:lnSpc>
                <a:spcPct val="150000"/>
              </a:lnSpc>
            </a:pPr>
            <a:endParaRPr lang="en-US" altLang="zh-CN" sz="2800" i="1" dirty="0" smtClean="0">
              <a:latin typeface="Georgia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85752" y="142852"/>
            <a:ext cx="9072594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zh-CN" altLang="en-US" sz="28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句型转换</a:t>
            </a:r>
            <a:endParaRPr lang="en-US" altLang="zh-CN" sz="28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  <a:ea typeface="华文新魏" pitchFamily="2" charset="-122"/>
              </a:rPr>
              <a:t>1.There will be fewer  people in our country.</a:t>
            </a:r>
            <a:r>
              <a:rPr lang="en-US" altLang="zh-CN" sz="2800" i="1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(</a:t>
            </a:r>
            <a:r>
              <a:rPr lang="zh-CN" altLang="en-US" sz="28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否定句</a:t>
            </a:r>
            <a:r>
              <a:rPr lang="en-US" altLang="zh-CN" sz="28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)</a:t>
            </a:r>
          </a:p>
          <a:p>
            <a:pPr marL="514350" indent="-514350">
              <a:lnSpc>
                <a:spcPct val="150000"/>
              </a:lnSpc>
            </a:pPr>
            <a:r>
              <a:rPr lang="zh-CN" altLang="en-US" sz="28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   </a:t>
            </a:r>
            <a:r>
              <a:rPr lang="en-US" altLang="zh-CN" sz="2800" i="1" dirty="0" smtClean="0">
                <a:latin typeface="Georgia" pitchFamily="18" charset="0"/>
                <a:ea typeface="华文新魏" pitchFamily="2" charset="-122"/>
              </a:rPr>
              <a:t>_____ ______ _____ more people in our country.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  <a:ea typeface="华文新魏" pitchFamily="2" charset="-122"/>
              </a:rPr>
              <a:t>2.I will live in Beijing in ten yeas</a:t>
            </a:r>
            <a:r>
              <a:rPr lang="en-US" altLang="zh-CN" sz="2800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.(</a:t>
            </a:r>
            <a:r>
              <a:rPr lang="zh-CN" altLang="en-US" sz="2800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一般</a:t>
            </a:r>
            <a:r>
              <a:rPr lang="en-US" altLang="zh-CN" sz="2800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,</a:t>
            </a:r>
            <a:r>
              <a:rPr lang="zh-CN" altLang="en-US" sz="2800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并肯否回答</a:t>
            </a:r>
            <a:r>
              <a:rPr lang="en-US" altLang="zh-CN" sz="2800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)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  <a:ea typeface="华文新魏" pitchFamily="2" charset="-122"/>
              </a:rPr>
              <a:t>   ____ ____live in Beijing in ten years?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  <a:ea typeface="华文新魏" pitchFamily="2" charset="-122"/>
              </a:rPr>
              <a:t>  Yes, ____ _____.    No, _____ ______.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  <a:ea typeface="华文新魏" pitchFamily="2" charset="-122"/>
              </a:rPr>
              <a:t>3.Bob will </a:t>
            </a:r>
            <a:r>
              <a:rPr lang="en-US" altLang="zh-CN" sz="2800" i="1" u="sng" dirty="0" smtClean="0">
                <a:latin typeface="Georgia" pitchFamily="18" charset="0"/>
                <a:ea typeface="华文新魏" pitchFamily="2" charset="-122"/>
              </a:rPr>
              <a:t>play soccer  </a:t>
            </a:r>
            <a:r>
              <a:rPr lang="en-US" altLang="zh-CN" sz="2800" i="1" dirty="0" smtClean="0">
                <a:latin typeface="Georgia" pitchFamily="18" charset="0"/>
                <a:ea typeface="华文新魏" pitchFamily="2" charset="-122"/>
              </a:rPr>
              <a:t>next Sunday. </a:t>
            </a:r>
            <a:r>
              <a:rPr lang="en-US" altLang="zh-CN" sz="2800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(</a:t>
            </a:r>
            <a:r>
              <a:rPr lang="zh-CN" altLang="en-US" sz="2800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划线提问</a:t>
            </a:r>
            <a:r>
              <a:rPr lang="en-US" altLang="zh-CN" sz="2800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)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  <a:ea typeface="华文新魏" pitchFamily="2" charset="-122"/>
              </a:rPr>
              <a:t>    _____ _____Bob _____ next Sunday ?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  <a:ea typeface="华文新魏" pitchFamily="2" charset="-122"/>
              </a:rPr>
              <a:t>4.The students will study </a:t>
            </a:r>
            <a:r>
              <a:rPr lang="en-US" altLang="zh-CN" sz="2800" i="1" u="sng" dirty="0" smtClean="0">
                <a:latin typeface="Georgia" pitchFamily="18" charset="0"/>
                <a:ea typeface="华文新魏" pitchFamily="2" charset="-122"/>
              </a:rPr>
              <a:t>in the library</a:t>
            </a:r>
            <a:r>
              <a:rPr lang="en-US" altLang="zh-CN" sz="2800" i="1" dirty="0" smtClean="0">
                <a:latin typeface="Georgia" pitchFamily="18" charset="0"/>
                <a:ea typeface="华文新魏" pitchFamily="2" charset="-122"/>
              </a:rPr>
              <a:t>.</a:t>
            </a:r>
            <a:r>
              <a:rPr lang="en-US" altLang="zh-CN" sz="2800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 (</a:t>
            </a:r>
            <a:r>
              <a:rPr lang="zh-CN" altLang="en-US" sz="2800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划线提问</a:t>
            </a:r>
            <a:r>
              <a:rPr lang="en-US" altLang="zh-CN" sz="2800" dirty="0" smtClean="0">
                <a:solidFill>
                  <a:srgbClr val="C00000"/>
                </a:solidFill>
                <a:latin typeface="Georgia" pitchFamily="18" charset="0"/>
                <a:ea typeface="华文新魏" pitchFamily="2" charset="-122"/>
              </a:rPr>
              <a:t>)</a:t>
            </a:r>
            <a:endParaRPr lang="en-US" altLang="zh-CN" sz="2800" i="1" dirty="0" smtClean="0">
              <a:latin typeface="Georgia" pitchFamily="18" charset="0"/>
              <a:ea typeface="华文新魏" pitchFamily="2" charset="-122"/>
            </a:endParaRPr>
          </a:p>
          <a:p>
            <a:pPr marL="514350" indent="-514350">
              <a:lnSpc>
                <a:spcPct val="150000"/>
              </a:lnSpc>
            </a:pPr>
            <a:r>
              <a:rPr lang="en-US" altLang="zh-CN" sz="2800" i="1" dirty="0" smtClean="0">
                <a:latin typeface="Georgia" pitchFamily="18" charset="0"/>
                <a:ea typeface="华文新魏" pitchFamily="2" charset="-122"/>
              </a:rPr>
              <a:t>    _____ _____ the students _____ ?</a:t>
            </a:r>
          </a:p>
          <a:p>
            <a:pPr marL="514350" indent="-514350">
              <a:lnSpc>
                <a:spcPct val="150000"/>
              </a:lnSpc>
            </a:pPr>
            <a:r>
              <a:rPr lang="zh-CN" altLang="en-US" sz="28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   </a:t>
            </a:r>
            <a:endParaRPr lang="en-US" altLang="zh-CN" sz="2800" dirty="0" smtClean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71472" y="1500174"/>
            <a:ext cx="45720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There      won’t         be</a:t>
            </a:r>
            <a:endParaRPr lang="en-US" altLang="zh-CN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71472" y="2786058"/>
            <a:ext cx="45720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Will     you </a:t>
            </a:r>
            <a:endParaRPr lang="en-US" altLang="zh-CN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214414" y="3429000"/>
            <a:ext cx="45720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   I          will</a:t>
            </a:r>
            <a:endParaRPr lang="en-US" altLang="zh-CN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571968" y="3477284"/>
            <a:ext cx="45720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   I          won’t</a:t>
            </a:r>
            <a:endParaRPr lang="en-US" altLang="zh-CN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642910" y="4714884"/>
            <a:ext cx="45720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What     will                 do</a:t>
            </a:r>
            <a:endParaRPr lang="en-US" altLang="zh-CN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714348" y="6000768"/>
            <a:ext cx="56436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</a:rPr>
              <a:t>Where    will                             study</a:t>
            </a:r>
            <a:endParaRPr lang="en-US" altLang="zh-CN" sz="2800" i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u=3611911943,2940027143&amp;fm=0&amp;gp=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428868"/>
            <a:ext cx="97870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6000">
                      <a:srgbClr val="E81766"/>
                    </a:gs>
                    <a:gs pos="13500">
                      <a:srgbClr val="EE3F17"/>
                    </a:gs>
                    <a:gs pos="24000">
                      <a:srgbClr val="FFFF00"/>
                    </a:gs>
                    <a:gs pos="32499">
                      <a:srgbClr val="1A8D48"/>
                    </a:gs>
                    <a:gs pos="39500">
                      <a:srgbClr val="0819FB"/>
                    </a:gs>
                    <a:gs pos="50000">
                      <a:srgbClr val="A603AB"/>
                    </a:gs>
                    <a:gs pos="60501">
                      <a:srgbClr val="0819FB"/>
                    </a:gs>
                    <a:gs pos="67501">
                      <a:srgbClr val="1A8D48"/>
                    </a:gs>
                    <a:gs pos="76000">
                      <a:srgbClr val="FFFF00"/>
                    </a:gs>
                    <a:gs pos="86500">
                      <a:srgbClr val="EE3F17"/>
                    </a:gs>
                    <a:gs pos="94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Lucida Calligraphy" pitchFamily="66" charset="0"/>
              </a:rPr>
              <a:t>Thank  you!</a:t>
            </a:r>
            <a:endParaRPr lang="zh-CN" altLang="en-US" sz="10000" dirty="0">
              <a:latin typeface="Lucida Calligraphy" pitchFamily="66" charset="0"/>
            </a:endParaRPr>
          </a:p>
        </p:txBody>
      </p: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appdata\roaming\360se6\USERDA~1\Temp\200851~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>
            <a:hlinkClick r:id="rId4" action="ppaction://hlinkfile"/>
          </p:cNvPr>
          <p:cNvSpPr txBox="1"/>
          <p:nvPr/>
        </p:nvSpPr>
        <p:spPr>
          <a:xfrm>
            <a:off x="539552" y="1844824"/>
            <a:ext cx="7704856" cy="2592288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r>
              <a:rPr lang="en-US" altLang="zh-CN" sz="5400" b="1" i="1" dirty="0" smtClean="0"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latin typeface="Georgia" pitchFamily="18" charset="0"/>
              </a:rPr>
              <a:t>Warm up</a:t>
            </a:r>
            <a:endParaRPr lang="zh-CN" altLang="en-US" sz="5400" b="1" i="1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latin typeface="Georgia" pitchFamily="18" charset="0"/>
            </a:endParaRPr>
          </a:p>
        </p:txBody>
      </p:sp>
      <p:pic>
        <p:nvPicPr>
          <p:cNvPr id="5122" name="Picture 2" descr="http://soso1.gtimg.cn/sosopic_f/0/7395980670078352129/0">
            <a:hlinkClick r:id="rId5" action="ppaction://hlinkfile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95736" y="5013176"/>
            <a:ext cx="1440160" cy="14401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  <p:sndAc>
      <p:stSnd>
        <p:snd r:embed="rId2" name="laser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200904231759207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143108" y="2347264"/>
            <a:ext cx="496963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0" dirty="0" smtClean="0">
                <a:solidFill>
                  <a:srgbClr val="7030A0"/>
                </a:solidFill>
                <a:latin typeface="GWIPA" pitchFamily="2" charset="2"/>
              </a:rPr>
              <a:t>/</a:t>
            </a:r>
            <a:r>
              <a:rPr lang="en-US" altLang="zh-CN" sz="12000" dirty="0" smtClean="0">
                <a:solidFill>
                  <a:srgbClr val="7030A0"/>
                </a:solidFill>
                <a:latin typeface="GWIPA" pitchFamily="2" charset="2"/>
                <a:sym typeface="GWIPA"/>
              </a:rPr>
              <a:t></a:t>
            </a:r>
            <a:r>
              <a:rPr lang="en-US" altLang="zh-CN" sz="12000" dirty="0" err="1" smtClean="0">
                <a:solidFill>
                  <a:srgbClr val="7030A0"/>
                </a:solidFill>
                <a:latin typeface="GWIPA" pitchFamily="2" charset="2"/>
                <a:sym typeface="GWIPA"/>
              </a:rPr>
              <a:t>dXktE</a:t>
            </a:r>
            <a:r>
              <a:rPr lang="en-US" altLang="zh-CN" sz="12000" dirty="0" smtClean="0">
                <a:solidFill>
                  <a:srgbClr val="7030A0"/>
                </a:solidFill>
                <a:latin typeface="GWIPA" pitchFamily="2" charset="2"/>
              </a:rPr>
              <a:t>/</a:t>
            </a:r>
            <a:endParaRPr lang="zh-CN" altLang="en-US" sz="12000" dirty="0">
              <a:solidFill>
                <a:srgbClr val="7030A0"/>
              </a:solidFill>
              <a:latin typeface="GWIPA" pitchFamily="2" charset="2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000232" y="2275826"/>
            <a:ext cx="54296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0" dirty="0" smtClean="0">
                <a:solidFill>
                  <a:srgbClr val="7030A0"/>
                </a:solidFill>
                <a:latin typeface="GWIPA" pitchFamily="2" charset="2"/>
              </a:rPr>
              <a:t>/</a:t>
            </a:r>
            <a:r>
              <a:rPr lang="en-US" altLang="zh-CN" sz="12000" dirty="0" smtClean="0">
                <a:solidFill>
                  <a:srgbClr val="7030A0"/>
                </a:solidFill>
                <a:latin typeface="GWIPA" pitchFamily="2" charset="2"/>
                <a:sym typeface="GWIPA"/>
              </a:rPr>
              <a:t></a:t>
            </a:r>
            <a:r>
              <a:rPr lang="en-US" altLang="zh-CN" sz="12000" dirty="0" err="1" smtClean="0">
                <a:solidFill>
                  <a:srgbClr val="7030A0"/>
                </a:solidFill>
                <a:latin typeface="GWIPA" pitchFamily="2" charset="2"/>
                <a:sym typeface="GWIPA"/>
              </a:rPr>
              <a:t>dRaIvE</a:t>
            </a:r>
            <a:r>
              <a:rPr lang="en-US" altLang="zh-CN" sz="12000" dirty="0" smtClean="0">
                <a:solidFill>
                  <a:srgbClr val="7030A0"/>
                </a:solidFill>
                <a:latin typeface="GWIPA" pitchFamily="2" charset="2"/>
              </a:rPr>
              <a:t>/</a:t>
            </a:r>
            <a:endParaRPr lang="zh-CN" altLang="en-US" sz="12000" dirty="0">
              <a:solidFill>
                <a:srgbClr val="7030A0"/>
              </a:solidFill>
              <a:latin typeface="GWIPA" pitchFamily="2" charset="2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043608" y="2276872"/>
            <a:ext cx="573266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0" dirty="0" smtClean="0">
                <a:solidFill>
                  <a:srgbClr val="7030A0"/>
                </a:solidFill>
                <a:latin typeface="GWIPA" pitchFamily="2" charset="2"/>
              </a:rPr>
              <a:t>/</a:t>
            </a:r>
            <a:r>
              <a:rPr lang="en-US" altLang="zh-CN" sz="12000" dirty="0" smtClean="0">
                <a:solidFill>
                  <a:srgbClr val="7030A0"/>
                </a:solidFill>
                <a:latin typeface="GWIPA" pitchFamily="2" charset="2"/>
                <a:sym typeface="GWIPA"/>
              </a:rPr>
              <a:t>P</a:t>
            </a:r>
            <a:r>
              <a:rPr lang="en-US" altLang="zh-CN" sz="8000" b="1" dirty="0" smtClean="0">
                <a:solidFill>
                  <a:srgbClr val="7030A0"/>
                </a:solidFill>
                <a:latin typeface="GWIPA" pitchFamily="2" charset="2"/>
                <a:sym typeface="GWIPA"/>
              </a:rPr>
              <a:t>3</a:t>
            </a:r>
            <a:r>
              <a:rPr lang="en-US" altLang="zh-CN" sz="12000" dirty="0" smtClean="0">
                <a:solidFill>
                  <a:srgbClr val="7030A0"/>
                </a:solidFill>
                <a:latin typeface="GWIPA" pitchFamily="2" charset="2"/>
                <a:sym typeface="GWIPA"/>
              </a:rPr>
              <a:t>:sEnl</a:t>
            </a:r>
            <a:r>
              <a:rPr lang="en-US" altLang="zh-CN" sz="12000" dirty="0" smtClean="0">
                <a:solidFill>
                  <a:srgbClr val="7030A0"/>
                </a:solidFill>
                <a:latin typeface="GWIPA" pitchFamily="2" charset="2"/>
              </a:rPr>
              <a:t>/</a:t>
            </a:r>
            <a:endParaRPr lang="zh-CN" altLang="en-US" sz="12000" dirty="0">
              <a:solidFill>
                <a:srgbClr val="7030A0"/>
              </a:solidFill>
              <a:latin typeface="GWIPA" pitchFamily="2" charset="2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357422" y="2428868"/>
            <a:ext cx="488146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0" dirty="0" smtClean="0">
                <a:solidFill>
                  <a:srgbClr val="7030A0"/>
                </a:solidFill>
                <a:latin typeface="GWIPA" pitchFamily="2" charset="2"/>
              </a:rPr>
              <a:t>/</a:t>
            </a:r>
            <a:r>
              <a:rPr lang="en-US" altLang="zh-CN" sz="12000" dirty="0" smtClean="0">
                <a:solidFill>
                  <a:srgbClr val="7030A0"/>
                </a:solidFill>
                <a:latin typeface="GWIPA" pitchFamily="2" charset="2"/>
                <a:sym typeface="GWIPA"/>
              </a:rPr>
              <a:t></a:t>
            </a:r>
            <a:r>
              <a:rPr lang="en-US" altLang="zh-CN" sz="12000" dirty="0" err="1" smtClean="0">
                <a:solidFill>
                  <a:srgbClr val="7030A0"/>
                </a:solidFill>
                <a:latin typeface="GWIPA" pitchFamily="2" charset="2"/>
                <a:sym typeface="GWIPA"/>
              </a:rPr>
              <a:t>peIpE</a:t>
            </a:r>
            <a:r>
              <a:rPr lang="en-US" altLang="zh-CN" sz="12000" dirty="0" smtClean="0">
                <a:solidFill>
                  <a:srgbClr val="7030A0"/>
                </a:solidFill>
                <a:latin typeface="GWIPA" pitchFamily="2" charset="2"/>
              </a:rPr>
              <a:t>/</a:t>
            </a:r>
            <a:endParaRPr lang="zh-CN" altLang="en-US" sz="12000" dirty="0">
              <a:solidFill>
                <a:srgbClr val="7030A0"/>
              </a:solidFill>
              <a:latin typeface="GWIPA" pitchFamily="2" charset="2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714612" y="2428868"/>
            <a:ext cx="336662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0" dirty="0" smtClean="0">
                <a:solidFill>
                  <a:srgbClr val="7030A0"/>
                </a:solidFill>
                <a:latin typeface="GWIPA" pitchFamily="2" charset="2"/>
              </a:rPr>
              <a:t>/</a:t>
            </a:r>
            <a:r>
              <a:rPr lang="en-US" altLang="zh-CN" sz="12000" dirty="0" err="1" smtClean="0">
                <a:solidFill>
                  <a:srgbClr val="7030A0"/>
                </a:solidFill>
                <a:latin typeface="GWIPA" pitchFamily="2" charset="2"/>
                <a:sym typeface="GWIPA"/>
              </a:rPr>
              <a:t>Pi:s</a:t>
            </a:r>
            <a:r>
              <a:rPr lang="en-US" altLang="zh-CN" sz="12000" dirty="0" smtClean="0">
                <a:solidFill>
                  <a:srgbClr val="7030A0"/>
                </a:solidFill>
                <a:latin typeface="GWIPA" pitchFamily="2" charset="2"/>
              </a:rPr>
              <a:t>/</a:t>
            </a:r>
            <a:endParaRPr lang="zh-CN" altLang="en-US" sz="12000" dirty="0">
              <a:solidFill>
                <a:srgbClr val="7030A0"/>
              </a:solidFill>
              <a:latin typeface="GWIPA" pitchFamily="2" charset="2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500298" y="2428868"/>
            <a:ext cx="421140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0" i="1" dirty="0" smtClean="0">
                <a:solidFill>
                  <a:srgbClr val="0070C0"/>
                </a:solidFill>
                <a:latin typeface="Georgia" pitchFamily="18" charset="0"/>
              </a:rPr>
              <a:t>shape</a:t>
            </a:r>
            <a:endParaRPr lang="zh-CN" altLang="en-US" sz="12000" i="1" dirty="0">
              <a:solidFill>
                <a:srgbClr val="0070C0"/>
              </a:solidFill>
              <a:latin typeface="Georgia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259632" y="2420888"/>
            <a:ext cx="556915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0" i="1" dirty="0" smtClean="0">
                <a:solidFill>
                  <a:srgbClr val="0070C0"/>
                </a:solidFill>
                <a:latin typeface="Georgia" pitchFamily="18" charset="0"/>
              </a:rPr>
              <a:t>already</a:t>
            </a:r>
            <a:endParaRPr lang="zh-CN" altLang="en-US" sz="12000" i="1" dirty="0">
              <a:solidFill>
                <a:srgbClr val="0070C0"/>
              </a:solidFill>
              <a:latin typeface="Georgia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39552" y="2276872"/>
            <a:ext cx="622638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0" i="1" dirty="0" smtClean="0">
                <a:solidFill>
                  <a:srgbClr val="0070C0"/>
                </a:solidFill>
                <a:latin typeface="Georgia" pitchFamily="18" charset="0"/>
              </a:rPr>
              <a:t>engineer</a:t>
            </a:r>
            <a:endParaRPr lang="zh-CN" altLang="en-US" sz="12000" i="1" dirty="0">
              <a:solidFill>
                <a:srgbClr val="0070C0"/>
              </a:solidFill>
              <a:latin typeface="Georgia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500298" y="2571744"/>
            <a:ext cx="462979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0" i="1" dirty="0" smtClean="0">
                <a:solidFill>
                  <a:srgbClr val="0070C0"/>
                </a:solidFill>
                <a:latin typeface="Georgia" pitchFamily="18" charset="0"/>
              </a:rPr>
              <a:t>article</a:t>
            </a:r>
            <a:endParaRPr lang="zh-CN" altLang="en-US" sz="12000" i="1" dirty="0">
              <a:solidFill>
                <a:srgbClr val="0070C0"/>
              </a:solidFill>
              <a:latin typeface="Georgia" pitchFamily="18" charset="0"/>
            </a:endParaRPr>
          </a:p>
        </p:txBody>
      </p:sp>
      <p:sp>
        <p:nvSpPr>
          <p:cNvPr id="14" name="标题 1"/>
          <p:cNvSpPr txBox="1">
            <a:spLocks/>
          </p:cNvSpPr>
          <p:nvPr/>
        </p:nvSpPr>
        <p:spPr>
          <a:xfrm>
            <a:off x="-252536" y="548680"/>
            <a:ext cx="4943686" cy="98164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Jokerman" pitchFamily="82" charset="0"/>
                <a:ea typeface="+mj-ea"/>
                <a:cs typeface="Vijaya" pitchFamily="34" charset="0"/>
              </a:rPr>
              <a:t>Phonetics</a:t>
            </a:r>
            <a:r>
              <a:rPr kumimoji="0" lang="en-US" altLang="zh-CN" sz="4800" b="1" u="none" strike="noStrike" kern="1200" normalizeH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Jokerman" pitchFamily="82" charset="0"/>
                <a:ea typeface="+mj-ea"/>
                <a:cs typeface="Vijaya" pitchFamily="34" charset="0"/>
              </a:rPr>
              <a:t> :</a:t>
            </a:r>
            <a:r>
              <a:rPr kumimoji="0" lang="en-US" altLang="zh-CN" sz="4800" b="1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Jokerman" pitchFamily="82" charset="0"/>
                <a:ea typeface="+mj-ea"/>
                <a:cs typeface="Vijaya" pitchFamily="34" charset="0"/>
              </a:rPr>
              <a:t> </a:t>
            </a:r>
            <a:endParaRPr kumimoji="0" lang="zh-CN" altLang="en-US" sz="4800" b="1" u="none" strike="noStrike" kern="120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Jokerman" pitchFamily="82" charset="0"/>
              <a:ea typeface="+mj-ea"/>
              <a:cs typeface="Vijaya" pitchFamily="34" charset="0"/>
            </a:endParaRPr>
          </a:p>
        </p:txBody>
      </p: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t01e50b83164ab5540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785918" y="2285992"/>
            <a:ext cx="65800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0" b="1" dirty="0" smtClean="0">
                <a:latin typeface="GWIPA" pitchFamily="2" charset="2"/>
              </a:rPr>
              <a:t>/</a:t>
            </a:r>
            <a:r>
              <a:rPr lang="en-US" altLang="zh-CN" sz="14000" b="1" dirty="0" smtClean="0">
                <a:latin typeface="GWIPA" pitchFamily="2" charset="2"/>
                <a:sym typeface="GWIPA"/>
              </a:rPr>
              <a:t></a:t>
            </a:r>
            <a:r>
              <a:rPr lang="en-US" altLang="zh-CN" sz="14000" b="1" dirty="0" err="1" smtClean="0">
                <a:latin typeface="GWIPA" pitchFamily="2" charset="2"/>
              </a:rPr>
              <a:t>peIpE</a:t>
            </a:r>
            <a:r>
              <a:rPr lang="en-US" altLang="zh-CN" sz="14000" b="1" u="none" dirty="0" smtClean="0">
                <a:latin typeface="GWIPA" pitchFamily="2" charset="2"/>
              </a:rPr>
              <a:t>/</a:t>
            </a:r>
            <a:endParaRPr lang="zh-CN" altLang="en-US" sz="14000" b="1" dirty="0" smtClean="0">
              <a:latin typeface="GWIPA" pitchFamily="2" charset="2"/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4286248" y="4357694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6286512" y="4357694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cxnSp>
        <p:nvCxnSpPr>
          <p:cNvPr id="26" name="直接连接符 25"/>
          <p:cNvCxnSpPr/>
          <p:nvPr/>
        </p:nvCxnSpPr>
        <p:spPr bwMode="auto">
          <a:xfrm rot="5400000">
            <a:off x="4108447" y="3463925"/>
            <a:ext cx="2071702" cy="1588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t01e50b83164ab5540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500166" y="2285992"/>
            <a:ext cx="65800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0" b="1" dirty="0" smtClean="0">
                <a:latin typeface="GWIPA" pitchFamily="2" charset="2"/>
              </a:rPr>
              <a:t>/</a:t>
            </a:r>
            <a:r>
              <a:rPr lang="en-US" altLang="zh-CN" sz="14000" b="1" dirty="0" err="1" smtClean="0">
                <a:latin typeface="GWIPA" pitchFamily="2" charset="2"/>
              </a:rPr>
              <a:t>pE</a:t>
            </a:r>
            <a:r>
              <a:rPr lang="en-US" altLang="zh-CN" sz="14000" b="1" dirty="0" err="1" smtClean="0">
                <a:latin typeface="GWIPA" pitchFamily="2" charset="2"/>
                <a:sym typeface="GWIPA"/>
              </a:rPr>
              <a:t></a:t>
            </a:r>
            <a:r>
              <a:rPr lang="en-US" altLang="zh-CN" sz="14000" b="1" dirty="0" err="1" smtClean="0">
                <a:latin typeface="GWIPA" pitchFamily="2" charset="2"/>
              </a:rPr>
              <a:t>lu:t</a:t>
            </a:r>
            <a:r>
              <a:rPr lang="en-US" altLang="zh-CN" sz="14000" b="1" u="none" dirty="0" smtClean="0">
                <a:latin typeface="GWIPA" pitchFamily="2" charset="2"/>
              </a:rPr>
              <a:t>/</a:t>
            </a:r>
            <a:endParaRPr lang="zh-CN" altLang="en-US" sz="14000" b="1" dirty="0" smtClean="0">
              <a:latin typeface="GWIPA" pitchFamily="2" charset="2"/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3357554" y="4143380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5500694" y="4143380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cxnSp>
        <p:nvCxnSpPr>
          <p:cNvPr id="26" name="直接连接符 25"/>
          <p:cNvCxnSpPr/>
          <p:nvPr/>
        </p:nvCxnSpPr>
        <p:spPr bwMode="auto">
          <a:xfrm rot="5400000">
            <a:off x="3251191" y="3392487"/>
            <a:ext cx="2071702" cy="1588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t01e50b83164ab5540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500166" y="2285992"/>
            <a:ext cx="65800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0" b="1" dirty="0" smtClean="0">
                <a:latin typeface="GWIPA" pitchFamily="2" charset="2"/>
              </a:rPr>
              <a:t>/</a:t>
            </a:r>
            <a:r>
              <a:rPr lang="en-US" altLang="zh-CN" sz="14000" b="1" dirty="0" smtClean="0">
                <a:latin typeface="GWIPA" pitchFamily="2" charset="2"/>
                <a:sym typeface="GWIPA"/>
              </a:rPr>
              <a:t></a:t>
            </a:r>
            <a:r>
              <a:rPr lang="en-US" altLang="zh-CN" sz="14000" b="1" dirty="0" err="1" smtClean="0">
                <a:latin typeface="GWIPA" pitchFamily="2" charset="2"/>
              </a:rPr>
              <a:t>wi:kli</a:t>
            </a:r>
            <a:r>
              <a:rPr lang="en-US" altLang="zh-CN" sz="14000" b="1" u="none" dirty="0" smtClean="0">
                <a:latin typeface="GWIPA" pitchFamily="2" charset="2"/>
              </a:rPr>
              <a:t>/</a:t>
            </a:r>
            <a:endParaRPr lang="zh-CN" altLang="en-US" sz="14000" b="1" dirty="0" smtClean="0">
              <a:latin typeface="GWIPA" pitchFamily="2" charset="2"/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4000496" y="4286256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6500826" y="4214818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</a:endParaRPr>
          </a:p>
        </p:txBody>
      </p:sp>
      <p:cxnSp>
        <p:nvCxnSpPr>
          <p:cNvPr id="26" name="直接连接符 25"/>
          <p:cNvCxnSpPr/>
          <p:nvPr/>
        </p:nvCxnSpPr>
        <p:spPr bwMode="auto">
          <a:xfrm rot="5400000">
            <a:off x="4751389" y="3392487"/>
            <a:ext cx="2071702" cy="1588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t0157a950a074b90c8e.jpg"/>
          <p:cNvPicPr>
            <a:picLocks noChangeAspect="1"/>
          </p:cNvPicPr>
          <p:nvPr/>
        </p:nvPicPr>
        <p:blipFill>
          <a:blip r:embed="rId4" cstate="print"/>
          <a:srcRect l="4687" t="7155" r="4687" b="618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59562" y="843961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找出画线部分发音不同的一项</a:t>
            </a:r>
            <a:r>
              <a:rPr lang="en-US" altLang="zh-CN" sz="3200" dirty="0" smtClean="0">
                <a:solidFill>
                  <a:srgbClr val="C00000"/>
                </a:solidFill>
                <a:latin typeface="华文新魏" pitchFamily="2" charset="-122"/>
                <a:ea typeface="华文新魏" pitchFamily="2" charset="-122"/>
              </a:rPr>
              <a:t>.</a:t>
            </a:r>
            <a:endParaRPr lang="zh-CN" altLang="en-US" sz="3200" dirty="0">
              <a:solidFill>
                <a:srgbClr val="C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8" name="标题 1"/>
          <p:cNvSpPr txBox="1">
            <a:spLocks/>
          </p:cNvSpPr>
          <p:nvPr/>
        </p:nvSpPr>
        <p:spPr>
          <a:xfrm>
            <a:off x="-514562" y="232776"/>
            <a:ext cx="4943686" cy="98164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Jokerman" pitchFamily="82" charset="0"/>
                <a:ea typeface="+mj-ea"/>
                <a:cs typeface="Vijaya" pitchFamily="34" charset="0"/>
              </a:rPr>
              <a:t>Phonetics</a:t>
            </a:r>
            <a:r>
              <a:rPr kumimoji="0" lang="en-US" altLang="zh-CN" sz="4800" b="1" u="none" strike="noStrike" kern="1200" normalizeH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Jokerman" pitchFamily="82" charset="0"/>
                <a:ea typeface="+mj-ea"/>
                <a:cs typeface="Vijaya" pitchFamily="34" charset="0"/>
              </a:rPr>
              <a:t> :</a:t>
            </a:r>
            <a:r>
              <a:rPr kumimoji="0" lang="en-US" altLang="zh-CN" sz="4800" b="1" u="none" strike="noStrike" kern="120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Jokerman" pitchFamily="82" charset="0"/>
                <a:ea typeface="+mj-ea"/>
                <a:cs typeface="Vijaya" pitchFamily="34" charset="0"/>
              </a:rPr>
              <a:t> </a:t>
            </a:r>
            <a:endParaRPr kumimoji="0" lang="zh-CN" altLang="en-US" sz="4800" b="1" u="none" strike="noStrike" kern="120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Jokerman" pitchFamily="82" charset="0"/>
              <a:ea typeface="+mj-ea"/>
              <a:cs typeface="Vijaya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-357254" y="1142984"/>
            <a:ext cx="97156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95275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宋体" pitchFamily="2" charset="-122"/>
                <a:cs typeface="宋体" pitchFamily="2" charset="-122"/>
              </a:rPr>
              <a:t>   1.  A. pil</a:t>
            </a:r>
            <a:r>
              <a:rPr kumimoji="0" lang="en-US" altLang="zh-CN" sz="3200" b="0" i="1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宋体" pitchFamily="2" charset="-122"/>
                <a:cs typeface="宋体" pitchFamily="2" charset="-122"/>
              </a:rPr>
              <a:t>o</a:t>
            </a:r>
            <a:r>
              <a:rPr kumimoji="0" lang="en-US" altLang="zh-CN" sz="3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宋体" pitchFamily="2" charset="-122"/>
                <a:cs typeface="宋体" pitchFamily="2" charset="-122"/>
              </a:rPr>
              <a:t>t    B. d</a:t>
            </a:r>
            <a:r>
              <a:rPr kumimoji="0" lang="en-US" altLang="zh-CN" sz="3200" b="0" i="1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宋体" pitchFamily="2" charset="-122"/>
                <a:cs typeface="宋体" pitchFamily="2" charset="-122"/>
              </a:rPr>
              <a:t>o</a:t>
            </a:r>
            <a:r>
              <a:rPr kumimoji="0" lang="en-US" altLang="zh-CN" sz="3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宋体" pitchFamily="2" charset="-122"/>
                <a:cs typeface="宋体" pitchFamily="2" charset="-122"/>
              </a:rPr>
              <a:t>ctor     C . c</a:t>
            </a:r>
            <a:r>
              <a:rPr kumimoji="0" lang="en-US" altLang="zh-CN" sz="3200" b="0" i="1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宋体" pitchFamily="2" charset="-122"/>
                <a:cs typeface="宋体" pitchFamily="2" charset="-122"/>
              </a:rPr>
              <a:t>o</a:t>
            </a:r>
            <a:r>
              <a:rPr kumimoji="0" lang="en-US" altLang="zh-CN" sz="3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宋体" pitchFamily="2" charset="-122"/>
                <a:cs typeface="宋体" pitchFamily="2" charset="-122"/>
              </a:rPr>
              <a:t>llege   D . h</a:t>
            </a:r>
            <a:r>
              <a:rPr kumimoji="0" lang="en-US" altLang="zh-CN" sz="3200" b="0" i="1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宋体" pitchFamily="2" charset="-122"/>
                <a:cs typeface="宋体" pitchFamily="2" charset="-122"/>
              </a:rPr>
              <a:t>o</a:t>
            </a:r>
            <a:r>
              <a:rPr kumimoji="0" lang="en-US" altLang="zh-CN" sz="3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宋体" pitchFamily="2" charset="-122"/>
                <a:cs typeface="宋体" pitchFamily="2" charset="-122"/>
              </a:rPr>
              <a:t>bby</a:t>
            </a:r>
          </a:p>
          <a:p>
            <a:pPr lvl="0" indent="295275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   2. A. pap</a:t>
            </a:r>
            <a:r>
              <a:rPr lang="en-US" altLang="zh-CN" sz="3200" i="1" u="sng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er</a:t>
            </a: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  B. driv</a:t>
            </a:r>
            <a:r>
              <a:rPr lang="en-US" altLang="zh-CN" sz="3200" i="1" u="sng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er</a:t>
            </a: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     C. t</a:t>
            </a:r>
            <a:r>
              <a:rPr lang="en-US" altLang="zh-CN" sz="3200" i="1" u="sng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er</a:t>
            </a: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m        D. cook</a:t>
            </a:r>
            <a:r>
              <a:rPr lang="en-US" altLang="zh-CN" sz="3200" i="1" u="sng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er</a:t>
            </a:r>
          </a:p>
          <a:p>
            <a:pPr lvl="0" indent="295275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   3. A. s</a:t>
            </a:r>
            <a:r>
              <a:rPr lang="en-US" altLang="zh-CN" sz="3200" i="1" u="sng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i</a:t>
            </a: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mple B. eng</a:t>
            </a:r>
            <a:r>
              <a:rPr lang="en-US" altLang="zh-CN" sz="3200" i="1" u="sng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i</a:t>
            </a: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neer C. r</a:t>
            </a:r>
            <a:r>
              <a:rPr lang="en-US" altLang="zh-CN" sz="3200" i="1" u="sng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i</a:t>
            </a: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ch        D. art</a:t>
            </a:r>
            <a:r>
              <a:rPr lang="en-US" altLang="zh-CN" sz="3200" i="1" u="sng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i</a:t>
            </a: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cle </a:t>
            </a:r>
          </a:p>
          <a:p>
            <a:pPr lvl="0" indent="295275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   4. A. cart</a:t>
            </a:r>
            <a:r>
              <a:rPr lang="en-US" altLang="zh-CN" sz="3200" i="1" u="sng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oo</a:t>
            </a: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n B. c</a:t>
            </a:r>
            <a:r>
              <a:rPr lang="en-US" altLang="zh-CN" sz="3200" i="1" u="sng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oo</a:t>
            </a: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k      C. g</a:t>
            </a:r>
            <a:r>
              <a:rPr lang="en-US" altLang="zh-CN" sz="3200" i="1" u="sng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oo</a:t>
            </a: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d       D. f</a:t>
            </a:r>
            <a:r>
              <a:rPr lang="en-US" altLang="zh-CN" sz="3200" i="1" u="sng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oo</a:t>
            </a: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t</a:t>
            </a:r>
          </a:p>
          <a:p>
            <a:pPr lvl="0" indent="295275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   5. A. hobb</a:t>
            </a:r>
            <a:r>
              <a:rPr lang="en-US" altLang="zh-CN" sz="3200" i="1" u="sng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y</a:t>
            </a: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    B. arm</a:t>
            </a:r>
            <a:r>
              <a:rPr lang="en-US" altLang="zh-CN" sz="3200" i="1" u="sng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y</a:t>
            </a: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     C. dr</a:t>
            </a:r>
            <a:r>
              <a:rPr lang="en-US" altLang="zh-CN" sz="3200" i="1" u="sng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y</a:t>
            </a: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         D. dirt</a:t>
            </a:r>
            <a:r>
              <a:rPr lang="en-US" altLang="zh-CN" sz="3200" i="1" u="sng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y</a:t>
            </a:r>
            <a:r>
              <a:rPr lang="en-US" altLang="zh-CN" sz="3200" i="1" dirty="0" smtClean="0">
                <a:latin typeface="Georgia" pitchFamily="18" charset="0"/>
                <a:ea typeface="宋体" pitchFamily="2" charset="-122"/>
                <a:cs typeface="宋体" pitchFamily="2" charset="-122"/>
              </a:rPr>
              <a:t>   </a:t>
            </a:r>
            <a:endParaRPr lang="en-US" altLang="zh-CN" sz="3200" i="1" u="sng" dirty="0" smtClean="0">
              <a:latin typeface="Georgia" pitchFamily="18" charset="0"/>
              <a:ea typeface="宋体" pitchFamily="2" charset="-122"/>
              <a:cs typeface="宋体" pitchFamily="2" charset="-122"/>
            </a:endParaRPr>
          </a:p>
          <a:p>
            <a:pPr lvl="0" indent="295275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3200" b="0" i="1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宋体" pitchFamily="2" charset="-122"/>
                <a:cs typeface="宋体" pitchFamily="2" charset="-122"/>
              </a:rPr>
              <a:t>   </a:t>
            </a:r>
            <a:r>
              <a:rPr kumimoji="0" lang="en-US" altLang="zh-CN" sz="3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宋体" pitchFamily="2" charset="-122"/>
                <a:cs typeface="宋体" pitchFamily="2" charset="-122"/>
              </a:rPr>
              <a:t> </a:t>
            </a:r>
            <a:endParaRPr kumimoji="0" lang="en-US" altLang="zh-CN" sz="3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13" name="图片 12" descr="dcbf6006e7d2286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158" y="1357298"/>
            <a:ext cx="976317" cy="904879"/>
          </a:xfrm>
          <a:prstGeom prst="rect">
            <a:avLst/>
          </a:prstGeom>
        </p:spPr>
      </p:pic>
      <p:pic>
        <p:nvPicPr>
          <p:cNvPr id="14" name="图片 13" descr="dcbf6006e7d2286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4810" y="2285992"/>
            <a:ext cx="976317" cy="904879"/>
          </a:xfrm>
          <a:prstGeom prst="rect">
            <a:avLst/>
          </a:prstGeom>
        </p:spPr>
      </p:pic>
      <p:pic>
        <p:nvPicPr>
          <p:cNvPr id="15" name="图片 14" descr="dcbf6006e7d2286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57686" y="3286124"/>
            <a:ext cx="976317" cy="904879"/>
          </a:xfrm>
          <a:prstGeom prst="rect">
            <a:avLst/>
          </a:prstGeom>
        </p:spPr>
      </p:pic>
      <p:pic>
        <p:nvPicPr>
          <p:cNvPr id="16" name="图片 15" descr="dcbf6006e7d2286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0" y="4286256"/>
            <a:ext cx="976317" cy="904879"/>
          </a:xfrm>
          <a:prstGeom prst="rect">
            <a:avLst/>
          </a:prstGeom>
        </p:spPr>
      </p:pic>
      <p:pic>
        <p:nvPicPr>
          <p:cNvPr id="17" name="图片 16" descr="dcbf6006e7d2286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4810" y="5286388"/>
            <a:ext cx="976317" cy="904879"/>
          </a:xfrm>
          <a:prstGeom prst="rect">
            <a:avLst/>
          </a:prstGeom>
        </p:spPr>
      </p:pic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小孩喷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小孩喷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小孩喷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小孩喷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小孩喷嚏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571472" y="285728"/>
            <a:ext cx="7858180" cy="2571768"/>
          </a:xfrm>
          <a:prstGeom prst="rect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642910" y="142852"/>
            <a:ext cx="86439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i="1" dirty="0" smtClean="0">
                <a:solidFill>
                  <a:srgbClr val="C00000"/>
                </a:solidFill>
                <a:latin typeface="Georgia" pitchFamily="18" charset="0"/>
              </a:rPr>
              <a:t>A:</a:t>
            </a:r>
            <a:r>
              <a:rPr lang="en-US" altLang="zh-CN" sz="2800" i="1" dirty="0" smtClean="0">
                <a:latin typeface="Georgia" pitchFamily="18" charset="0"/>
              </a:rPr>
              <a:t>  What do you want to be when you grow up ?</a:t>
            </a:r>
          </a:p>
          <a:p>
            <a:pPr>
              <a:lnSpc>
                <a:spcPct val="150000"/>
              </a:lnSpc>
            </a:pPr>
            <a:r>
              <a:rPr lang="en-US" altLang="zh-CN" sz="2800" i="1" dirty="0" smtClean="0">
                <a:solidFill>
                  <a:srgbClr val="C00000"/>
                </a:solidFill>
                <a:latin typeface="Georgia" pitchFamily="18" charset="0"/>
              </a:rPr>
              <a:t>B:   </a:t>
            </a:r>
            <a:r>
              <a:rPr lang="en-US" altLang="zh-CN" sz="2800" i="1" dirty="0" smtClean="0">
                <a:latin typeface="Georgia" pitchFamily="18" charset="0"/>
              </a:rPr>
              <a:t>I want to be a </a:t>
            </a:r>
            <a:r>
              <a:rPr lang="en-US" altLang="zh-CN" sz="2800" i="1" dirty="0" smtClean="0">
                <a:solidFill>
                  <a:srgbClr val="C00000"/>
                </a:solidFill>
                <a:latin typeface="Georgia" pitchFamily="18" charset="0"/>
              </a:rPr>
              <a:t>basketball player </a:t>
            </a:r>
            <a:r>
              <a:rPr lang="en-US" altLang="zh-CN" sz="2800" i="1" dirty="0" smtClean="0">
                <a:latin typeface="Georgia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800" i="1" dirty="0" smtClean="0">
                <a:solidFill>
                  <a:srgbClr val="C00000"/>
                </a:solidFill>
                <a:latin typeface="Georgia" pitchFamily="18" charset="0"/>
              </a:rPr>
              <a:t>A:   </a:t>
            </a:r>
            <a:r>
              <a:rPr lang="en-US" altLang="zh-CN" sz="2800" i="1" dirty="0" smtClean="0">
                <a:latin typeface="Georgia" pitchFamily="18" charset="0"/>
              </a:rPr>
              <a:t>How are you going to do that ?</a:t>
            </a:r>
          </a:p>
          <a:p>
            <a:pPr>
              <a:lnSpc>
                <a:spcPct val="150000"/>
              </a:lnSpc>
            </a:pPr>
            <a:r>
              <a:rPr lang="en-US" altLang="zh-CN" sz="2800" i="1" dirty="0" smtClean="0">
                <a:solidFill>
                  <a:srgbClr val="C00000"/>
                </a:solidFill>
                <a:latin typeface="Georgia" pitchFamily="18" charset="0"/>
              </a:rPr>
              <a:t>B:   </a:t>
            </a:r>
            <a:r>
              <a:rPr lang="en-US" altLang="zh-CN" sz="2800" i="1" dirty="0" smtClean="0">
                <a:latin typeface="Georgia" pitchFamily="18" charset="0"/>
              </a:rPr>
              <a:t>I’m going to </a:t>
            </a:r>
            <a:r>
              <a:rPr lang="en-US" altLang="zh-CN" sz="2800" i="1" dirty="0" smtClean="0">
                <a:solidFill>
                  <a:srgbClr val="C00000"/>
                </a:solidFill>
                <a:latin typeface="Georgia" pitchFamily="18" charset="0"/>
              </a:rPr>
              <a:t>practice basketball </a:t>
            </a:r>
            <a:r>
              <a:rPr lang="en-US" altLang="zh-CN" sz="2800" i="1" dirty="0" smtClean="0">
                <a:latin typeface="Georgia" pitchFamily="18" charset="0"/>
              </a:rPr>
              <a:t>every day.</a:t>
            </a:r>
            <a:endParaRPr lang="zh-CN" altLang="en-US" sz="2800" i="1" dirty="0">
              <a:latin typeface="Georgia" pitchFamily="18" charset="0"/>
            </a:endParaRPr>
          </a:p>
        </p:txBody>
      </p:sp>
      <p:pic>
        <p:nvPicPr>
          <p:cNvPr id="15" name="图片 14" descr="t01bec1d088453744f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3409962"/>
            <a:ext cx="2143140" cy="2876558"/>
          </a:xfrm>
          <a:prstGeom prst="rect">
            <a:avLst/>
          </a:prstGeom>
        </p:spPr>
      </p:pic>
      <p:pic>
        <p:nvPicPr>
          <p:cNvPr id="16" name="图片 15" descr="t01a36edf102b2fe54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488" y="3214686"/>
            <a:ext cx="2643206" cy="3000396"/>
          </a:xfrm>
          <a:prstGeom prst="rect">
            <a:avLst/>
          </a:prstGeom>
        </p:spPr>
      </p:pic>
      <p:pic>
        <p:nvPicPr>
          <p:cNvPr id="18" name="图片 17" descr="t0180e438beece7d268.jpg"/>
          <p:cNvPicPr>
            <a:picLocks noChangeAspect="1"/>
          </p:cNvPicPr>
          <p:nvPr/>
        </p:nvPicPr>
        <p:blipFill>
          <a:blip r:embed="rId5" cstate="print"/>
          <a:srcRect b="2439"/>
          <a:stretch>
            <a:fillRect/>
          </a:stretch>
        </p:blipFill>
        <p:spPr>
          <a:xfrm>
            <a:off x="6000760" y="3429000"/>
            <a:ext cx="2786082" cy="2857520"/>
          </a:xfrm>
          <a:prstGeom prst="rect">
            <a:avLst/>
          </a:prstGeom>
        </p:spPr>
      </p:pic>
    </p:spTree>
  </p:cSld>
  <p:clrMapOvr>
    <a:masterClrMapping/>
  </p:clrMapOvr>
  <p:transition>
    <p:cover dir="ld"/>
    <p:sndAc>
      <p:stSnd>
        <p:snd r:embed="rId2" name="jingle2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6760</TotalTime>
  <Words>1456</Words>
  <Application>Microsoft Office PowerPoint</Application>
  <PresentationFormat>全屏显示(4:3)</PresentationFormat>
  <Paragraphs>255</Paragraphs>
  <Slides>28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29" baseType="lpstr">
      <vt:lpstr>暗香扑面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I’m watching TV.</dc:title>
  <dc:creator>dell</dc:creator>
  <cp:lastModifiedBy>User</cp:lastModifiedBy>
  <cp:revision>299</cp:revision>
  <dcterms:created xsi:type="dcterms:W3CDTF">2013-05-15T08:10:30Z</dcterms:created>
  <dcterms:modified xsi:type="dcterms:W3CDTF">2014-07-29T12:51:15Z</dcterms:modified>
</cp:coreProperties>
</file>