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7"/>
  </p:notesMasterIdLst>
  <p:sldIdLst>
    <p:sldId id="418" r:id="rId2"/>
    <p:sldId id="649" r:id="rId3"/>
    <p:sldId id="648" r:id="rId4"/>
    <p:sldId id="736" r:id="rId5"/>
    <p:sldId id="737" r:id="rId6"/>
    <p:sldId id="744" r:id="rId7"/>
    <p:sldId id="745" r:id="rId8"/>
    <p:sldId id="746" r:id="rId9"/>
    <p:sldId id="747" r:id="rId10"/>
    <p:sldId id="743" r:id="rId11"/>
    <p:sldId id="647" r:id="rId12"/>
    <p:sldId id="748" r:id="rId13"/>
    <p:sldId id="646" r:id="rId14"/>
    <p:sldId id="749" r:id="rId15"/>
    <p:sldId id="752" r:id="rId16"/>
    <p:sldId id="755" r:id="rId17"/>
    <p:sldId id="753" r:id="rId18"/>
    <p:sldId id="754" r:id="rId19"/>
    <p:sldId id="751" r:id="rId20"/>
    <p:sldId id="758" r:id="rId21"/>
    <p:sldId id="650" r:id="rId22"/>
    <p:sldId id="756" r:id="rId23"/>
    <p:sldId id="759" r:id="rId24"/>
    <p:sldId id="761" r:id="rId25"/>
    <p:sldId id="760" r:id="rId26"/>
    <p:sldId id="763" r:id="rId27"/>
    <p:sldId id="764" r:id="rId28"/>
    <p:sldId id="767" r:id="rId29"/>
    <p:sldId id="765" r:id="rId30"/>
    <p:sldId id="766" r:id="rId31"/>
    <p:sldId id="768" r:id="rId32"/>
    <p:sldId id="769" r:id="rId33"/>
    <p:sldId id="770" r:id="rId34"/>
    <p:sldId id="771" r:id="rId35"/>
    <p:sldId id="645" r:id="rId36"/>
    <p:sldId id="642" r:id="rId37"/>
    <p:sldId id="674" r:id="rId38"/>
    <p:sldId id="675" r:id="rId39"/>
    <p:sldId id="676" r:id="rId40"/>
    <p:sldId id="677" r:id="rId41"/>
    <p:sldId id="678" r:id="rId42"/>
    <p:sldId id="567" r:id="rId43"/>
    <p:sldId id="679" r:id="rId44"/>
    <p:sldId id="680" r:id="rId45"/>
    <p:sldId id="681" r:id="rId46"/>
    <p:sldId id="643" r:id="rId47"/>
    <p:sldId id="576" r:id="rId48"/>
    <p:sldId id="682" r:id="rId49"/>
    <p:sldId id="683" r:id="rId50"/>
    <p:sldId id="274" r:id="rId51"/>
    <p:sldId id="644" r:id="rId52"/>
    <p:sldId id="684" r:id="rId53"/>
    <p:sldId id="685" r:id="rId54"/>
    <p:sldId id="686" r:id="rId55"/>
    <p:sldId id="652" r:id="rId56"/>
    <p:sldId id="687" r:id="rId57"/>
    <p:sldId id="691" r:id="rId58"/>
    <p:sldId id="688" r:id="rId59"/>
    <p:sldId id="689" r:id="rId60"/>
    <p:sldId id="690" r:id="rId61"/>
    <p:sldId id="276" r:id="rId62"/>
    <p:sldId id="281" r:id="rId63"/>
    <p:sldId id="500" r:id="rId64"/>
    <p:sldId id="692" r:id="rId65"/>
    <p:sldId id="693" r:id="rId66"/>
    <p:sldId id="694" r:id="rId67"/>
    <p:sldId id="695" r:id="rId68"/>
    <p:sldId id="696" r:id="rId69"/>
    <p:sldId id="654" r:id="rId70"/>
    <p:sldId id="697" r:id="rId71"/>
    <p:sldId id="698" r:id="rId72"/>
    <p:sldId id="699" r:id="rId73"/>
    <p:sldId id="653" r:id="rId74"/>
    <p:sldId id="502" r:id="rId75"/>
    <p:sldId id="655" r:id="rId76"/>
    <p:sldId id="503" r:id="rId77"/>
    <p:sldId id="700" r:id="rId78"/>
    <p:sldId id="504" r:id="rId79"/>
    <p:sldId id="701" r:id="rId80"/>
    <p:sldId id="505" r:id="rId81"/>
    <p:sldId id="702" r:id="rId82"/>
    <p:sldId id="703" r:id="rId83"/>
    <p:sldId id="704" r:id="rId84"/>
    <p:sldId id="750" r:id="rId85"/>
    <p:sldId id="335" r:id="rId86"/>
    <p:sldId id="336" r:id="rId87"/>
    <p:sldId id="601" r:id="rId88"/>
    <p:sldId id="657" r:id="rId89"/>
    <p:sldId id="705" r:id="rId90"/>
    <p:sldId id="706" r:id="rId91"/>
    <p:sldId id="757" r:id="rId92"/>
    <p:sldId id="345" r:id="rId93"/>
    <p:sldId id="658" r:id="rId94"/>
    <p:sldId id="659" r:id="rId95"/>
    <p:sldId id="660" r:id="rId96"/>
    <p:sldId id="661" r:id="rId97"/>
    <p:sldId id="662" r:id="rId98"/>
    <p:sldId id="663" r:id="rId99"/>
    <p:sldId id="664" r:id="rId100"/>
    <p:sldId id="665" r:id="rId101"/>
    <p:sldId id="353" r:id="rId102"/>
    <p:sldId id="605" r:id="rId103"/>
    <p:sldId id="707" r:id="rId104"/>
    <p:sldId id="666" r:id="rId105"/>
    <p:sldId id="708" r:id="rId106"/>
    <p:sldId id="709" r:id="rId107"/>
    <p:sldId id="667" r:id="rId108"/>
    <p:sldId id="710" r:id="rId109"/>
    <p:sldId id="711" r:id="rId110"/>
    <p:sldId id="712" r:id="rId111"/>
    <p:sldId id="726" r:id="rId112"/>
    <p:sldId id="713" r:id="rId113"/>
    <p:sldId id="714" r:id="rId114"/>
    <p:sldId id="715" r:id="rId115"/>
    <p:sldId id="716" r:id="rId116"/>
    <p:sldId id="668" r:id="rId117"/>
    <p:sldId id="717" r:id="rId118"/>
    <p:sldId id="718" r:id="rId119"/>
    <p:sldId id="719" r:id="rId120"/>
    <p:sldId id="720" r:id="rId121"/>
    <p:sldId id="721" r:id="rId122"/>
    <p:sldId id="722" r:id="rId123"/>
    <p:sldId id="723" r:id="rId124"/>
    <p:sldId id="346" r:id="rId125"/>
    <p:sldId id="669" r:id="rId126"/>
    <p:sldId id="609" r:id="rId127"/>
    <p:sldId id="724" r:id="rId128"/>
    <p:sldId id="725" r:id="rId129"/>
    <p:sldId id="727" r:id="rId130"/>
    <p:sldId id="366" r:id="rId131"/>
    <p:sldId id="670" r:id="rId132"/>
    <p:sldId id="728" r:id="rId133"/>
    <p:sldId id="729" r:id="rId134"/>
    <p:sldId id="730" r:id="rId135"/>
    <p:sldId id="537" r:id="rId136"/>
    <p:sldId id="671" r:id="rId137"/>
    <p:sldId id="672" r:id="rId138"/>
    <p:sldId id="373" r:id="rId139"/>
    <p:sldId id="673" r:id="rId140"/>
    <p:sldId id="731" r:id="rId141"/>
    <p:sldId id="734" r:id="rId142"/>
    <p:sldId id="732" r:id="rId143"/>
    <p:sldId id="733" r:id="rId144"/>
    <p:sldId id="735" r:id="rId145"/>
    <p:sldId id="543" r:id="rId1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00"/>
    <a:srgbClr val="99CCFF"/>
    <a:srgbClr val="CCFFFF"/>
    <a:srgbClr val="CC99FF"/>
    <a:srgbClr val="99FF66"/>
    <a:srgbClr val="CCFF99"/>
    <a:srgbClr val="66FF33"/>
    <a:srgbClr val="99FF33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020" autoAdjust="0"/>
  </p:normalViewPr>
  <p:slideViewPr>
    <p:cSldViewPr>
      <p:cViewPr varScale="1">
        <p:scale>
          <a:sx n="55" d="100"/>
          <a:sy n="55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94B07-CA9D-4BA8-A7AF-3DFD1F5B9A0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36EE5-22AD-4A97-83AD-760652E999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72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74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77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86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87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103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105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106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108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109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134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374E-9533-4057-9B12-74D91F2F057D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D6D1-3B19-4BC5-B05F-A95032F4A8CA}" type="slidenum">
              <a:rPr lang="zh-CN" altLang="en-US" smtClean="0"/>
              <a:pPr/>
              <a:t>139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36EE5-22AD-4A97-83AD-760652E9990F}" type="slidenum">
              <a:rPr lang="zh-CN" altLang="en-US" smtClean="0"/>
              <a:pPr/>
              <a:t>70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2013-11-20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26032;&#29256;&#20843;&#19978;U7\Section%20B%202b%20.mp3" TargetMode="External"/><Relationship Id="rId5" Type="http://schemas.openxmlformats.org/officeDocument/2006/relationships/image" Target="../media/image49.png"/><Relationship Id="rId4" Type="http://schemas.openxmlformats.org/officeDocument/2006/relationships/audio" Target="../media/audio12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7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7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2.wav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14.wav"/><Relationship Id="rId4" Type="http://schemas.openxmlformats.org/officeDocument/2006/relationships/audio" Target="../media/audio12.wav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14.wav"/><Relationship Id="rId4" Type="http://schemas.openxmlformats.org/officeDocument/2006/relationships/audio" Target="../media/audio12.wav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7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7.jpe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I%20Will%20Be%20Your%20Friend%20%20&#21160;&#30011;%20%20&#20799;&#27468;%20&#26631;&#28165;.fl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6.wav"/><Relationship Id="rId4" Type="http://schemas.openxmlformats.org/officeDocument/2006/relationships/audio" Target="../media/audio1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6.wav"/><Relationship Id="rId4" Type="http://schemas.openxmlformats.org/officeDocument/2006/relationships/audio" Target="../media/audio1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2.wav"/><Relationship Id="rId4" Type="http://schemas.openxmlformats.org/officeDocument/2006/relationships/audio" Target="../media/audio10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26032;&#29256;&#20843;&#19978;U7\Section%20A%201b.mp3" TargetMode="External"/><Relationship Id="rId6" Type="http://schemas.openxmlformats.org/officeDocument/2006/relationships/image" Target="../media/image15.png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4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26032;&#29256;&#20843;&#19978;U7\Section%20A%202a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6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26032;&#29256;&#20843;&#19978;U7\Section%20A%202b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4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26032;&#29256;&#20843;&#19978;U7\Section%20A%202d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audio" Target="../media/audio4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26032;&#29256;&#20843;&#19978;U7\Section%20A%202d.mp3" TargetMode="External"/><Relationship Id="rId4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audio" Target="../media/audio2.wav"/><Relationship Id="rId4" Type="http://schemas.openxmlformats.org/officeDocument/2006/relationships/audio" Target="../media/audio1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3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audio" Target="../media/audio1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hyperlink" Target="Monkey,monkey,what%20are%20you%20doing.swf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Desktop\&#26032;&#29256;&#20843;&#19978;U7\Section%20B%201c%20.mp3" TargetMode="External"/><Relationship Id="rId6" Type="http://schemas.openxmlformats.org/officeDocument/2006/relationships/image" Target="../media/image26.jpe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ell\Desktop\&#26032;&#29256;&#20843;&#19978;U7\Section%20B%201d.mp3" TargetMode="External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audio" Target="../media/audio4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7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&#26032;&#29256;&#20843;&#19978;U7\&#20570;&#39277;&#26426;&#22120;&#20154;&#35270;&#39057;&#32032;&#26448;%20.wmv" TargetMode="External"/><Relationship Id="rId4" Type="http://schemas.openxmlformats.org/officeDocument/2006/relationships/image" Target="../media/image3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840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357422" y="1500174"/>
            <a:ext cx="3744912" cy="485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</a:t>
            </a:r>
            <a:r>
              <a:rPr kumimoji="0" lang="zh-CN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新目标八上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8038" y="2565400"/>
            <a:ext cx="230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0000FF"/>
                </a:solidFill>
                <a:latin typeface="Georgia" pitchFamily="18" charset="0"/>
                <a:ea typeface="黑体" pitchFamily="49" charset="-122"/>
              </a:rPr>
              <a:t>Unit </a:t>
            </a:r>
            <a:r>
              <a:rPr lang="en-US" altLang="zh-CN" sz="3600" b="1" i="1" dirty="0" smtClean="0">
                <a:solidFill>
                  <a:srgbClr val="0000FF"/>
                </a:solidFill>
                <a:latin typeface="Georgia" pitchFamily="18" charset="0"/>
                <a:ea typeface="黑体" pitchFamily="49" charset="-122"/>
              </a:rPr>
              <a:t>7</a:t>
            </a:r>
            <a:endParaRPr lang="en-US" altLang="zh-CN" sz="3600" b="1" i="1" dirty="0">
              <a:solidFill>
                <a:srgbClr val="0000FF"/>
              </a:solidFill>
              <a:latin typeface="Georgia" pitchFamily="18" charset="0"/>
              <a:ea typeface="黑体" pitchFamily="49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85786" y="3500438"/>
            <a:ext cx="75438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itchFamily="18" charset="0"/>
                <a:ea typeface="黑体" pitchFamily="49" charset="-122"/>
                <a:cs typeface="+mj-cs"/>
              </a:rPr>
              <a:t>Will people have robots?</a:t>
            </a:r>
          </a:p>
        </p:txBody>
      </p:sp>
    </p:spTree>
  </p:cSld>
  <p:clrMapOvr>
    <a:masterClrMapping/>
  </p:clrMapOvr>
  <p:transition>
    <p:newsflash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9562" y="843961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找出画线部分发音不同的一项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-514562" y="232776"/>
            <a:ext cx="4943686" cy="9816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Phonetics</a:t>
            </a:r>
            <a:r>
              <a:rPr kumimoji="0" lang="en-US" altLang="zh-CN" sz="4800" b="1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:</a:t>
            </a:r>
            <a:r>
              <a:rPr kumimoji="0" lang="en-US" altLang="zh-CN" sz="4800" b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Jokerman" pitchFamily="82" charset="0"/>
                <a:ea typeface="+mj-ea"/>
                <a:cs typeface="Vijaya" pitchFamily="34" charset="0"/>
              </a:rPr>
              <a:t> </a:t>
            </a:r>
            <a:endParaRPr kumimoji="0" lang="zh-CN" altLang="en-US" sz="4800" b="1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Jokerman" pitchFamily="82" charset="0"/>
              <a:ea typeface="+mj-ea"/>
              <a:cs typeface="Vijaya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57254" y="1142984"/>
            <a:ext cx="9715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 1.  A. pil</a:t>
            </a:r>
            <a:r>
              <a:rPr kumimoji="0" lang="en-US" altLang="zh-CN" sz="32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o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t    B. d</a:t>
            </a:r>
            <a:r>
              <a:rPr kumimoji="0" lang="en-US" altLang="zh-CN" sz="32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o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ctor     C . c</a:t>
            </a:r>
            <a:r>
              <a:rPr kumimoji="0" lang="en-US" altLang="zh-CN" sz="32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o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llege   D . h</a:t>
            </a:r>
            <a:r>
              <a:rPr kumimoji="0" lang="en-US" altLang="zh-CN" sz="32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o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bby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2. A. pap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er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B. driv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er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  C. t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er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m        D. cook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er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3. A. s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i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mple B. eng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i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neer C. r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i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ch        D. art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i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cle 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4. A. cart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oo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n B. c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oo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k      C. g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oo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d       D. f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oo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t</a:t>
            </a: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5. A. hobb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y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 B. arm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y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  C. dr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y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      D. dirt</a:t>
            </a:r>
            <a:r>
              <a:rPr lang="en-US" altLang="zh-CN" sz="3200" i="1" u="sng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y</a:t>
            </a:r>
            <a:r>
              <a:rPr lang="en-US" altLang="zh-CN" sz="3200" i="1" dirty="0" smtClean="0">
                <a:latin typeface="Georgia" pitchFamily="18" charset="0"/>
                <a:ea typeface="宋体" pitchFamily="2" charset="-122"/>
                <a:cs typeface="宋体" pitchFamily="2" charset="-122"/>
              </a:rPr>
              <a:t>   </a:t>
            </a:r>
            <a:endParaRPr lang="en-US" altLang="zh-CN" sz="3200" i="1" u="sng" dirty="0" smtClean="0">
              <a:latin typeface="Georgia" pitchFamily="18" charset="0"/>
              <a:ea typeface="宋体" pitchFamily="2" charset="-122"/>
              <a:cs typeface="宋体" pitchFamily="2" charset="-122"/>
            </a:endParaRPr>
          </a:p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 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3" name="图片 12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357298"/>
            <a:ext cx="976317" cy="904879"/>
          </a:xfrm>
          <a:prstGeom prst="rect">
            <a:avLst/>
          </a:prstGeom>
        </p:spPr>
      </p:pic>
      <p:pic>
        <p:nvPicPr>
          <p:cNvPr id="14" name="图片 13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2285992"/>
            <a:ext cx="976317" cy="904879"/>
          </a:xfrm>
          <a:prstGeom prst="rect">
            <a:avLst/>
          </a:prstGeom>
        </p:spPr>
      </p:pic>
      <p:pic>
        <p:nvPicPr>
          <p:cNvPr id="15" name="图片 14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286124"/>
            <a:ext cx="976317" cy="904879"/>
          </a:xfrm>
          <a:prstGeom prst="rect">
            <a:avLst/>
          </a:prstGeom>
        </p:spPr>
      </p:pic>
      <p:pic>
        <p:nvPicPr>
          <p:cNvPr id="16" name="图片 15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286256"/>
            <a:ext cx="976317" cy="904879"/>
          </a:xfrm>
          <a:prstGeom prst="rect">
            <a:avLst/>
          </a:prstGeom>
        </p:spPr>
      </p:pic>
      <p:pic>
        <p:nvPicPr>
          <p:cNvPr id="17" name="图片 16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5286388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857752" y="5500702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draw 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图片 11" descr="t018a79700da5ffae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14422"/>
            <a:ext cx="3786214" cy="3643338"/>
          </a:xfrm>
          <a:prstGeom prst="rect">
            <a:avLst/>
          </a:prstGeom>
        </p:spPr>
      </p:pic>
      <p:pic>
        <p:nvPicPr>
          <p:cNvPr id="13" name="图片 12" descr="t0115f1da5bd659a4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214422"/>
            <a:ext cx="3786214" cy="3643338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71406" y="14285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1438" y="142852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1538" y="1428736"/>
            <a:ext cx="2840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</a:p>
          <a:p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42910" y="71414"/>
            <a:ext cx="10001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Listen to the article and match each paragraph with 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the question it discusses.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14282" y="1285860"/>
            <a:ext cx="8715436" cy="478634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285752" y="1253585"/>
            <a:ext cx="8929718" cy="431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</a:pPr>
            <a:r>
              <a:rPr lang="en-US" altLang="zh-CN" sz="2400" b="1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Paragraph  1       Will robots think like humans in the future ?</a:t>
            </a:r>
          </a:p>
          <a:p>
            <a:pPr marL="457200" indent="-457200">
              <a:lnSpc>
                <a:spcPct val="30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Paragraph  2       What will robots be like in the future ?</a:t>
            </a:r>
          </a:p>
          <a:p>
            <a:pPr marL="457200" indent="-457200">
              <a:lnSpc>
                <a:spcPct val="30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Paragraph  3       What can robots  do  today ?</a:t>
            </a:r>
          </a:p>
          <a:p>
            <a:pPr marL="457200" indent="-457200">
              <a:lnSpc>
                <a:spcPct val="30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Paragraph  4        What are robots like in movies?</a:t>
            </a:r>
          </a:p>
        </p:txBody>
      </p:sp>
      <p:cxnSp>
        <p:nvCxnSpPr>
          <p:cNvPr id="9" name="直接连接符 8"/>
          <p:cNvCxnSpPr/>
          <p:nvPr/>
        </p:nvCxnSpPr>
        <p:spPr>
          <a:xfrm rot="16200000" flipH="1">
            <a:off x="964381" y="3321843"/>
            <a:ext cx="3071834" cy="714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H="1">
            <a:off x="2071670" y="3286124"/>
            <a:ext cx="928694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H="1" flipV="1">
            <a:off x="1393009" y="2893215"/>
            <a:ext cx="214314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 flipH="1" flipV="1">
            <a:off x="1464447" y="3893347"/>
            <a:ext cx="2143140" cy="6429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ection B 2b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500958" y="642918"/>
            <a:ext cx="938218" cy="938218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74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2d030aeb966e87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908" y="2286554"/>
            <a:ext cx="10215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1. When we watch movies about the future, we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sometimes see robots. They are usually like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human servants. They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help with the housework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and do jobs like working in dirty or dangerous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places.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1643050"/>
            <a:ext cx="935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CN" sz="2800" b="1" i="1" kern="1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You Think You Will Have Your Own Robot ?</a:t>
            </a:r>
            <a:endParaRPr lang="zh-CN" altLang="en-US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14480" y="433454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s</a:t>
            </a:r>
            <a:r>
              <a:rPr lang="en-US" altLang="zh-CN" sz="2000" dirty="0" smtClean="0">
                <a:solidFill>
                  <a:srgbClr val="002060"/>
                </a:solidFill>
                <a:latin typeface="GWIPA" pitchFamily="2" charset="2"/>
              </a:rPr>
              <a:t>3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:vEnt/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仆人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9454" y="5143512"/>
            <a:ext cx="21771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deIndZErEs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</a:p>
          <a:p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adj.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危险的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572000" y="3786190"/>
            <a:ext cx="35719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8596" y="4429132"/>
            <a:ext cx="292895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572000" y="428625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帮助做家务</a:t>
            </a:r>
            <a:endParaRPr lang="zh-CN" altLang="en-US" sz="36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778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1. They are usually like human servants.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它们通常就像人类的仆人一样。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human, person, person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man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596" y="2500306"/>
            <a:ext cx="7000924" cy="3857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00034" y="3427412"/>
            <a:ext cx="685804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28596" y="4213230"/>
            <a:ext cx="70009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00034" y="5072074"/>
            <a:ext cx="685804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-214346" y="4429132"/>
            <a:ext cx="38576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596" y="271462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human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357187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person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596" y="442913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people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528638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man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3042" y="2196764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指包括男人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女人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孩子的“人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人类”</a:t>
            </a:r>
            <a:endParaRPr lang="en-US" altLang="zh-CN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604" y="2857496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无性别之分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常用于数目不大而且数目</a:t>
            </a:r>
            <a:endParaRPr lang="en-US" altLang="zh-CN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比较精确的场合，可数名词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43042" y="3929066"/>
            <a:ext cx="6215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泛指“人们”集合名词  表示复数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4786322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 man 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可指一个人</a:t>
            </a:r>
            <a:r>
              <a:rPr lang="en-US" altLang="zh-CN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也可指一个男人</a:t>
            </a:r>
            <a:endParaRPr lang="en-US" altLang="zh-CN" sz="28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复数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men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  <p:bldP spid="21" grpId="0"/>
      <p:bldP spid="23" grpId="0"/>
      <p:bldP spid="24" grpId="0"/>
      <p:bldP spid="25" grpId="0"/>
      <p:bldP spid="26" grpId="0"/>
      <p:bldP spid="30" grpId="0"/>
      <p:bldP spid="33" grpId="0"/>
      <p:bldP spid="3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2d030aeb966e87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908" y="2286554"/>
            <a:ext cx="10215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2. Today there are already robots working in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 factories . Some can help to build cars, and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they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do simple jobs </a:t>
            </a:r>
            <a:r>
              <a:rPr lang="en-US" altLang="zh-CN" sz="3200" i="1" dirty="0" smtClean="0">
                <a:latin typeface="Georgia" pitchFamily="18" charset="0"/>
              </a:rPr>
              <a:t>over and over again .Fewer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people will do such jobs in the future because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they are </a:t>
            </a:r>
            <a:r>
              <a:rPr lang="en-US" altLang="zh-CN" sz="3200" i="1" dirty="0" err="1" smtClean="0">
                <a:latin typeface="Georgia" pitchFamily="18" charset="0"/>
              </a:rPr>
              <a:t>boring,but</a:t>
            </a:r>
            <a:r>
              <a:rPr lang="en-US" altLang="zh-CN" sz="3200" i="1" dirty="0" smtClean="0">
                <a:latin typeface="Georgia" pitchFamily="18" charset="0"/>
              </a:rPr>
              <a:t> robots will never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get bored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1643050"/>
            <a:ext cx="935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CN" sz="2800" b="1" i="1" kern="1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You Think You Will Have Your Own Robot ?</a:t>
            </a:r>
            <a:endParaRPr lang="zh-CN" altLang="en-US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7554" y="2143116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/O:L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Redi/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adv.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已经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早已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71934" y="4429132"/>
            <a:ext cx="35719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8596" y="5929330"/>
            <a:ext cx="5057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factory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</a:rPr>
              <a:t>  /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solidFill>
                  <a:srgbClr val="002060"/>
                </a:solidFill>
                <a:latin typeface="GWIPA" pitchFamily="2" charset="2"/>
              </a:rPr>
              <a:t>fQktri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n.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工厂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500430" y="3000372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1472" y="3786190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429124" y="3500438"/>
            <a:ext cx="262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多次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反复地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42976" y="428286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做简单工作</a:t>
            </a:r>
            <a:endParaRPr lang="zh-CN" altLang="en-US" sz="36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3768" y="585789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感到厌倦</a:t>
            </a:r>
            <a:endParaRPr lang="zh-CN" altLang="en-US" sz="36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143240" y="5214950"/>
            <a:ext cx="135732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500562" y="5000636"/>
            <a:ext cx="3858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such +n.</a:t>
            </a:r>
            <a:r>
              <a:rPr lang="en-US" altLang="zh-CN" sz="3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如此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7" grpId="0"/>
      <p:bldP spid="18" grpId="0"/>
      <p:bldP spid="1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9041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 Today there are already robots working in factories.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今天，已经有机器人在工厂工作了。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3214686"/>
            <a:ext cx="6992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He has _____ left.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Has he finished the work ____  ?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119" y="1857364"/>
            <a:ext cx="53383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already  adv.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早已，已经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1470" y="2500306"/>
            <a:ext cx="8645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多用于肯定句句中，否定疑问要变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yet,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放句末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4546" y="335756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already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0300" y="4071942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yet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06" y="4780674"/>
            <a:ext cx="5227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There be + n. +doing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有某人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某物正在做某事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5643578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There are some girls ______(sing).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5786454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singing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2798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Some can help to build cars , and they do simple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jobs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over and over again 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有些可以帮助制造小汽车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它们可以反复地做一些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简单的工作。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35" y="2708972"/>
            <a:ext cx="5628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simple  adj.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简单的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简易的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06" y="4071942"/>
            <a:ext cx="46810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over and over again   </a:t>
            </a: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反复地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一遍又一遍地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5000636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Li Na practices singing again and again.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=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2714620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同义词 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easy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3286124"/>
            <a:ext cx="4525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反义词 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hard  / difficult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7686" y="4071942"/>
            <a:ext cx="380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=again and again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7224" y="5857892"/>
            <a:ext cx="839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Li Na practices singing ___ ___ ___ ____.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2127" y="5852244"/>
            <a:ext cx="4216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over and over again   </a:t>
            </a: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5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2d030aeb966e87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908" y="1928802"/>
            <a:ext cx="10215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3. Scientists are now trying to make robots look like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humans and do the same things as we do .Some robots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in Japan can walk and dance. They are fun to watch.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However, some scientists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believe</a:t>
            </a:r>
            <a:r>
              <a:rPr lang="en-US" altLang="zh-CN" sz="2800" i="1" dirty="0" smtClean="0">
                <a:latin typeface="Georgia" pitchFamily="18" charset="0"/>
              </a:rPr>
              <a:t> that although we can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make  robots move like people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en-US" altLang="zh-CN" sz="2800" i="1" dirty="0" smtClean="0">
                <a:latin typeface="Georgia" pitchFamily="18" charset="0"/>
              </a:rPr>
              <a:t>it will be difficult to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make them really think like a human. For example ,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scientist  James White thinks that robots will never be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able to wake up and know where they are. But many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scientists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disagree</a:t>
            </a:r>
            <a:r>
              <a:rPr lang="en-US" altLang="zh-CN" sz="2800" i="1" dirty="0" smtClean="0">
                <a:latin typeface="Georgia" pitchFamily="18" charset="0"/>
              </a:rPr>
              <a:t> with </a:t>
            </a:r>
            <a:r>
              <a:rPr lang="en-US" altLang="zh-CN" sz="2800" i="1" dirty="0" err="1" smtClean="0">
                <a:latin typeface="Georgia" pitchFamily="18" charset="0"/>
              </a:rPr>
              <a:t>Mr.White</a:t>
            </a:r>
            <a:r>
              <a:rPr lang="en-US" altLang="zh-CN" sz="2800" i="1" dirty="0" smtClean="0">
                <a:latin typeface="Georgia" pitchFamily="18" charset="0"/>
              </a:rPr>
              <a:t> . They think that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robots will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even</a:t>
            </a:r>
            <a:r>
              <a:rPr lang="en-US" altLang="zh-CN" sz="2800" i="1" dirty="0" smtClean="0">
                <a:latin typeface="Georgia" pitchFamily="18" charset="0"/>
              </a:rPr>
              <a:t> be able to talk like humans in 25 to 50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years.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1500174"/>
            <a:ext cx="935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CN" sz="2800" b="1" i="1" kern="1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You Think You Will Have Your Own Robot ?</a:t>
            </a:r>
            <a:endParaRPr lang="zh-CN" altLang="en-US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14480" y="0"/>
            <a:ext cx="3643338" cy="15716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714480" y="0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believe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bI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li:v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v.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相信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40705" y="357166"/>
            <a:ext cx="33313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disagree 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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dI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sEgri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: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</a:p>
          <a:p>
            <a:r>
              <a:rPr lang="zh-CN" altLang="en-US" sz="28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v.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不同意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14480" y="1142984"/>
            <a:ext cx="3494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even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i:vn/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adv.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甚至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5122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Scientists are now trying to make robots look like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humans and do the same things as we do.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科学家现在正尽力制造一些看上去像人类一样，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并且能像我们一样做事情的机器人。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714620"/>
            <a:ext cx="5141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try to do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尽力做某事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667" y="3923418"/>
            <a:ext cx="39148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look like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看起来像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788298"/>
            <a:ext cx="4931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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do the same things as…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像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一样做事情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959" y="3143248"/>
            <a:ext cx="5990743" cy="660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 try ________(speak) English.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2858" y="3262970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to  speak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9" grpId="0"/>
      <p:bldP spid="20" grpId="0"/>
      <p:bldP spid="21" grpId="0"/>
      <p:bldP spid="2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76" y="785794"/>
            <a:ext cx="4754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5. They are fun to watch.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他们看着很有趣。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898" y="1928802"/>
            <a:ext cx="5713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be fun to do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做某事有趣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008" y="5357826"/>
            <a:ext cx="6247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make sb. do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使某人做某事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959" y="2428868"/>
            <a:ext cx="6809878" cy="741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The boys are fun ______(play).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124" y="2571744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to  play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238" y="3209038"/>
            <a:ext cx="78550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6. However, some scientists believe that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although we can make robots move like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people.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然而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一些科学家认为虽然我们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能使机器人像人们一样移动。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7167" y="5780782"/>
            <a:ext cx="5163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make sb. +adj.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使某人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57620" y="3786190"/>
            <a:ext cx="107157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9" grpId="0"/>
      <p:bldP spid="21" grpId="0"/>
      <p:bldP spid="22" grpId="0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ee30ff4ac2309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1443070" y="345917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English</a:t>
            </a:r>
            <a:endParaRPr kumimoji="0" lang="zh-CN" altLang="en-US" sz="1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  <p:sp>
        <p:nvSpPr>
          <p:cNvPr id="6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-714412" y="1101719"/>
            <a:ext cx="7143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Oral</a:t>
            </a:r>
            <a:endParaRPr kumimoji="0" lang="zh-CN" altLang="en-US" sz="1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3071810"/>
            <a:ext cx="4705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believe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相信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认为 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和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think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用法一样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78550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7. However, some scientists believe that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although we can make robots move like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people.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然而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一些科学家认为虽然我们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能使机器人像人们一样移动。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494" y="4143380"/>
            <a:ext cx="7851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believe  sb.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相信某人 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所说的话是真的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)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4786322"/>
            <a:ext cx="483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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believe  in sb.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信任某人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57818" y="1000108"/>
            <a:ext cx="1357322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2844" y="5357826"/>
            <a:ext cx="82782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 believe him, but I can’t believe in him.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我相信他说的话是真的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但我不能信任他。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3" grpId="0"/>
      <p:bldP spid="14" grpId="0"/>
      <p:bldP spid="15" grpId="0" animBg="1"/>
      <p:bldP spid="1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2714620"/>
            <a:ext cx="6224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It is +adj. (for sb.) + to do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做某事对某人来说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的。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67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8. It will be difficult to make them really think 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like a human.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使它们真正像人类一样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思考将是困难的。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143380"/>
            <a:ext cx="77107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It will be difficult for a robot ___ the 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same things ___ a person.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A. doing ; like       B. do  ; from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C. to do ;   as         D. does ; as 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4071942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C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/>
      <p:bldP spid="1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3502414"/>
            <a:ext cx="34243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wake up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醒来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4962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9. For example, scientist James White thinks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that robots will never be able to wake up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and know where they are.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例如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科学家詹姆斯</a:t>
            </a:r>
            <a:r>
              <a:rPr lang="zh-CN" altLang="en-US" sz="1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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怀特认为机器人将永远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不能醒来并知道它们在哪里。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500826" y="1500174"/>
            <a:ext cx="164307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4137732"/>
            <a:ext cx="79736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wake sb. up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把某人唤醒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代词放中间。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857760"/>
            <a:ext cx="7079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His mother often wakes ____(he)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up at 5:00 in the morning.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694" y="4857760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him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643438" y="1500174"/>
            <a:ext cx="1928826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 animBg="1"/>
      <p:bldP spid="12" grpId="0"/>
      <p:bldP spid="16" grpId="0"/>
      <p:bldP spid="18" grpId="0"/>
      <p:bldP spid="2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92867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be able to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can  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596" y="1714488"/>
            <a:ext cx="7000924" cy="2643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28596" y="2928934"/>
            <a:ext cx="700092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750861" y="3035297"/>
            <a:ext cx="26432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596" y="2048524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sym typeface="Wingdings"/>
              </a:rPr>
              <a:t>be able to 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6651" y="326297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sym typeface="Wingdings"/>
              </a:rPr>
              <a:t>can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0232" y="1831951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有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人称和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数的变化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9029" y="3189273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没有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人称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和数的变化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rot="5400000">
            <a:off x="2465373" y="3035297"/>
            <a:ext cx="264320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86182" y="1643050"/>
            <a:ext cx="3518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可用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多种时态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表示经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过努力而有能力做成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某事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4744" y="2857496"/>
            <a:ext cx="3905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只有现在时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can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和过去时</a:t>
            </a:r>
            <a:endParaRPr lang="en-US" altLang="zh-CN" sz="24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could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can 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可以表示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请求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允许</a:t>
            </a:r>
            <a:r>
              <a:rPr lang="en-US" altLang="zh-CN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4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推测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be able to 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没有此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用法。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596" y="4429132"/>
            <a:ext cx="7324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He ___(be) able to do great things.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Mary can’t ____(be) in Paris.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74598" y="4572008"/>
            <a:ext cx="482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is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0430" y="5286388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be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2" grpId="0"/>
      <p:bldP spid="23" grpId="0"/>
      <p:bldP spid="24" grpId="0"/>
      <p:bldP spid="25" grpId="0"/>
      <p:bldP spid="27" grpId="0"/>
      <p:bldP spid="28" grpId="0"/>
      <p:bldP spid="35" grpId="0"/>
      <p:bldP spid="36" grpId="0"/>
      <p:bldP spid="3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214554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disagree  v.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不同意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90091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10. But many scientists disagree with </a:t>
            </a:r>
            <a:r>
              <a:rPr lang="en-US" altLang="zh-CN" sz="3200" i="1" dirty="0" err="1" smtClean="0">
                <a:latin typeface="Georgia" pitchFamily="18" charset="0"/>
              </a:rPr>
              <a:t>Mr.White</a:t>
            </a:r>
            <a:r>
              <a:rPr lang="en-US" altLang="zh-CN" sz="3200" i="1" dirty="0" smtClean="0">
                <a:latin typeface="Georgia" pitchFamily="18" charset="0"/>
              </a:rPr>
              <a:t>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但是许多科学家不同意怀特先生。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143380"/>
            <a:ext cx="66367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I think people here are friendly.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Do you agree ___ me ?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A. with   B. to    C. on     D. from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3438" y="2201283"/>
            <a:ext cx="2973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反义词：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agree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923286"/>
            <a:ext cx="52180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agree/disagree with sb. 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同意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不同意某人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2990" y="4643446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8" grpId="0"/>
      <p:bldP spid="13" grpId="0"/>
      <p:bldP spid="1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72" y="3143248"/>
            <a:ext cx="6126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even  adv.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甚至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更 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用来加强语气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也修饰比较级。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6132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11. They think that robots will even be able to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     talk like humans in 25  to 50 years.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他们认为在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25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50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年之后机器人甚至能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像人类一样进行交谈。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786446" y="1000108"/>
            <a:ext cx="1000132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59580" y="4643446"/>
            <a:ext cx="6777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in 25 to 50 years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25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到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50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年之后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857620" y="1500174"/>
            <a:ext cx="3429024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 animBg="1"/>
      <p:bldP spid="12" grpId="0"/>
      <p:bldP spid="1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2d030aeb966e87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876" y="1857364"/>
            <a:ext cx="10215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4. Some scientists believe that there will be more robots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in the future. However, they agree it may take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hundreds of </a:t>
            </a:r>
            <a:r>
              <a:rPr lang="en-US" altLang="zh-CN" sz="2800" i="1" dirty="0" smtClean="0">
                <a:latin typeface="Georgia" pitchFamily="18" charset="0"/>
              </a:rPr>
              <a:t>years. These new robots will have many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different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shapes</a:t>
            </a:r>
            <a:r>
              <a:rPr lang="en-US" altLang="zh-CN" sz="2800" i="1" dirty="0" smtClean="0">
                <a:latin typeface="Georgia" pitchFamily="18" charset="0"/>
              </a:rPr>
              <a:t>. Some will look like humans, and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others might look like animals. In India, for example,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scientists made robots that look like snakes. If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buildings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fall down </a:t>
            </a:r>
            <a:r>
              <a:rPr lang="en-US" altLang="zh-CN" sz="2800" i="1" dirty="0" smtClean="0">
                <a:latin typeface="Georgia" pitchFamily="18" charset="0"/>
              </a:rPr>
              <a:t>with people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inside</a:t>
            </a:r>
            <a:r>
              <a:rPr lang="en-US" altLang="zh-CN" sz="2800" i="1" dirty="0" smtClean="0">
                <a:latin typeface="Georgia" pitchFamily="18" charset="0"/>
              </a:rPr>
              <a:t>, these snake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robots can help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look for </a:t>
            </a:r>
            <a:r>
              <a:rPr lang="en-US" altLang="zh-CN" sz="2800" i="1" dirty="0" smtClean="0">
                <a:latin typeface="Georgia" pitchFamily="18" charset="0"/>
              </a:rPr>
              <a:t>people under the buildings.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This was not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possible</a:t>
            </a:r>
            <a:r>
              <a:rPr lang="en-US" altLang="zh-CN" sz="2800" i="1" dirty="0" smtClean="0">
                <a:latin typeface="Georgia" pitchFamily="18" charset="0"/>
              </a:rPr>
              <a:t> 20 years </a:t>
            </a:r>
            <a:r>
              <a:rPr lang="en-US" altLang="zh-CN" sz="2800" i="1" dirty="0" err="1" smtClean="0">
                <a:latin typeface="Georgia" pitchFamily="18" charset="0"/>
              </a:rPr>
              <a:t>ago,but</a:t>
            </a:r>
            <a:r>
              <a:rPr lang="en-US" altLang="zh-CN" sz="2800" i="1" dirty="0" smtClean="0">
                <a:latin typeface="Georgia" pitchFamily="18" charset="0"/>
              </a:rPr>
              <a:t> computers and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rockets also seemed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impossible</a:t>
            </a:r>
            <a:r>
              <a:rPr lang="en-US" altLang="zh-CN" sz="2800" i="1" dirty="0" smtClean="0">
                <a:latin typeface="Georgia" pitchFamily="18" charset="0"/>
              </a:rPr>
              <a:t> 100 years ago. We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never know what will happen in the future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1500174"/>
            <a:ext cx="9358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zh-CN" sz="2800" b="1" i="1" kern="1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You Think You Will Have Your Own Robot ?</a:t>
            </a:r>
            <a:endParaRPr lang="zh-CN" altLang="en-US" sz="2800" b="1" dirty="0">
              <a:ln w="18000">
                <a:solidFill>
                  <a:srgbClr val="C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14480" y="0"/>
            <a:ext cx="3643338" cy="15716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14480" y="0"/>
            <a:ext cx="3329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shape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SeIP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 /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n.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形状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4480" y="476888"/>
            <a:ext cx="37850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inside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In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saId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 / </a:t>
            </a:r>
          </a:p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prep./adv.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里面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500306"/>
            <a:ext cx="53928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hundreds of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数以百计的 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8913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10. However, they agree it may take hundreds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of  years.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然而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他们一致认为这可能要花费数百年的时间。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4572008"/>
            <a:ext cx="74254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Our school is so famous that ___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people come and visit it every term.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A. hundred          B. hundreds 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C. hundred of      D. hundreds of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3071810"/>
            <a:ext cx="6324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hundred 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百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)/thousand(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千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)</a:t>
            </a: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million(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百万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)/billion(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十亿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)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有数字，无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  ;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无数字，有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s,+of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4558737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B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3" grpId="0"/>
      <p:bldP spid="1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2500306"/>
            <a:ext cx="6418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look like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看起来像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强调外表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9312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11.Some will look like humans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,</a:t>
            </a:r>
            <a:r>
              <a:rPr lang="zh-CN" altLang="en-US" sz="3200" i="1" dirty="0" smtClean="0">
                <a:latin typeface="Georgia" pitchFamily="18" charset="0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and others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might look like animals.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有些看上去像人类，其他一些可能看上去像动物。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4572008"/>
            <a:ext cx="5888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Both of them look the same.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他们两个看上去一样。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071810"/>
            <a:ext cx="7757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look the same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看起来一样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主语通常是</a:t>
            </a:r>
            <a:r>
              <a:rPr lang="zh-CN" altLang="en-US" sz="3200" dirty="0" smtClean="0">
                <a:latin typeface="Georgia" pitchFamily="18" charset="0"/>
                <a:ea typeface="华文新魏" pitchFamily="2" charset="-122"/>
                <a:sym typeface="Wingdings"/>
              </a:rPr>
              <a:t>两个或两个以上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的人或事物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其后不可以再接其他的词。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500702"/>
            <a:ext cx="7524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look the same as …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看起来和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一样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058935"/>
            <a:ext cx="7295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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some…others…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一些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另一些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3" grpId="0"/>
      <p:bldP spid="12" grpId="0"/>
      <p:bldP spid="1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3351914"/>
            <a:ext cx="5360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fall down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突然倒下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倒塌  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731579"/>
            <a:ext cx="86260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12.If buildings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fall down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with people inside,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these snake robots can help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look for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people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under the buildings.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如果建筑物倒塌了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里面有人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这些蛇形机器人能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帮助寻找建筑物下的人。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344291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fall-fell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3994856"/>
            <a:ext cx="6681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look for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寻找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强调寻找的动作。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310" y="4494922"/>
            <a:ext cx="5420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find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找到，强调找的结果。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486" y="5137864"/>
            <a:ext cx="8036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We are ________ Millie, but we can’t 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_____ her.  (look  for  ,  find 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5984" y="5130241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looking for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2829" y="5630307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find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/>
      <p:bldP spid="15" grpId="0"/>
      <p:bldP spid="17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71472" y="285728"/>
            <a:ext cx="7858180" cy="2571768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42910" y="142852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A:</a:t>
            </a:r>
            <a:r>
              <a:rPr lang="en-US" altLang="zh-CN" sz="2800" i="1" dirty="0" smtClean="0">
                <a:latin typeface="Georgia" pitchFamily="18" charset="0"/>
              </a:rPr>
              <a:t>  What do you want to be when you grow up ?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B:   </a:t>
            </a:r>
            <a:r>
              <a:rPr lang="en-US" altLang="zh-CN" sz="2800" i="1" dirty="0" smtClean="0">
                <a:latin typeface="Georgia" pitchFamily="18" charset="0"/>
              </a:rPr>
              <a:t>I want to be a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basketball player 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A:   </a:t>
            </a:r>
            <a:r>
              <a:rPr lang="en-US" altLang="zh-CN" sz="2800" i="1" dirty="0" smtClean="0">
                <a:latin typeface="Georgia" pitchFamily="18" charset="0"/>
              </a:rPr>
              <a:t>How are you going to do that ?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B:   </a:t>
            </a:r>
            <a:r>
              <a:rPr lang="en-US" altLang="zh-CN" sz="2800" i="1" dirty="0" smtClean="0">
                <a:latin typeface="Georgia" pitchFamily="18" charset="0"/>
              </a:rPr>
              <a:t>I’m going to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practice basketball </a:t>
            </a:r>
            <a:r>
              <a:rPr lang="en-US" altLang="zh-CN" sz="2800" i="1" dirty="0" smtClean="0">
                <a:latin typeface="Georgia" pitchFamily="18" charset="0"/>
              </a:rPr>
              <a:t>every day.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15" name="图片 14" descr="t01bec1d088453744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409962"/>
            <a:ext cx="2143140" cy="2876558"/>
          </a:xfrm>
          <a:prstGeom prst="rect">
            <a:avLst/>
          </a:prstGeom>
        </p:spPr>
      </p:pic>
      <p:pic>
        <p:nvPicPr>
          <p:cNvPr id="16" name="图片 15" descr="t01a36edf102b2fe5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214686"/>
            <a:ext cx="2643206" cy="3000396"/>
          </a:xfrm>
          <a:prstGeom prst="rect">
            <a:avLst/>
          </a:prstGeom>
        </p:spPr>
      </p:pic>
      <p:pic>
        <p:nvPicPr>
          <p:cNvPr id="18" name="图片 17" descr="t0180e438beece7d268.jpg"/>
          <p:cNvPicPr>
            <a:picLocks noChangeAspect="1"/>
          </p:cNvPicPr>
          <p:nvPr/>
        </p:nvPicPr>
        <p:blipFill>
          <a:blip r:embed="rId5"/>
          <a:srcRect b="2439"/>
          <a:stretch>
            <a:fillRect/>
          </a:stretch>
        </p:blipFill>
        <p:spPr>
          <a:xfrm>
            <a:off x="6000760" y="3429000"/>
            <a:ext cx="2786082" cy="285752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3351914"/>
            <a:ext cx="59426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possible 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Wingdings"/>
              </a:rPr>
              <a:t>/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GWIPA"/>
              </a:rPr>
              <a:t></a:t>
            </a:r>
            <a:r>
              <a:rPr lang="en-US" altLang="zh-CN" sz="3200" dirty="0" err="1" smtClean="0">
                <a:latin typeface="GWIPA" pitchFamily="2" charset="2"/>
                <a:ea typeface="华文新魏" pitchFamily="2" charset="-122"/>
                <a:sym typeface="Wingdings"/>
              </a:rPr>
              <a:t>pXsEbl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Wingdings"/>
              </a:rPr>
              <a:t>/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adj.</a:t>
            </a:r>
            <a:r>
              <a:rPr lang="zh-CN" altLang="en-US" sz="3200" dirty="0" smtClean="0">
                <a:solidFill>
                  <a:srgbClr val="C00000"/>
                </a:solidFill>
                <a:latin typeface="GWIPA" pitchFamily="2" charset="2"/>
                <a:ea typeface="华文新魏" pitchFamily="2" charset="-122"/>
                <a:sym typeface="Wingdings"/>
              </a:rPr>
              <a:t>可能的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731579"/>
            <a:ext cx="84016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13.This was not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possible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20 years ago, but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computers and rockets also seemed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impossible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100 years ago.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20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年前这是不可能的，但是在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100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年以前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电脑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和火箭似乎也是不可能的。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3994856"/>
            <a:ext cx="4742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impossible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不可能的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4643446"/>
            <a:ext cx="63241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as +adj./adv.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原级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as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possible </a:t>
            </a:r>
          </a:p>
          <a:p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尽可能地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5637930"/>
            <a:ext cx="5137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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if possible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如果可能的话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5" grpId="0"/>
      <p:bldP spid="12" grpId="0"/>
      <p:bldP spid="1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1571612"/>
            <a:ext cx="4608954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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as soon as possible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as fast as possible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as quickly as possible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as early as possible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851584"/>
            <a:ext cx="8493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We’ll start as _____ as possible. (earlier)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1915531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尽可能快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指时间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    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2326" y="857232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early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2915663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尽可能快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指速度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    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5646" y="3857628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尽可能快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指动作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    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4844489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尽可能早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指时间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    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5" grpId="0"/>
      <p:bldP spid="11" grpId="0"/>
      <p:bldP spid="13" grpId="0"/>
      <p:bldP spid="16" grpId="0"/>
      <p:bldP spid="1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44" y="3351914"/>
            <a:ext cx="6178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seem +adj. = seem to be +adj.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731579"/>
            <a:ext cx="84016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14.This was not possible 20 years ago, but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computers and rockets also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seemed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impossible 100 years ago.</a:t>
            </a:r>
          </a:p>
          <a:p>
            <a:pPr marL="514350" indent="-514350"/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20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年前这是不可能的，但是在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100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年以前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电脑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和火箭似乎也是不可能的。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5066426"/>
            <a:ext cx="24897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seem + n.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3929066"/>
            <a:ext cx="4504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  He seems very angry.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290" y="4477416"/>
            <a:ext cx="4546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He seems to be very angry.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10" y="5691862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  He seems a nice man.</a:t>
            </a: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5" grpId="0"/>
      <p:bldP spid="13" grpId="0"/>
      <p:bldP spid="16" grpId="0"/>
      <p:bldP spid="17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813" y="2494658"/>
            <a:ext cx="66175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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seem to do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好像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似乎做某事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70" y="4214818"/>
            <a:ext cx="80602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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It seems/seemed that …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看起来好像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501" y="3357562"/>
            <a:ext cx="6758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  I seem to have left my book at home.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817" y="5072074"/>
            <a:ext cx="650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  It seemed  that he was very happy.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928670"/>
            <a:ext cx="55675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seem  like …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好像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似乎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1643050"/>
            <a:ext cx="704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  It seemed  like a good idea at the time.</a:t>
            </a: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3" grpId="0"/>
      <p:bldP spid="16" grpId="0"/>
      <p:bldP spid="17" grpId="0"/>
      <p:bldP spid="18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42844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42876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4348" y="71414"/>
            <a:ext cx="85444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Read the article again quickly . Complete the sentences about what robots can do now.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28596" y="1357298"/>
            <a:ext cx="8429684" cy="4714908"/>
          </a:xfrm>
          <a:prstGeom prst="roundRect">
            <a:avLst/>
          </a:prstGeom>
          <a:noFill/>
          <a:ln w="76200">
            <a:solidFill>
              <a:srgbClr val="CC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42910" y="1608803"/>
            <a:ext cx="8929718" cy="389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 Robots can build ________ in factories.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 They can do ________ jobs many times and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never get bored.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 Some can _________ and __________.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 Some can help __________  people under ___________.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6248" y="171448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cars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235743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simple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4678" y="364331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walk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2198" y="364331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dance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4744" y="428625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look  for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2976" y="485776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 buildings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  <p:bldP spid="2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580996" y="1509698"/>
            <a:ext cx="8429684" cy="4714908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42844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1406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2d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4348" y="71414"/>
            <a:ext cx="85444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Fill in the blanks in this paragraph with words from the article.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28596" y="1357298"/>
            <a:ext cx="8429684" cy="4714908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90" y="1320589"/>
            <a:ext cx="8929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CN" sz="2400" b="1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Some robots are very human-like . They can walk 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and ______ like people. Some scientists think that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in the future they will ______ robots more like 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humans. This may not _____in the near future, 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but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at some point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, robots will even be able to ___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like people. However, some scientists _______.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James White believes that robots will not be able to 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do the ______things as we can. For example, he 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thinks that robots will ______ be able to wake up 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and know where they are. Which side do you ____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with ? </a:t>
            </a:r>
          </a:p>
          <a:p>
            <a:pPr marL="457200" indent="-45720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852" y="171448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dance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211996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make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496" y="257174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happen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5272" y="300037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342900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disagree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3042" y="428625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same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686" y="469173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not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3834" y="514351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agree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28794" y="5558869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side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 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saId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一方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的意见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态度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立场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928794" y="6215082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at some point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在某些方面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5" grpId="0"/>
      <p:bldP spid="26" grpId="0"/>
      <p:bldP spid="27" grpId="0"/>
      <p:bldP spid="28" grpId="0"/>
      <p:bldP spid="17" grpId="0"/>
      <p:bldP spid="18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71406" y="20953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1406" y="214290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2e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42910" y="71414"/>
            <a:ext cx="921550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What kinds of animals might robots look like in the 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future ? What do you think  these robots will be able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to  do ? Write your ideas and discuss them with your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partner.</a:t>
            </a:r>
          </a:p>
        </p:txBody>
      </p:sp>
      <p:sp>
        <p:nvSpPr>
          <p:cNvPr id="18" name="矩形 17"/>
          <p:cNvSpPr/>
          <p:nvPr/>
        </p:nvSpPr>
        <p:spPr>
          <a:xfrm>
            <a:off x="428596" y="2285992"/>
            <a:ext cx="8358246" cy="428628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0996" y="2509830"/>
            <a:ext cx="8062970" cy="3848128"/>
          </a:xfrm>
          <a:prstGeom prst="rect">
            <a:avLst/>
          </a:prstGeom>
          <a:solidFill>
            <a:srgbClr val="99FF66"/>
          </a:solidFill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71472" y="2500306"/>
            <a:ext cx="89297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sz="2400" b="1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I think some future robots might look like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_________________________. They will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__________________________________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__________________________________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__________________________________.</a:t>
            </a: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285728"/>
            <a:ext cx="907259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1.____volunteers will give out leaflets to ask people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to protect the wetland.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A. Two hundreds          B. Hundreds of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C.  Two hundred of      D. Hundred  of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2.____ , Tom !  It’s time to get up and go to school.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A. Wake up     B. Make up    C. Grow up  D. Look up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3.What are you doing ?---I’m ___my  book.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A. looking    B. looking for    C. looking after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4.The 3D  Titanic is a moving film. My parents have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seen it twice ____.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yet    B. already    C. never      D. almost 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 What’s the ____of the red ball ?  ---It’s round.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name    B. shape    C. color     D. size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pic>
        <p:nvPicPr>
          <p:cNvPr id="9" name="图片 8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1428736"/>
            <a:ext cx="671513" cy="933450"/>
          </a:xfrm>
          <a:prstGeom prst="rect">
            <a:avLst/>
          </a:prstGeom>
        </p:spPr>
      </p:pic>
      <p:pic>
        <p:nvPicPr>
          <p:cNvPr id="10" name="图片 9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714620"/>
            <a:ext cx="671513" cy="933450"/>
          </a:xfrm>
          <a:prstGeom prst="rect">
            <a:avLst/>
          </a:prstGeom>
        </p:spPr>
      </p:pic>
      <p:pic>
        <p:nvPicPr>
          <p:cNvPr id="11" name="图片 10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571876"/>
            <a:ext cx="671513" cy="933450"/>
          </a:xfrm>
          <a:prstGeom prst="rect">
            <a:avLst/>
          </a:prstGeom>
        </p:spPr>
      </p:pic>
      <p:pic>
        <p:nvPicPr>
          <p:cNvPr id="12" name="图片 11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4929198"/>
            <a:ext cx="671513" cy="933450"/>
          </a:xfrm>
          <a:prstGeom prst="rect">
            <a:avLst/>
          </a:prstGeom>
        </p:spPr>
      </p:pic>
      <p:pic>
        <p:nvPicPr>
          <p:cNvPr id="13" name="图片 12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5857892"/>
            <a:ext cx="671513" cy="93345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285728"/>
            <a:ext cx="907259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6.Japanese companies have already made robots ___.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to walk and dance     B. walking and dancing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C. walk and dance          D. walked   and  danced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7. What are you doing in the room 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--I’m ___ my pens.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looking after             B. looking out  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C. looking for                 D. looking up 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8.She often helps her mother ___ the housework, but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she never gets ____.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with ; bored              B. do ;boring 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C. on ;bored                  D. to do; boring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9.Mr.White thinks that robots won’t __walk to people.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can   B. able to  C. be able to   D. are able to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pic>
        <p:nvPicPr>
          <p:cNvPr id="13" name="图片 12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643050"/>
            <a:ext cx="671513" cy="933450"/>
          </a:xfrm>
          <a:prstGeom prst="rect">
            <a:avLst/>
          </a:prstGeom>
        </p:spPr>
      </p:pic>
      <p:pic>
        <p:nvPicPr>
          <p:cNvPr id="14" name="图片 13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286124"/>
            <a:ext cx="671513" cy="933450"/>
          </a:xfrm>
          <a:prstGeom prst="rect">
            <a:avLst/>
          </a:prstGeom>
        </p:spPr>
      </p:pic>
      <p:pic>
        <p:nvPicPr>
          <p:cNvPr id="15" name="图片 14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572008"/>
            <a:ext cx="671513" cy="933450"/>
          </a:xfrm>
          <a:prstGeom prst="rect">
            <a:avLst/>
          </a:prstGeom>
        </p:spPr>
      </p:pic>
      <p:pic>
        <p:nvPicPr>
          <p:cNvPr id="16" name="图片 15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5924550"/>
            <a:ext cx="671513" cy="93345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3"/>
          <a:srcRect l="4687" t="7155" r="4687" b="6181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-142900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14" y="-50288"/>
            <a:ext cx="90725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补全对话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A: Hi, Mary. There will be an exciting movie next Sunday evening .  __1___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B: Sure . What is it about ?   A: __2___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B: Is it interesting?  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A: Yes. People can visit planets like Mars by spaceship.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B: __3___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A:Yes. There are houses, hospitals and cities on Mars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in the movie.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B: How exciting !  ___4___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A: Do you think man can live on Mars one day?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B: ___I hope I can live there one day.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282" y="5143512"/>
            <a:ext cx="8715436" cy="13573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5143512"/>
            <a:ext cx="8786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altLang="zh-CN" sz="2800" i="1" dirty="0" smtClean="0">
                <a:latin typeface="Georgia" pitchFamily="18" charset="0"/>
              </a:rPr>
              <a:t>Can we live on Mars?   B. Would you like to see it ?</a:t>
            </a:r>
          </a:p>
          <a:p>
            <a:pPr marL="514350" indent="-514350">
              <a:buAutoNum type="alphaUcPeriod" startAt="3"/>
            </a:pPr>
            <a:r>
              <a:rPr lang="en-US" altLang="zh-CN" sz="2800" i="1" dirty="0" smtClean="0">
                <a:latin typeface="Georgia" pitchFamily="18" charset="0"/>
              </a:rPr>
              <a:t>I think so.                        D. I  can’t wait.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E.   It’s about life on Mars.</a:t>
            </a:r>
          </a:p>
          <a:p>
            <a:pPr marL="514350" indent="-514350"/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701085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B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1071546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2415597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364331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4500570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C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ee30ff4ac2309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500034" y="224472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Revision</a:t>
            </a:r>
            <a:endParaRPr kumimoji="0" lang="zh-CN" altLang="en-US" sz="1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1414"/>
            <a:ext cx="8408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Read Jill’s answer to the question “ What will your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life be like  in the future ? ’’</a:t>
            </a:r>
            <a:r>
              <a:rPr lang="zh-CN" altLang="en-US" sz="2400" b="1" i="1" dirty="0" smtClean="0">
                <a:latin typeface="Georgia" pitchFamily="18" charset="0"/>
              </a:rPr>
              <a:t>   </a:t>
            </a:r>
            <a:r>
              <a:rPr lang="en-US" altLang="zh-CN" sz="2400" b="1" i="1" dirty="0" smtClean="0">
                <a:latin typeface="Georgia" pitchFamily="18" charset="0"/>
              </a:rPr>
              <a:t>Fill in the blanks with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the words in the box.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42876" y="14285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2844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85720" y="1285860"/>
            <a:ext cx="8572560" cy="571504"/>
          </a:xfrm>
          <a:prstGeom prst="roundRect">
            <a:avLst/>
          </a:prstGeom>
          <a:noFill/>
          <a:ln w="762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57190" y="1285860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meet  work live look keep wear more less fewer take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5720" y="2071678"/>
            <a:ext cx="8643998" cy="45720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928926" y="2316202"/>
            <a:ext cx="6143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In 20 years, I think I’ll be a newspaper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reporter. I’ll ______In Shanghai, because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there will be ______jobs in that city.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As a reporter </a:t>
            </a: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,I think I will _____ lots of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interesting </a:t>
            </a:r>
            <a:r>
              <a:rPr lang="en-US" altLang="zh-CN" sz="2400" i="1" dirty="0" err="1" smtClean="0">
                <a:latin typeface="Georgia" pitchFamily="18" charset="0"/>
                <a:ea typeface="华文新魏" pitchFamily="2" charset="-122"/>
              </a:rPr>
              <a:t>people,so</a:t>
            </a: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I’ll have more friends.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I’ll have ________pets ,though,  because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I’ll have _____free time.</a:t>
            </a:r>
          </a:p>
        </p:txBody>
      </p:sp>
      <p:pic>
        <p:nvPicPr>
          <p:cNvPr id="26" name="图片 25" descr="140651_4c5b69c8555d7.jpg"/>
          <p:cNvPicPr>
            <a:picLocks noChangeAspect="1"/>
          </p:cNvPicPr>
          <p:nvPr/>
        </p:nvPicPr>
        <p:blipFill>
          <a:blip r:embed="rId4"/>
          <a:srcRect l="66200" t="13541" r="5817" b="62500"/>
          <a:stretch>
            <a:fillRect/>
          </a:stretch>
        </p:blipFill>
        <p:spPr>
          <a:xfrm>
            <a:off x="428596" y="2428868"/>
            <a:ext cx="2571768" cy="37862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29190" y="292893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2" y="347728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5140" y="40005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meet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6248" y="514351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7686" y="564357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1414"/>
            <a:ext cx="8408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Read Jill’s answer to the question “ What will your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life be like  in the future ? ’’</a:t>
            </a:r>
            <a:r>
              <a:rPr lang="zh-CN" altLang="en-US" sz="2400" b="1" i="1" dirty="0" smtClean="0">
                <a:latin typeface="Georgia" pitchFamily="18" charset="0"/>
              </a:rPr>
              <a:t>   </a:t>
            </a:r>
            <a:r>
              <a:rPr lang="en-US" altLang="zh-CN" sz="2400" b="1" i="1" dirty="0" smtClean="0">
                <a:latin typeface="Georgia" pitchFamily="18" charset="0"/>
              </a:rPr>
              <a:t>Fill in the blanks with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the words in the box.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42876" y="14285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2844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85720" y="1285860"/>
            <a:ext cx="8572560" cy="571504"/>
          </a:xfrm>
          <a:prstGeom prst="roundRect">
            <a:avLst/>
          </a:prstGeom>
          <a:noFill/>
          <a:ln w="76200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57190" y="1285860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meet  work live look keep wear more less fewer take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5720" y="2071678"/>
            <a:ext cx="8643998" cy="45720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85720" y="2071678"/>
            <a:ext cx="86439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And my apartment will be no good for pets because it’ll be too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small . So I’ll probably just _______a bird. During the week ,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I’ll _____ smart clothes. On the weekend, I’ll _______less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smart but I’ll be more comfortable </a:t>
            </a:r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 </a:t>
            </a: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In the future, people will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______more so they’ll probably have fewer vacations, but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think I’ll _______a holiday in Hong Kong when possible.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One day I’ll even go to Australia.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7686" y="271462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321468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wear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321468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look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435769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work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485776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take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214546" y="2714620"/>
            <a:ext cx="1357322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429388" y="2714620"/>
            <a:ext cx="1143008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357554" y="4929198"/>
            <a:ext cx="1143008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14282" y="5822596"/>
            <a:ext cx="61734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probably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prXBEbli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/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adv.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很可能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大概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24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6179786"/>
            <a:ext cx="56108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during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dj</a:t>
            </a:r>
            <a:r>
              <a:rPr lang="zh-CN" altLang="en-US" sz="2800" dirty="0" smtClean="0">
                <a:solidFill>
                  <a:srgbClr val="002060"/>
                </a:solidFill>
                <a:latin typeface="MS PGothic" pitchFamily="34" charset="-128"/>
                <a:sym typeface="MS PGothic" pitchFamily="34" charset="-128"/>
              </a:rPr>
              <a:t>ʊ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ErIN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/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prep 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在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……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期间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24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3438" y="5393968"/>
            <a:ext cx="42883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holiday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hXlEdeI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ea typeface="华文新魏" pitchFamily="2" charset="-122"/>
                <a:sym typeface="Wingdings"/>
              </a:rPr>
              <a:t>/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  <a:sym typeface="Wingdings"/>
              </a:rPr>
              <a:t>n 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假期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2400" i="1" dirty="0"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 animBg="1"/>
      <p:bldP spid="18" grpId="0" animBg="1"/>
      <p:bldP spid="21" grpId="0" animBg="1"/>
      <p:bldP spid="23" grpId="0"/>
      <p:bldP spid="25" grpId="0"/>
      <p:bldP spid="2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731579"/>
            <a:ext cx="61237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1.So I’ll probably just like a bird.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因此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我可能就像一只鸟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853975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probably ,maybe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perhaps  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643042" y="785794"/>
            <a:ext cx="178595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2857496"/>
            <a:ext cx="6546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probably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常用于句中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可能性大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3637666"/>
            <a:ext cx="7353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maybe=perhaps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常用于句首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可能性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小于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probably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852112"/>
            <a:ext cx="71865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  He will ______ come tomorrow.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  ___________you are right.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8860" y="485776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probably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224" y="5286388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Maybe/Perhaps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3823" y="5987497"/>
            <a:ext cx="5774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probably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adv.-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probable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adj.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/>
      <p:bldP spid="18" grpId="0"/>
      <p:bldP spid="20" grpId="0"/>
      <p:bldP spid="21" grpId="0"/>
      <p:bldP spid="22" grpId="0"/>
      <p:bldP spid="2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731579"/>
            <a:ext cx="7988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2.During the week, I’ll wear smart clothes.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在工作日期间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我将穿干练的衣服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925413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during , for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in   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0034" y="785794"/>
            <a:ext cx="1571636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3066162"/>
            <a:ext cx="8164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某事是在某一段时间之间发生的用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during</a:t>
            </a:r>
            <a:endParaRPr lang="en-US" altLang="zh-CN" sz="32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4058671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某事持续多久则用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for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600" y="4987365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 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某事具体发生的时间用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in 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4" grpId="0"/>
      <p:bldP spid="18" grpId="0"/>
      <p:bldP spid="1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857364"/>
            <a:ext cx="4482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take a holiday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度假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2500306"/>
            <a:ext cx="4604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on holiday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在休假中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214686"/>
            <a:ext cx="6458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the school holidays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学校的假期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52" y="785794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3.holiday 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Wingdings"/>
              </a:rPr>
              <a:t>/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GWIPA"/>
              </a:rPr>
              <a:t></a:t>
            </a:r>
            <a:r>
              <a:rPr lang="en-US" altLang="zh-CN" sz="3200" dirty="0" err="1" smtClean="0">
                <a:latin typeface="GWIPA" pitchFamily="2" charset="2"/>
                <a:ea typeface="华文新魏" pitchFamily="2" charset="-122"/>
                <a:sym typeface="Wingdings"/>
              </a:rPr>
              <a:t>hXlEdeI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Wingdings"/>
              </a:rPr>
              <a:t>/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n .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假期  可数名词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=vacation</a:t>
            </a:r>
            <a:endParaRPr lang="en-US" altLang="zh-CN" sz="3200" i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3929066"/>
            <a:ext cx="5618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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the summer holidays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暑假</a:t>
            </a:r>
            <a:endParaRPr lang="zh-CN" altLang="en-US" sz="32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06" y="4500570"/>
            <a:ext cx="75937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err="1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. Everyone wants to ___to the moon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   for__.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A. walk ; vacations  B. run; vacations</a:t>
            </a:r>
          </a:p>
          <a:p>
            <a:pPr marL="514350" indent="-514350"/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    C. swim;  holidays    D. fly ; holidays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9124" y="4487299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D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3" grpId="0"/>
      <p:bldP spid="15" grpId="0"/>
      <p:bldP spid="19" grpId="0"/>
      <p:bldP spid="20" grpId="0"/>
      <p:bldP spid="21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97673"/>
            <a:ext cx="921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Complete the chart about your life 20 years from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now. You can add more items.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42844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42876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406" y="1278311"/>
            <a:ext cx="8929718" cy="515108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42876" y="1706939"/>
            <a:ext cx="878684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42876" y="2492757"/>
            <a:ext cx="878684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818127" y="4032052"/>
            <a:ext cx="4651022" cy="7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00232" y="1278311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What  will your … be like ?</a:t>
            </a:r>
            <a:endParaRPr lang="zh-CN" altLang="en-US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44" y="185736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job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06" y="262002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home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42876" y="3276987"/>
            <a:ext cx="878684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42876" y="4061217"/>
            <a:ext cx="878684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42876" y="4845447"/>
            <a:ext cx="878684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42876" y="5629677"/>
            <a:ext cx="8786842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1406" y="342900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free time activities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32" y="4214818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neighborhood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71406" y="14285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71406" y="142852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3c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910" y="142852"/>
            <a:ext cx="921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Write about your life 20 years from now. Use 3a and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3b to help you 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1406" y="1357298"/>
            <a:ext cx="8929718" cy="5214974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142876" y="1785926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2844" y="2285992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42812" y="2786058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2844" y="3284536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42876" y="3783014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2908" y="4281492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42940" y="4779970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42972" y="5278448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43004" y="5776926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143036" y="6275404"/>
            <a:ext cx="87868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-32" y="142852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71406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4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034" y="71414"/>
            <a:ext cx="9215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Georgia" pitchFamily="18" charset="0"/>
              </a:rPr>
              <a:t>Discuss how you think a robot will help students with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schoolwork in the future .Write down your group’s </a:t>
            </a:r>
          </a:p>
          <a:p>
            <a:r>
              <a:rPr lang="en-US" altLang="zh-CN" sz="2400" b="1" i="1" dirty="0" smtClean="0">
                <a:latin typeface="Georgia" pitchFamily="18" charset="0"/>
              </a:rPr>
              <a:t>ideas and draw a picture of your robot.</a:t>
            </a:r>
            <a:endParaRPr lang="zh-CN" altLang="en-US" sz="2400" b="1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7158" y="1571612"/>
            <a:ext cx="4857784" cy="51435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14282" y="1428736"/>
            <a:ext cx="4857784" cy="5143536"/>
          </a:xfrm>
          <a:prstGeom prst="rect">
            <a:avLst/>
          </a:prstGeom>
          <a:solidFill>
            <a:schemeClr val="bg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>
            <a:off x="357158" y="6500834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282" y="1500174"/>
            <a:ext cx="4929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1. I think students won’t need dictionaries because a robot </a:t>
            </a: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will tell them the meanings of the words.</a:t>
            </a: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2.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3.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4.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5.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357158" y="2000240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85720" y="2428868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85720" y="2857496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85720" y="3286124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285720" y="3714752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285720" y="4143380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85720" y="4643446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85720" y="5072074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85720" y="5643578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85720" y="6213494"/>
            <a:ext cx="45720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5500694" y="1500174"/>
            <a:ext cx="3429024" cy="514353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00232" y="2786058"/>
            <a:ext cx="3591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word 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Wingdings"/>
              </a:rPr>
              <a:t>/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GWIPA"/>
              </a:rPr>
              <a:t>W</a:t>
            </a:r>
            <a:r>
              <a:rPr lang="en-US" altLang="zh-CN" sz="2400" dirty="0" smtClean="0">
                <a:latin typeface="GWIPA" pitchFamily="2" charset="2"/>
                <a:ea typeface="华文新魏" pitchFamily="2" charset="-122"/>
                <a:sym typeface="GWIPA"/>
              </a:rPr>
              <a:t>3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GWIPA"/>
              </a:rPr>
              <a:t>:d</a:t>
            </a:r>
            <a:r>
              <a:rPr lang="en-US" altLang="zh-CN" sz="3200" dirty="0" smtClean="0">
                <a:latin typeface="GWIPA" pitchFamily="2" charset="2"/>
                <a:ea typeface="华文新魏" pitchFamily="2" charset="-122"/>
                <a:sym typeface="Wingdings"/>
              </a:rPr>
              <a:t>/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n.</a:t>
            </a:r>
            <a:r>
              <a:rPr lang="zh-CN" altLang="en-US" sz="3200" dirty="0" smtClean="0">
                <a:solidFill>
                  <a:srgbClr val="C00000"/>
                </a:solidFill>
                <a:latin typeface="GWIPA" pitchFamily="2" charset="2"/>
                <a:ea typeface="华文新魏" pitchFamily="2" charset="-122"/>
                <a:sym typeface="Wingdings"/>
              </a:rPr>
              <a:t>单词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85786" y="2857496"/>
            <a:ext cx="1214446" cy="42862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06869" y="428604"/>
            <a:ext cx="2928958" cy="8572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9297" y="285728"/>
            <a:ext cx="2891386" cy="928694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4282" y="1285860"/>
            <a:ext cx="8715436" cy="5357850"/>
          </a:xfrm>
          <a:prstGeom prst="rect">
            <a:avLst/>
          </a:prstGeom>
          <a:solidFill>
            <a:srgbClr val="CCFFFF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2844" y="1357298"/>
            <a:ext cx="93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b="1" i="1" dirty="0" smtClean="0">
                <a:solidFill>
                  <a:srgbClr val="7030A0"/>
                </a:solidFill>
                <a:latin typeface="Georgia" pitchFamily="18" charset="0"/>
              </a:rPr>
              <a:t>1.  </a:t>
            </a:r>
            <a:r>
              <a:rPr lang="en-US" altLang="zh-CN" sz="2400" b="1" i="1" dirty="0" smtClean="0">
                <a:latin typeface="Georgia" pitchFamily="18" charset="0"/>
              </a:rPr>
              <a:t>Put the words in the correct columns in the chart.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250" y="421192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Self  Check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7158" y="1857364"/>
            <a:ext cx="8501122" cy="1500198"/>
          </a:xfrm>
          <a:prstGeom prst="rect">
            <a:avLst/>
          </a:prstGeom>
          <a:solidFill>
            <a:schemeClr val="bg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28596" y="1857364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job   people   pollution    robot   fresh water </a:t>
            </a:r>
          </a:p>
          <a:p>
            <a:r>
              <a:rPr lang="en-US" altLang="zh-CN" sz="2800" b="1" i="1" dirty="0" smtClean="0">
                <a:latin typeface="Georgia" pitchFamily="18" charset="0"/>
              </a:rPr>
              <a:t>paper   planet   car  clean air    city   free time   building    money    tree  </a:t>
            </a:r>
            <a:endParaRPr lang="zh-CN" altLang="en-US" sz="2800" b="1" i="1" dirty="0">
              <a:latin typeface="Georgia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7158" y="3571876"/>
            <a:ext cx="8358246" cy="2928958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357158" y="4214818"/>
            <a:ext cx="8358246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stCxn id="31" idx="0"/>
            <a:endCxn id="31" idx="2"/>
          </p:cNvCxnSpPr>
          <p:nvPr/>
        </p:nvCxnSpPr>
        <p:spPr>
          <a:xfrm rot="16200000" flipH="1">
            <a:off x="3071802" y="5036355"/>
            <a:ext cx="292895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285852" y="364331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more/fewer</a:t>
            </a:r>
            <a:endParaRPr lang="zh-CN" altLang="en-US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3570" y="364331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more/less</a:t>
            </a:r>
            <a:endParaRPr lang="zh-CN" altLang="en-US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7224" y="4286256"/>
            <a:ext cx="4214842" cy="195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job, people , robot, planet, car , city, building , tree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29158" y="4357694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pollution,  fresh water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paper , clean air,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free time, money </a:t>
            </a:r>
            <a:endParaRPr lang="zh-CN" altLang="en-US" sz="28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06869" y="214290"/>
            <a:ext cx="2928958" cy="85725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9297" y="71414"/>
            <a:ext cx="2891386" cy="928694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4282" y="1142984"/>
            <a:ext cx="8715436" cy="5715016"/>
          </a:xfrm>
          <a:prstGeom prst="rect">
            <a:avLst/>
          </a:prstGeom>
          <a:solidFill>
            <a:srgbClr val="CCFFFF"/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2844" y="1142984"/>
            <a:ext cx="93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400" b="1" i="1" dirty="0" smtClean="0">
                <a:solidFill>
                  <a:srgbClr val="7030A0"/>
                </a:solidFill>
                <a:latin typeface="Georgia" pitchFamily="18" charset="0"/>
              </a:rPr>
              <a:t>2.  </a:t>
            </a:r>
            <a:r>
              <a:rPr lang="en-US" altLang="zh-CN" sz="2400" b="1" i="1" dirty="0" smtClean="0">
                <a:latin typeface="Georgia" pitchFamily="18" charset="0"/>
              </a:rPr>
              <a:t>Free in the blanks in the conversation.</a:t>
            </a:r>
            <a:endParaRPr lang="zh-CN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250" y="285728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Self  Check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720" y="1595045"/>
            <a:ext cx="8786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Girl :   Mom, what will the future _______ like 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Mom: Well, no one knows what the future will be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      ______.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Girl :   But ______I be beautiful like you ? _____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     I be a pilot ? I want to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fly up into the sky.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Mom: You’re already beautiful. And you should study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      hard. Then you _____ be a pilot.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Girl :   OK , I must study harder then.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Mom:  But you should also remember that ____will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      _____both good and bad things in life.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Girl:    Oh, but I’m not scared, Mom ,because you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      ___help me !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157161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242886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4546" y="285749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will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5206" y="285749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Will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934" y="414338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will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2330" y="500063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there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42" y="542926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728" y="628652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will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40" y="285728"/>
            <a:ext cx="4841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sym typeface="Wingdings"/>
              </a:rPr>
              <a:t>fly up into the sky 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飞向天空</a:t>
            </a:r>
            <a:endParaRPr lang="zh-CN" altLang="en-US" sz="2800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428692" y="214290"/>
            <a:ext cx="9715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US" altLang="zh-CN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 </a:t>
            </a:r>
            <a:r>
              <a:rPr kumimoji="0" lang="zh-CN" altLang="en-US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用 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be going to </a:t>
            </a:r>
            <a:r>
              <a:rPr kumimoji="0" lang="zh-CN" altLang="en-US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填空</a:t>
            </a:r>
            <a:endParaRPr kumimoji="0" lang="en-US" altLang="zh-CN" sz="3200" b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宋体" pitchFamily="2" charset="-122"/>
              </a:rPr>
              <a:t>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1.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He ____________(go) hiking on his field 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    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trip next Sunday.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2. They ______________(watch) a football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    match tomorrow afternoon.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3. Lin Tao _____________(study) Japanese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    next term.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4. ____ you __________(have) dinner 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   together ?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5. When ___the children _________(meet) at 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    the school gate ?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6.What ___ you _______(do) next Friday ?</a:t>
            </a:r>
            <a:endParaRPr kumimoji="0" lang="en-US" altLang="zh-CN" sz="3200" b="0" u="none" strike="noStrike" cap="none" normalizeH="0" dirty="0" smtClean="0">
              <a:ln>
                <a:noFill/>
              </a:ln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7141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28728" y="1142984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is going to go 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643042" y="2143116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 going to watch 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214546" y="3071810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is going to study 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71472" y="4143380"/>
            <a:ext cx="55721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             going to have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785918" y="5072074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                       going to meet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643042" y="6072206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are          going to do</a:t>
            </a:r>
            <a:endParaRPr lang="en-US" altLang="zh-CN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546067"/>
            <a:ext cx="90725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适当形式填空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1.There is a tall ________(build) in front of the bank.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2.I think there will be _____(little) pollution in the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future.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3.I think ______(human) will have more free time in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the future.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4.______(Which) place do you want to go 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--China Pavilion. 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中国馆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5.I _______(be) able to climb the tree last year, but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now I can’t 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6.It will ________(probable) rain. Let’s take the bus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to Shenzhen.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7.He ______(fall) down a tall tree. Luckily he didn’t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hurt badly.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8926" y="100010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building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0" y="142873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228599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humans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314324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Which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40005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was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3042" y="485776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probably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14" y="571501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fell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7141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546067"/>
            <a:ext cx="90725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根据句意及首字母提示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补全单词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1.Please give me a piece of p______. Thanks.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2.I want to travel in s______.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--Me , too. This is our dream about the future.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3.It will p______ rain. You have to take an umbrella.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4.New bags will have many different s______. But I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like round ones best.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5.We plant more trees, and our  e___________ will be better and better.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140558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aper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204852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pace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3042" y="335756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robably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397735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hapes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9256" y="526323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FF0000"/>
                </a:solidFill>
                <a:latin typeface="Georgia" pitchFamily="18" charset="0"/>
              </a:rPr>
              <a:t>nvironment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546067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1.The next time you see Nick, he ___sixteen years old 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will be    B. is      C. was      D. will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2.In ten years, John ___ as astronaut.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is      B. will be   C. was     D. will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3.They want to fly ___ the sky. But it’s too difficult.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A. up in   B. in up    C. up into    D. into up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4.Our school is so famous that ___people come and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visit it every term.</a:t>
            </a:r>
          </a:p>
          <a:p>
            <a:pPr marL="514350" indent="-514350">
              <a:buAutoNum type="alphaUcPeriod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hundred  B. hundreds  C. hundred of  D. hundreds of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5.Traveling to space is no longer just a dream. Russia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 the first hotel in space in the near future.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A. builds    B. will build   C. build     D. has build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</a:t>
            </a:r>
          </a:p>
        </p:txBody>
      </p:sp>
      <p:pic>
        <p:nvPicPr>
          <p:cNvPr id="12" name="图片 11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142984"/>
            <a:ext cx="671513" cy="933450"/>
          </a:xfrm>
          <a:prstGeom prst="rect">
            <a:avLst/>
          </a:prstGeom>
        </p:spPr>
      </p:pic>
      <p:pic>
        <p:nvPicPr>
          <p:cNvPr id="13" name="图片 12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2066922"/>
            <a:ext cx="671513" cy="933450"/>
          </a:xfrm>
          <a:prstGeom prst="rect">
            <a:avLst/>
          </a:prstGeom>
        </p:spPr>
      </p:pic>
      <p:pic>
        <p:nvPicPr>
          <p:cNvPr id="21" name="图片 20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924178"/>
            <a:ext cx="671513" cy="933450"/>
          </a:xfrm>
          <a:prstGeom prst="rect">
            <a:avLst/>
          </a:prstGeom>
        </p:spPr>
      </p:pic>
      <p:pic>
        <p:nvPicPr>
          <p:cNvPr id="22" name="图片 21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138624"/>
            <a:ext cx="671513" cy="933450"/>
          </a:xfrm>
          <a:prstGeom prst="rect">
            <a:avLst/>
          </a:prstGeom>
        </p:spPr>
      </p:pic>
      <p:pic>
        <p:nvPicPr>
          <p:cNvPr id="23" name="图片 22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5429264"/>
            <a:ext cx="671513" cy="93345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546067"/>
            <a:ext cx="907259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单项选择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6.This term ___over. The summer vacation is coming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in two weeks.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is    B. was     C. has  been     D. will be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7.Mom, when can I go out to play football 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--Finish your homework first , or I ___ let you go out.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don’t    B. didn’t     C. won’t    D. haven’t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8.In A.D.2050, what will the world population(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人口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)be?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-- I think cities will be really big and crowded because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there will be a lot ___people.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much    B. more     C. many     D. less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9.The computer is broken. ___ it ____ today?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Will ; repair                   B. Has; repaired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C. Will ; be repaired         D. Has; been repaired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</a:t>
            </a:r>
          </a:p>
        </p:txBody>
      </p:sp>
      <p:pic>
        <p:nvPicPr>
          <p:cNvPr id="10" name="图片 9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566856"/>
            <a:ext cx="671513" cy="933450"/>
          </a:xfrm>
          <a:prstGeom prst="rect">
            <a:avLst/>
          </a:prstGeom>
        </p:spPr>
      </p:pic>
      <p:pic>
        <p:nvPicPr>
          <p:cNvPr id="11" name="图片 10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852740"/>
            <a:ext cx="671513" cy="933450"/>
          </a:xfrm>
          <a:prstGeom prst="rect">
            <a:avLst/>
          </a:prstGeom>
        </p:spPr>
      </p:pic>
      <p:pic>
        <p:nvPicPr>
          <p:cNvPr id="14" name="图片 13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4495814"/>
            <a:ext cx="671513" cy="933450"/>
          </a:xfrm>
          <a:prstGeom prst="rect">
            <a:avLst/>
          </a:prstGeom>
        </p:spPr>
      </p:pic>
      <p:pic>
        <p:nvPicPr>
          <p:cNvPr id="15" name="图片 14" descr="3c6713cf9c3a3eb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924550"/>
            <a:ext cx="671513" cy="93345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877276"/>
            <a:ext cx="907259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zh-CN" altLang="en-US" sz="40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句型转换</a:t>
            </a:r>
            <a:endParaRPr lang="en-US" altLang="zh-CN" sz="40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buAutoNum type="arabicPeriod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Kids will go to school in 100 years. 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否定句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Kids _____ _____ to school in 100 years.</a:t>
            </a:r>
          </a:p>
          <a:p>
            <a:pPr marL="514350" indent="-514350">
              <a:buAutoNum type="arabicPeriod" startAt="2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She’ll read books this afternoon. 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一般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_____ she _____ books this afternoon ?</a:t>
            </a:r>
          </a:p>
          <a:p>
            <a:pPr marL="514350" indent="-514350">
              <a:buAutoNum type="arabicPeriod" startAt="3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He’ll work as a reporter when he’ s older. 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同义句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He’ll work as a reporter when he ____ _____.</a:t>
            </a:r>
          </a:p>
          <a:p>
            <a:pPr marL="514350" indent="-514350">
              <a:buAutoNum type="arabicPeriod" startAt="4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His bag looks like </a:t>
            </a:r>
            <a:r>
              <a:rPr lang="en-US" altLang="zh-CN" sz="2800" i="1" u="sng" dirty="0" smtClean="0">
                <a:latin typeface="Georgia" pitchFamily="18" charset="0"/>
                <a:ea typeface="华文新魏" pitchFamily="2" charset="-122"/>
              </a:rPr>
              <a:t>a big box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_____ _____ his bag look like ?</a:t>
            </a:r>
          </a:p>
          <a:p>
            <a:pPr marL="514350" indent="-514350">
              <a:buAutoNum type="arabicPeriod" startAt="5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They agree with what I said. 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反义句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They _____ _____ what I said.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356" y="192880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won’t     go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278605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Will               read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364331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grows    up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442913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What     does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80" y="528638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disagree  with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3611911943,2940027143&amp;fm=0&amp;gp=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28868"/>
            <a:ext cx="9787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Lucida Calligraphy" pitchFamily="66" charset="0"/>
              </a:rPr>
              <a:t>Thank  you!</a:t>
            </a:r>
            <a:endParaRPr lang="zh-CN" altLang="en-US" sz="10000" dirty="0">
              <a:latin typeface="Lucida Calligraphy" pitchFamily="66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57254" y="-214338"/>
            <a:ext cx="1042998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US" altLang="zh-CN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宋体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1.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I’m going to call him up when he _____(come)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     here tomorrow.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2. The old man wants _______(go) to Hainan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     for a vacation this winter.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3. Do you enjoy ______(play) soccer in the park?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4.Yesterday our school _____(have) a sports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    meeting on the playground.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5.Every girl in our university wants to exercise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    and keep _____(fit).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</a:t>
            </a:r>
            <a:endParaRPr kumimoji="0" lang="en-US" altLang="zh-CN" sz="3200" b="0" u="none" strike="noStrike" cap="none" normalizeH="0" dirty="0" smtClean="0">
              <a:ln>
                <a:noFill/>
              </a:ln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7141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4153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适当形式填空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29322" y="1000108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comes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29058" y="2285992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 go 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786050" y="3571876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playing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143372" y="4214818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had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57422" y="6072206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fit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500098" y="-214338"/>
            <a:ext cx="1042998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US" altLang="zh-CN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宋体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1.are , going , to , grow, up , be ,what , when, you , you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______________________________________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2. I’m , get, going , to , good, grades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______________________________________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3. piano, brother, take , and, to ,going , I ,my ,lessons,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    are    _________________________________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4.some , readers, are , going to , more, eat, vegetables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_______________________________________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</a:t>
            </a:r>
            <a:endParaRPr kumimoji="0" lang="en-US" altLang="zh-CN" sz="3200" b="0" u="none" strike="noStrike" cap="none" normalizeH="0" dirty="0" smtClean="0">
              <a:ln>
                <a:noFill/>
              </a:ln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7141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41533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连词成句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85784" y="15716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What are you going to be when you grow up ? 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85720" y="285749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I’m going to get good grades.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071538" y="41433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My brother and I are going to take piano lessons.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57222" y="542926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Some readers are going to eat more vegetables.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57254" y="-214338"/>
            <a:ext cx="1042998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US" altLang="zh-CN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宋体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1.What are you going to be when you grow up ?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---I ___ an actor. 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am     B. was     C.  be       D. am going to be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2. Her father is an ____ in a big factory.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star    B. engineer   C. actor     D. player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3. We are going to work ___this year than last year.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hard     B. harder    C. hardest    D. much hard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4.___ are you going to do that ?---I’m going to practice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football every day ?  A. What B. How  C. Why D. When </a:t>
            </a:r>
          </a:p>
          <a:p>
            <a:pPr lvl="0" indent="29527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</a:t>
            </a:r>
            <a:endParaRPr kumimoji="0" lang="en-US" altLang="zh-CN" sz="3200" b="0" u="none" strike="noStrike" cap="none" normalizeH="0" dirty="0" smtClean="0">
              <a:ln>
                <a:noFill/>
              </a:ln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7141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41533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0" name="图片 19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2071678"/>
            <a:ext cx="976317" cy="904879"/>
          </a:xfrm>
          <a:prstGeom prst="rect">
            <a:avLst/>
          </a:prstGeom>
        </p:spPr>
      </p:pic>
      <p:pic>
        <p:nvPicPr>
          <p:cNvPr id="21" name="图片 20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3357562"/>
            <a:ext cx="976317" cy="904879"/>
          </a:xfrm>
          <a:prstGeom prst="rect">
            <a:avLst/>
          </a:prstGeom>
        </p:spPr>
      </p:pic>
      <p:pic>
        <p:nvPicPr>
          <p:cNvPr id="22" name="图片 21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4572008"/>
            <a:ext cx="976317" cy="904879"/>
          </a:xfrm>
          <a:prstGeom prst="rect">
            <a:avLst/>
          </a:prstGeom>
        </p:spPr>
      </p:pic>
      <p:pic>
        <p:nvPicPr>
          <p:cNvPr id="23" name="图片 22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571501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357254" y="-214338"/>
            <a:ext cx="1042998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952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宋体" pitchFamily="2" charset="-122"/>
              </a:rPr>
              <a:t>  </a:t>
            </a:r>
            <a:r>
              <a:rPr kumimoji="0" lang="en-US" altLang="zh-CN" sz="3200" b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新魏" pitchFamily="2" charset="-122"/>
                <a:ea typeface="华文新魏" pitchFamily="2" charset="-122"/>
                <a:cs typeface="宋体" pitchFamily="2" charset="-122"/>
              </a:rPr>
              <a:t>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宋体" pitchFamily="2" charset="-122"/>
              </a:rPr>
              <a:t>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5. What is your New Year’s ____ ?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---I am going to study harder.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resolution    B. question    C. job    D. subject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6.Mr. Black ___ up early every  morning.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A. gets     B. is getting    C. is going to get   D. got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7. He ____ to save his pocket money for later use, but 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  <a:cs typeface="宋体" pitchFamily="2" charset="-122"/>
              </a:rPr>
              <a:t>        he spent it on a toy soon.</a:t>
            </a:r>
          </a:p>
          <a:p>
            <a:pPr lvl="0" indent="2952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effectLst/>
                <a:latin typeface="Georgia" pitchFamily="18" charset="0"/>
                <a:ea typeface="华文新魏" pitchFamily="2" charset="-122"/>
                <a:cs typeface="宋体" pitchFamily="2" charset="-122"/>
              </a:rPr>
              <a:t>   A. refused    B. persuaded    C. promised </a:t>
            </a:r>
            <a:endParaRPr kumimoji="0" lang="en-US" altLang="zh-CN" sz="3200" b="0" u="none" strike="noStrike" cap="none" normalizeH="0" dirty="0" smtClean="0">
              <a:ln>
                <a:noFill/>
              </a:ln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7141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41533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图片 5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2071678"/>
            <a:ext cx="976317" cy="904879"/>
          </a:xfrm>
          <a:prstGeom prst="rect">
            <a:avLst/>
          </a:prstGeom>
        </p:spPr>
      </p:pic>
      <p:pic>
        <p:nvPicPr>
          <p:cNvPr id="7" name="图片 6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84" y="3357562"/>
            <a:ext cx="976317" cy="904879"/>
          </a:xfrm>
          <a:prstGeom prst="rect">
            <a:avLst/>
          </a:prstGeom>
        </p:spPr>
      </p:pic>
      <p:pic>
        <p:nvPicPr>
          <p:cNvPr id="8" name="图片 7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535782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ee30ff4ac2309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0" y="2214554"/>
            <a:ext cx="8858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Lead in</a:t>
            </a:r>
            <a:endParaRPr kumimoji="0" lang="zh-CN" altLang="en-US" sz="1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ee30ff4ac2309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71406" y="2244727"/>
            <a:ext cx="864396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Warm up</a:t>
            </a:r>
            <a:endParaRPr kumimoji="0" lang="zh-CN" altLang="en-US" sz="1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4929190" y="214290"/>
            <a:ext cx="3214710" cy="2214578"/>
          </a:xfrm>
          <a:prstGeom prst="cloudCallout">
            <a:avLst>
              <a:gd name="adj1" fmla="val -39617"/>
              <a:gd name="adj2" fmla="val 66395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14942" y="571480"/>
            <a:ext cx="34290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6600" b="1" dirty="0" smtClean="0">
                <a:latin typeface="华文新魏" pitchFamily="2" charset="-122"/>
                <a:ea typeface="华文新魏" pitchFamily="2" charset="-122"/>
              </a:rPr>
              <a:t>超链接</a:t>
            </a:r>
            <a:endParaRPr lang="en-US" altLang="zh-CN" sz="66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ee30ff4ac2309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214314" y="2459041"/>
            <a:ext cx="117872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What will your life be like in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the future?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800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Georgia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             I will</a:t>
            </a:r>
            <a:r>
              <a:rPr kumimoji="0" lang="en-US" altLang="zh-CN" sz="4800" b="0" i="1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… .</a:t>
            </a:r>
            <a:endParaRPr kumimoji="0" lang="zh-CN" altLang="en-US" sz="4800" b="0" i="1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5857884" y="4357694"/>
            <a:ext cx="2286016" cy="2143140"/>
          </a:xfrm>
          <a:prstGeom prst="cloudCallout">
            <a:avLst>
              <a:gd name="adj1" fmla="val -104832"/>
              <a:gd name="adj2" fmla="val -43313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43636" y="4857760"/>
            <a:ext cx="34290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6600" b="1" dirty="0" smtClean="0">
                <a:latin typeface="华文新魏" pitchFamily="2" charset="-122"/>
                <a:ea typeface="华文新魏" pitchFamily="2" charset="-122"/>
              </a:rPr>
              <a:t>将要</a:t>
            </a:r>
            <a:endParaRPr lang="en-US" altLang="zh-CN" sz="6600" b="1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ee30ff4ac2309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500034" y="224472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Grammar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一般将来时</a:t>
            </a:r>
            <a:endParaRPr kumimoji="0" lang="zh-CN" altLang="en-US" sz="6000" b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j-cs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99671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定义：</a:t>
            </a:r>
            <a:endParaRPr lang="zh-CN" altLang="en-US" sz="36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996719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表示将要发生的动作或情况。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5984" y="214290"/>
            <a:ext cx="4419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Simple Future Tense</a:t>
            </a:r>
            <a:endParaRPr lang="zh-CN" altLang="en-US" sz="36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178253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华文新魏" pitchFamily="2" charset="-122"/>
                <a:ea typeface="华文新魏" pitchFamily="2" charset="-122"/>
              </a:rPr>
              <a:t>结构：</a:t>
            </a:r>
            <a:endParaRPr lang="zh-CN" altLang="en-US" sz="36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1357298"/>
            <a:ext cx="456246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i="1" dirty="0" smtClean="0">
                <a:latin typeface="Georgia" pitchFamily="18" charset="0"/>
              </a:rPr>
              <a:t>be going to 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i="1" dirty="0" smtClean="0">
                <a:latin typeface="Georgia" pitchFamily="18" charset="0"/>
              </a:rPr>
              <a:t>be doing+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将来的时间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i="1" dirty="0" smtClean="0">
                <a:latin typeface="Georgia" pitchFamily="18" charset="0"/>
              </a:rPr>
              <a:t>will/shall+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357158" y="5000636"/>
            <a:ext cx="671514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zh-CN" altLang="en-US" sz="56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将要，打算</a:t>
            </a:r>
            <a:r>
              <a:rPr kumimoji="0" lang="zh-CN" alt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，计划，做某事</a:t>
            </a:r>
            <a:endParaRPr kumimoji="0" lang="en-US" altLang="zh-CN" sz="5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857224" y="285728"/>
            <a:ext cx="6715140" cy="7858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标志性时间状语</a:t>
            </a: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928670"/>
            <a:ext cx="351250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明天和后天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in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段时间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今天下午和今晚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下周，下月和明年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当我长大，在未来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还有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soon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记心间。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5348" y="923022"/>
            <a:ext cx="4530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tomorrow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 day after tomorrow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5348" y="185736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以后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2643182"/>
            <a:ext cx="3935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afternoon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this evening/tonight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9058" y="3714752"/>
            <a:ext cx="4296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week, next month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next year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714884"/>
            <a:ext cx="3081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when I grow up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in the future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663" y="51759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 smtClean="0">
                <a:solidFill>
                  <a:srgbClr val="C00000"/>
                </a:solidFill>
                <a:latin typeface="Georgia" pitchFamily="18" charset="0"/>
              </a:rPr>
              <a:t>will</a:t>
            </a:r>
            <a:r>
              <a:rPr lang="en-US" altLang="zh-CN" sz="5400" i="1" dirty="0" smtClean="0">
                <a:latin typeface="Georgia" pitchFamily="18" charset="0"/>
              </a:rPr>
              <a:t>+</a:t>
            </a:r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动原</a:t>
            </a:r>
            <a:endParaRPr lang="en-US" altLang="zh-CN" sz="5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428736"/>
            <a:ext cx="143340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Comic Sans MS" pitchFamily="66" charset="0"/>
              </a:rPr>
              <a:t>  </a:t>
            </a:r>
            <a:r>
              <a:rPr lang="en-US" altLang="zh-CN" sz="4400" i="1" dirty="0" smtClean="0">
                <a:latin typeface="Georgia" pitchFamily="18" charset="0"/>
                <a:ea typeface="华文新魏" pitchFamily="2" charset="-122"/>
              </a:rPr>
              <a:t>I</a:t>
            </a:r>
          </a:p>
          <a:p>
            <a:r>
              <a:rPr lang="en-US" altLang="zh-CN" sz="4400" i="1" dirty="0" smtClean="0">
                <a:latin typeface="Georgia" pitchFamily="18" charset="0"/>
                <a:ea typeface="华文新魏" pitchFamily="2" charset="-122"/>
              </a:rPr>
              <a:t>You</a:t>
            </a:r>
          </a:p>
          <a:p>
            <a:r>
              <a:rPr lang="en-US" altLang="zh-CN" sz="4400" i="1" dirty="0" smtClean="0">
                <a:latin typeface="Georgia" pitchFamily="18" charset="0"/>
                <a:ea typeface="华文新魏" pitchFamily="2" charset="-122"/>
              </a:rPr>
              <a:t>She</a:t>
            </a:r>
          </a:p>
          <a:p>
            <a:r>
              <a:rPr lang="en-US" altLang="zh-CN" sz="4400" i="1" dirty="0" smtClean="0">
                <a:latin typeface="Georgia" pitchFamily="18" charset="0"/>
                <a:ea typeface="华文新魏" pitchFamily="2" charset="-122"/>
              </a:rPr>
              <a:t>He</a:t>
            </a:r>
          </a:p>
          <a:p>
            <a:r>
              <a:rPr lang="en-US" altLang="zh-CN" sz="4400" i="1" dirty="0" smtClean="0">
                <a:latin typeface="Georgia" pitchFamily="18" charset="0"/>
                <a:ea typeface="华文新魏" pitchFamily="2" charset="-122"/>
              </a:rPr>
              <a:t>We</a:t>
            </a:r>
          </a:p>
          <a:p>
            <a:r>
              <a:rPr lang="en-US" altLang="zh-CN" sz="4400" i="1" dirty="0" smtClean="0">
                <a:latin typeface="Georgia" pitchFamily="18" charset="0"/>
                <a:ea typeface="华文新魏" pitchFamily="2" charset="-122"/>
              </a:rPr>
              <a:t>They</a:t>
            </a:r>
            <a:endParaRPr lang="zh-CN" altLang="en-US" sz="44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2143108" y="1571612"/>
            <a:ext cx="214314" cy="3786214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3000372"/>
            <a:ext cx="318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 smtClean="0">
                <a:solidFill>
                  <a:srgbClr val="C00000"/>
                </a:solidFill>
                <a:latin typeface="Georgia" pitchFamily="18" charset="0"/>
              </a:rPr>
              <a:t>will</a:t>
            </a:r>
            <a:r>
              <a:rPr lang="en-US" altLang="zh-CN" sz="540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动原</a:t>
            </a:r>
            <a:endParaRPr lang="en-US" altLang="zh-CN" sz="5400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57818" y="642918"/>
            <a:ext cx="25685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zh-CN" altLang="en-US" sz="3200" b="1" i="1" dirty="0">
                <a:latin typeface="Georgia" pitchFamily="18" charset="0"/>
                <a:ea typeface="宋体" pitchFamily="2" charset="-122"/>
              </a:rPr>
              <a:t>will='ll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5315763" y="1357298"/>
            <a:ext cx="2513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zh-CN" altLang="en-US" sz="3200" b="1" i="1" dirty="0">
                <a:latin typeface="Georgia" pitchFamily="18" charset="0"/>
                <a:ea typeface="宋体" pitchFamily="2" charset="-122"/>
              </a:rPr>
              <a:t>I will=I'll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278799" y="2071678"/>
            <a:ext cx="35373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zh-CN" altLang="en-US" sz="3200" b="1" i="1" dirty="0">
                <a:latin typeface="Georgia" pitchFamily="18" charset="0"/>
                <a:ea typeface="宋体" pitchFamily="2" charset="-122"/>
              </a:rPr>
              <a:t>he will=he'll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264275" y="2714620"/>
            <a:ext cx="3571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zh-CN" altLang="en-US" sz="3200" b="1" i="1" dirty="0">
                <a:latin typeface="Georgia" pitchFamily="18" charset="0"/>
                <a:ea typeface="宋体" pitchFamily="2" charset="-122"/>
              </a:rPr>
              <a:t>she will=she'll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254300" y="3465932"/>
            <a:ext cx="35124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zh-CN" altLang="en-US" sz="3200" b="1" i="1" dirty="0">
                <a:latin typeface="Georgia" pitchFamily="18" charset="0"/>
                <a:ea typeface="宋体" pitchFamily="2" charset="-122"/>
              </a:rPr>
              <a:t>we will=we'll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251874" y="4143380"/>
            <a:ext cx="414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zh-CN" altLang="en-US" sz="3200" b="1" i="1" dirty="0">
                <a:latin typeface="Georgia" pitchFamily="18" charset="0"/>
                <a:ea typeface="宋体" pitchFamily="2" charset="-122"/>
              </a:rPr>
              <a:t>they will=they'll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237162" y="4929198"/>
            <a:ext cx="3906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zh-CN" altLang="en-US" sz="3200" b="1" i="1" dirty="0">
                <a:latin typeface="Georgia" pitchFamily="18" charset="0"/>
                <a:ea typeface="宋体" pitchFamily="2" charset="-122"/>
              </a:rPr>
              <a:t>you will=you'll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428728" y="5715016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zh-CN" altLang="en-US" sz="3200" b="1" dirty="0">
                <a:latin typeface="华文新魏" pitchFamily="2" charset="-122"/>
                <a:ea typeface="华文新魏" pitchFamily="2" charset="-122"/>
              </a:rPr>
              <a:t>名词之后不</a:t>
            </a:r>
            <a:r>
              <a:rPr lang="zh-CN" altLang="en-US" sz="3200" b="1" dirty="0" smtClean="0">
                <a:latin typeface="华文新魏" pitchFamily="2" charset="-122"/>
                <a:ea typeface="华文新魏" pitchFamily="2" charset="-122"/>
              </a:rPr>
              <a:t>缩写 </a:t>
            </a:r>
            <a:r>
              <a:rPr lang="zh-CN" altLang="en-US" sz="3200" b="1" i="1" dirty="0" smtClean="0">
                <a:solidFill>
                  <a:srgbClr val="002060"/>
                </a:solidFill>
                <a:latin typeface="Georgia" pitchFamily="18" charset="0"/>
                <a:ea typeface="宋体" pitchFamily="2" charset="-122"/>
              </a:rPr>
              <a:t>Bob  will</a:t>
            </a:r>
            <a:endParaRPr lang="zh-CN" altLang="en-US" sz="3200" b="1" i="1" dirty="0">
              <a:solidFill>
                <a:srgbClr val="002060"/>
              </a:solidFill>
              <a:latin typeface="Georgia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6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bldLvl="0" autoUpdateAnimBg="0"/>
      <p:bldP spid="8" grpId="0" bldLvl="0" autoUpdateAnimBg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14" grpId="1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404883"/>
            <a:ext cx="81644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People will have robots in their homes.</a:t>
            </a: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I shall visit the Summer Palace.</a:t>
            </a:r>
          </a:p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43042" y="500042"/>
            <a:ext cx="1071570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71472" y="1571612"/>
            <a:ext cx="1071570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720" y="2357430"/>
            <a:ext cx="7215238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85720" y="2357430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肯定式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主语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will/shall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5720" y="3286124"/>
            <a:ext cx="7215238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85720" y="3286124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华文新魏" pitchFamily="2" charset="-122"/>
              </a:rPr>
              <a:t>Note :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 shall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只能用在第一人称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5720" y="4071942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will/shall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填空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1.She _________(go) to English class.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2.I___________(am) a good student.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3.They_________(have) lunch with us.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4.We___________(study) English.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8" name="TextBox 4"/>
          <p:cNvSpPr>
            <a:spLocks noChangeArrowheads="1"/>
          </p:cNvSpPr>
          <p:nvPr/>
        </p:nvSpPr>
        <p:spPr bwMode="auto">
          <a:xfrm>
            <a:off x="1411282" y="4477416"/>
            <a:ext cx="237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will  go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29" name="TextBox 4"/>
          <p:cNvSpPr>
            <a:spLocks noChangeArrowheads="1"/>
          </p:cNvSpPr>
          <p:nvPr/>
        </p:nvSpPr>
        <p:spPr bwMode="auto">
          <a:xfrm>
            <a:off x="982654" y="4906044"/>
            <a:ext cx="237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will/shall  be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30" name="TextBox 4"/>
          <p:cNvSpPr>
            <a:spLocks noChangeArrowheads="1"/>
          </p:cNvSpPr>
          <p:nvPr/>
        </p:nvSpPr>
        <p:spPr bwMode="auto">
          <a:xfrm>
            <a:off x="1500166" y="5357826"/>
            <a:ext cx="237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will have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31" name="TextBox 4"/>
          <p:cNvSpPr>
            <a:spLocks noChangeArrowheads="1"/>
          </p:cNvSpPr>
          <p:nvPr/>
        </p:nvSpPr>
        <p:spPr bwMode="auto">
          <a:xfrm>
            <a:off x="1142976" y="5786454"/>
            <a:ext cx="371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will/shall study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3" grpId="0"/>
      <p:bldP spid="26" grpId="0" animBg="1"/>
      <p:bldP spid="24" grpId="0"/>
      <p:bldP spid="27" grpId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404883"/>
            <a:ext cx="84481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People won’t use money .</a:t>
            </a: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We shan’t go back to </a:t>
            </a:r>
            <a:r>
              <a:rPr lang="en-US" altLang="zh-CN" sz="36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shool</a:t>
            </a:r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next Sunday.</a:t>
            </a:r>
          </a:p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643042" y="500042"/>
            <a:ext cx="1285884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71538" y="1571612"/>
            <a:ext cx="1214446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720" y="2357430"/>
            <a:ext cx="7215238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85720" y="2357430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否定式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主语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won’t/shan’t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5720" y="3286124"/>
            <a:ext cx="7215238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85720" y="3286124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华文新魏" pitchFamily="2" charset="-122"/>
              </a:rPr>
              <a:t>Note :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 shall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只能用在第一人称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5720" y="4071942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will/shall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改写否定句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1.She _________(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not go) to English class.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2.I___________(not am) a good student.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3.They_________(not have) lunch with us.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4.We___________(not study) English.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8" name="TextBox 4"/>
          <p:cNvSpPr>
            <a:spLocks noChangeArrowheads="1"/>
          </p:cNvSpPr>
          <p:nvPr/>
        </p:nvSpPr>
        <p:spPr bwMode="auto">
          <a:xfrm>
            <a:off x="1411282" y="4477416"/>
            <a:ext cx="237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won’t  go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29" name="TextBox 4"/>
          <p:cNvSpPr>
            <a:spLocks noChangeArrowheads="1"/>
          </p:cNvSpPr>
          <p:nvPr/>
        </p:nvSpPr>
        <p:spPr bwMode="auto">
          <a:xfrm>
            <a:off x="785786" y="4906044"/>
            <a:ext cx="3589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won’t/shan’t be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30" name="TextBox 4"/>
          <p:cNvSpPr>
            <a:spLocks noChangeArrowheads="1"/>
          </p:cNvSpPr>
          <p:nvPr/>
        </p:nvSpPr>
        <p:spPr bwMode="auto">
          <a:xfrm>
            <a:off x="1500166" y="5357826"/>
            <a:ext cx="237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won’t  have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31" name="TextBox 4"/>
          <p:cNvSpPr>
            <a:spLocks noChangeArrowheads="1"/>
          </p:cNvSpPr>
          <p:nvPr/>
        </p:nvSpPr>
        <p:spPr bwMode="auto">
          <a:xfrm>
            <a:off x="1142976" y="5786454"/>
            <a:ext cx="371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won’t/shan’t  study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15" name="TextBox 4"/>
          <p:cNvSpPr>
            <a:spLocks noChangeArrowheads="1"/>
          </p:cNvSpPr>
          <p:nvPr/>
        </p:nvSpPr>
        <p:spPr bwMode="auto">
          <a:xfrm>
            <a:off x="357158" y="1000108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will  not=won’t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19" name="TextBox 4"/>
          <p:cNvSpPr>
            <a:spLocks noChangeArrowheads="1"/>
          </p:cNvSpPr>
          <p:nvPr/>
        </p:nvSpPr>
        <p:spPr bwMode="auto">
          <a:xfrm>
            <a:off x="3286116" y="1000108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shall  not=shan’t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3" grpId="0"/>
      <p:bldP spid="26" grpId="0" animBg="1"/>
      <p:bldP spid="24" grpId="0"/>
      <p:bldP spid="27" grpId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15" grpId="0" bldLvl="0" autoUpdateAnimBg="0"/>
      <p:bldP spid="19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404883"/>
            <a:ext cx="75119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Will the students watch the match ?</a:t>
            </a: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Shall we go to the zoo ?</a:t>
            </a:r>
          </a:p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14282" y="500042"/>
            <a:ext cx="1071570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85720" y="1571612"/>
            <a:ext cx="1214446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720" y="2357430"/>
            <a:ext cx="7215238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85720" y="2357430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一般疑问句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Will/Shall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主语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?</a:t>
            </a:r>
          </a:p>
        </p:txBody>
      </p:sp>
      <p:sp>
        <p:nvSpPr>
          <p:cNvPr id="26" name="矩形 25"/>
          <p:cNvSpPr/>
          <p:nvPr/>
        </p:nvSpPr>
        <p:spPr>
          <a:xfrm>
            <a:off x="285720" y="3286124"/>
            <a:ext cx="7215238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85720" y="3286124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华文新魏" pitchFamily="2" charset="-122"/>
              </a:rPr>
              <a:t>Note :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 shall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只能用在第一人称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5720" y="4071942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will/shall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一般疑问句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1._____ you _____(go) to Shanghai tomorrow?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2.____people ____(use) money in 100 years?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3.____we go to the movies next week 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4.____ they ____(have) robots?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20" name="TextBox 4"/>
          <p:cNvSpPr>
            <a:spLocks noChangeArrowheads="1"/>
          </p:cNvSpPr>
          <p:nvPr/>
        </p:nvSpPr>
        <p:spPr bwMode="auto">
          <a:xfrm>
            <a:off x="642910" y="4429132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Will                 go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21" name="TextBox 4"/>
          <p:cNvSpPr>
            <a:spLocks noChangeArrowheads="1"/>
          </p:cNvSpPr>
          <p:nvPr/>
        </p:nvSpPr>
        <p:spPr bwMode="auto">
          <a:xfrm>
            <a:off x="642910" y="4906044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Will                 use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32" name="TextBox 4"/>
          <p:cNvSpPr>
            <a:spLocks noChangeArrowheads="1"/>
          </p:cNvSpPr>
          <p:nvPr/>
        </p:nvSpPr>
        <p:spPr bwMode="auto">
          <a:xfrm>
            <a:off x="642910" y="5357826"/>
            <a:ext cx="1285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Shall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  <p:sp>
        <p:nvSpPr>
          <p:cNvPr id="33" name="TextBox 4"/>
          <p:cNvSpPr>
            <a:spLocks noChangeArrowheads="1"/>
          </p:cNvSpPr>
          <p:nvPr/>
        </p:nvSpPr>
        <p:spPr bwMode="auto">
          <a:xfrm>
            <a:off x="571472" y="5786454"/>
            <a:ext cx="3214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Will               have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3" grpId="0"/>
      <p:bldP spid="26" grpId="0" animBg="1"/>
      <p:bldP spid="24" grpId="0"/>
      <p:bldP spid="27" grpId="0"/>
      <p:bldP spid="20" grpId="0" bldLvl="0" autoUpdateAnimBg="0"/>
      <p:bldP spid="21" grpId="0" bldLvl="0" autoUpdateAnimBg="0"/>
      <p:bldP spid="32" grpId="0" bldLvl="0" autoUpdateAnimBg="0"/>
      <p:bldP spid="33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404883"/>
            <a:ext cx="68146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What will kids do next Sunday ?</a:t>
            </a: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Where shall we go ?</a:t>
            </a: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endParaRPr lang="en-US" altLang="zh-CN" sz="36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85720" y="428604"/>
            <a:ext cx="2000264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5720" y="2357430"/>
            <a:ext cx="8858280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85720" y="2357430"/>
            <a:ext cx="9358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特殊疑问句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特殊疑问词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will/shall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主语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?</a:t>
            </a:r>
          </a:p>
        </p:txBody>
      </p:sp>
      <p:sp>
        <p:nvSpPr>
          <p:cNvPr id="26" name="矩形 25"/>
          <p:cNvSpPr/>
          <p:nvPr/>
        </p:nvSpPr>
        <p:spPr>
          <a:xfrm>
            <a:off x="285720" y="3286124"/>
            <a:ext cx="7215238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85720" y="3286124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  <a:ea typeface="华文新魏" pitchFamily="2" charset="-122"/>
              </a:rPr>
              <a:t>Note :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 shall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只能用在第一人称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2844" y="4258583"/>
            <a:ext cx="90726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They will </a:t>
            </a:r>
            <a:r>
              <a:rPr lang="en-US" altLang="zh-CN" sz="2800" i="1" u="sng" dirty="0" smtClean="0">
                <a:latin typeface="Georgia" pitchFamily="18" charset="0"/>
              </a:rPr>
              <a:t>watch a basketball match </a:t>
            </a:r>
            <a:r>
              <a:rPr lang="en-US" altLang="zh-CN" sz="2800" i="1" dirty="0" smtClean="0">
                <a:latin typeface="Georgia" pitchFamily="18" charset="0"/>
              </a:rPr>
              <a:t>next Sunday.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  ____ ____ they ____ next Sunday ?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85720" y="1571612"/>
            <a:ext cx="2428892" cy="5000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9" name="TextBox 4"/>
          <p:cNvSpPr>
            <a:spLocks noChangeArrowheads="1"/>
          </p:cNvSpPr>
          <p:nvPr/>
        </p:nvSpPr>
        <p:spPr bwMode="auto">
          <a:xfrm>
            <a:off x="642910" y="5357826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  <a:ea typeface="宋体" pitchFamily="2" charset="-122"/>
                <a:sym typeface="Georgia" pitchFamily="18" charset="0"/>
              </a:rPr>
              <a:t>What   will              do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  <a:ea typeface="宋体" pitchFamily="2" charset="-122"/>
              <a:sym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男goo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3" grpId="0"/>
      <p:bldP spid="26" grpId="0" animBg="1"/>
      <p:bldP spid="24" grpId="0"/>
      <p:bldP spid="27" grpId="0"/>
      <p:bldP spid="15" grpId="0" animBg="1"/>
      <p:bldP spid="19" grpId="0" bldLvl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85720" y="214290"/>
            <a:ext cx="8572560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57190" y="282339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will/shall</a:t>
            </a:r>
            <a:r>
              <a:rPr lang="en-US" altLang="zh-CN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动原与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be going to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动原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5720" y="1142984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will/shall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动原  表示单纯意义“将来要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，没有计划性。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en-US" altLang="zh-CN" sz="32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endParaRPr lang="en-US" altLang="zh-CN" sz="32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endParaRPr lang="en-US" altLang="zh-CN" sz="3200" dirty="0" smtClean="0"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be going to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+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动原 表示“将要发生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“打算，计划，决定要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…… 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”。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596" y="2428868"/>
            <a:ext cx="4636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They will go with us.</a:t>
            </a:r>
          </a:p>
        </p:txBody>
      </p:sp>
      <p:sp>
        <p:nvSpPr>
          <p:cNvPr id="28" name="矩形 27"/>
          <p:cNvSpPr/>
          <p:nvPr/>
        </p:nvSpPr>
        <p:spPr>
          <a:xfrm>
            <a:off x="428596" y="4929198"/>
            <a:ext cx="8201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What are you going to do next Sunday ?</a:t>
            </a: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  <p:bldP spid="1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ee30ff4ac2309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71406" y="2244727"/>
            <a:ext cx="864396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Phonetics</a:t>
            </a:r>
            <a:endParaRPr kumimoji="0" lang="zh-CN" altLang="en-US" sz="1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28596" y="285728"/>
            <a:ext cx="7000924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57256" y="282339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There be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句型的一般将来时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596" y="1118182"/>
            <a:ext cx="7000924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8596" y="1118182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肯定式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There will be +</a:t>
            </a:r>
            <a:r>
              <a:rPr lang="zh-CN" altLang="en-US" sz="3600" dirty="0" smtClean="0">
                <a:latin typeface="Georgia" pitchFamily="18" charset="0"/>
                <a:ea typeface="华文新魏" pitchFamily="2" charset="-122"/>
              </a:rPr>
              <a:t>主语</a:t>
            </a:r>
            <a:r>
              <a:rPr lang="en-US" altLang="zh-CN" sz="3600" dirty="0" smtClean="0">
                <a:latin typeface="Georgia" pitchFamily="18" charset="0"/>
                <a:ea typeface="华文新魏" pitchFamily="2" charset="-122"/>
              </a:rPr>
              <a:t>+</a:t>
            </a:r>
            <a:r>
              <a:rPr lang="zh-CN" altLang="en-US" sz="3600" dirty="0" smtClean="0">
                <a:latin typeface="Georgia" pitchFamily="18" charset="0"/>
                <a:ea typeface="华文新魏" pitchFamily="2" charset="-122"/>
              </a:rPr>
              <a:t>其他</a:t>
            </a:r>
            <a:r>
              <a:rPr lang="zh-CN" altLang="en-US" sz="3600" i="1" dirty="0" smtClean="0">
                <a:latin typeface="Georgia" pitchFamily="18" charset="0"/>
                <a:ea typeface="华文新魏" pitchFamily="2" charset="-122"/>
              </a:rPr>
              <a:t>。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8596" y="1928802"/>
            <a:ext cx="54553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There will be fewer trees.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</a:t>
            </a:r>
            <a:r>
              <a:rPr lang="zh-CN" altLang="en-US" sz="3200" dirty="0" smtClean="0">
                <a:latin typeface="Georgia" pitchFamily="18" charset="0"/>
                <a:ea typeface="华文新魏" pitchFamily="2" charset="-122"/>
                <a:sym typeface="Wingdings"/>
              </a:rPr>
              <a:t>将会有更少的树。</a:t>
            </a:r>
            <a:endParaRPr lang="en-US" altLang="zh-CN" sz="3200" dirty="0" smtClean="0">
              <a:latin typeface="Georgia" pitchFamily="18" charset="0"/>
              <a:ea typeface="华文新魏" pitchFamily="2" charset="-122"/>
              <a:sym typeface="Wingding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596" y="3071810"/>
            <a:ext cx="7572428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28596" y="3071810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否定式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There won’t be +</a:t>
            </a:r>
            <a:r>
              <a:rPr lang="zh-CN" altLang="en-US" sz="3600" dirty="0" smtClean="0">
                <a:latin typeface="Georgia" pitchFamily="18" charset="0"/>
                <a:ea typeface="华文新魏" pitchFamily="2" charset="-122"/>
              </a:rPr>
              <a:t>主语</a:t>
            </a:r>
            <a:r>
              <a:rPr lang="en-US" altLang="zh-CN" sz="3600" dirty="0" smtClean="0">
                <a:latin typeface="Georgia" pitchFamily="18" charset="0"/>
                <a:ea typeface="华文新魏" pitchFamily="2" charset="-122"/>
              </a:rPr>
              <a:t>+</a:t>
            </a:r>
            <a:r>
              <a:rPr lang="zh-CN" altLang="en-US" sz="3600" dirty="0" smtClean="0">
                <a:latin typeface="Georgia" pitchFamily="18" charset="0"/>
                <a:ea typeface="华文新魏" pitchFamily="2" charset="-122"/>
              </a:rPr>
              <a:t>其他</a:t>
            </a:r>
            <a:r>
              <a:rPr lang="zh-CN" altLang="en-US" sz="3600" i="1" dirty="0" smtClean="0">
                <a:latin typeface="Georgia" pitchFamily="18" charset="0"/>
                <a:ea typeface="华文新魏" pitchFamily="2" charset="-122"/>
              </a:rPr>
              <a:t>。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8596" y="3857628"/>
            <a:ext cx="65341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There won’t be  more free time.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</a:t>
            </a:r>
            <a:r>
              <a:rPr lang="zh-CN" altLang="en-US" sz="3200" dirty="0" smtClean="0">
                <a:latin typeface="Georgia" pitchFamily="18" charset="0"/>
                <a:ea typeface="华文新魏" pitchFamily="2" charset="-122"/>
                <a:sym typeface="Wingdings"/>
              </a:rPr>
              <a:t>将不会有更多的空闲时间。</a:t>
            </a:r>
            <a:endParaRPr lang="en-US" altLang="zh-CN" sz="3200" dirty="0" smtClean="0">
              <a:latin typeface="Georgia" pitchFamily="18" charset="0"/>
              <a:ea typeface="华文新魏" pitchFamily="2" charset="-122"/>
              <a:sym typeface="Wingding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876" y="4975834"/>
            <a:ext cx="8286776" cy="6429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4314" y="4997247"/>
            <a:ext cx="828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一般疑问句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Will there be +</a:t>
            </a:r>
            <a:r>
              <a:rPr lang="zh-CN" altLang="en-US" sz="3600" i="1" dirty="0" smtClean="0">
                <a:latin typeface="Georgia" pitchFamily="18" charset="0"/>
                <a:ea typeface="华文新魏" pitchFamily="2" charset="-122"/>
              </a:rPr>
              <a:t>主语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+</a:t>
            </a:r>
            <a:r>
              <a:rPr lang="zh-CN" altLang="en-US" sz="3600" i="1" dirty="0" smtClean="0">
                <a:latin typeface="Georgia" pitchFamily="18" charset="0"/>
                <a:ea typeface="华文新魏" pitchFamily="2" charset="-122"/>
              </a:rPr>
              <a:t>其他 ？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7158" y="5643578"/>
            <a:ext cx="7871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eg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. Will there be a nice basketball match ?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  Yes , there will.   No, there won’t .</a:t>
            </a:r>
            <a:endParaRPr lang="en-US" altLang="zh-CN" sz="3200" dirty="0" smtClean="0">
              <a:latin typeface="Georgia" pitchFamily="18" charset="0"/>
              <a:ea typeface="华文新魏" pitchFamily="2" charset="-122"/>
              <a:sym typeface="Wingdings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  <p:bldP spid="9" grpId="0" animBg="1"/>
      <p:bldP spid="8" grpId="0"/>
      <p:bldP spid="10" grpId="0"/>
      <p:bldP spid="12" grpId="0" animBg="1"/>
      <p:bldP spid="11" grpId="0"/>
      <p:bldP spid="13" grpId="0"/>
      <p:bldP spid="17" grpId="0" animBg="1"/>
      <p:bldP spid="14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bf9b5f7cfd8be4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357158" y="1298532"/>
            <a:ext cx="785818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一般将来时</a:t>
            </a:r>
            <a:r>
              <a:rPr kumimoji="0" lang="en-US" altLang="zh-CN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形式有三变：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be +doing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表计划</a:t>
            </a:r>
            <a:r>
              <a:rPr lang="zh-CN" altLang="en-US" sz="14400" dirty="0" smtClean="0"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，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 going to</a:t>
            </a:r>
            <a:r>
              <a:rPr lang="zh-CN" altLang="en-US" sz="14400" i="1" dirty="0" smtClean="0">
                <a:latin typeface="Georgia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lang="en-US" altLang="zh-CN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+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动原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还有一种更简单，</a:t>
            </a:r>
            <a:r>
              <a:rPr kumimoji="0" lang="en-US" altLang="zh-CN" sz="1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加动原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变疑问 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  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提前，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will,shall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也提前，</a:t>
            </a:r>
            <a:endParaRPr lang="en-US" altLang="zh-CN" sz="144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后加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not,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i="1" dirty="0" smtClean="0">
                <a:latin typeface="Georgia" pitchFamily="18" charset="0"/>
                <a:ea typeface="华文行楷" pitchFamily="2" charset="-122"/>
                <a:cs typeface="Times New Roman" pitchFamily="18" charset="0"/>
              </a:rPr>
              <a:t> 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will</a:t>
            </a: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err="1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won’t,shall</a:t>
            </a:r>
            <a:r>
              <a:rPr lang="zh-CN" altLang="en-US" sz="14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否定变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新魏" pitchFamily="2" charset="-122"/>
                <a:cs typeface="Times New Roman" pitchFamily="18" charset="0"/>
              </a:rPr>
              <a:t>shan’t,</a:t>
            </a:r>
            <a:endParaRPr lang="en-US" altLang="zh-CN" sz="14400" i="1" dirty="0" smtClean="0">
              <a:latin typeface="Georgia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切记</a:t>
            </a:r>
            <a:r>
              <a:rPr kumimoji="0" lang="en-US" altLang="zh-CN" sz="1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itchFamily="18" charset="0"/>
                <a:ea typeface="华文新魏" pitchFamily="2" charset="-122"/>
                <a:cs typeface="Times New Roman" pitchFamily="18" charset="0"/>
              </a:rPr>
              <a:t>there be</a:t>
            </a:r>
            <a:r>
              <a:rPr kumimoji="0" lang="zh-CN" altLang="en-US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存在句</a:t>
            </a:r>
            <a:endParaRPr kumimoji="0" lang="en-US" altLang="zh-CN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zh-CN" altLang="en-US" sz="14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将来时是</a:t>
            </a:r>
            <a:r>
              <a:rPr lang="en-US" altLang="zh-CN" sz="14400" i="1" dirty="0" smtClean="0">
                <a:solidFill>
                  <a:srgbClr val="FF0000"/>
                </a:solidFill>
                <a:latin typeface="Georgia" pitchFamily="18" charset="0"/>
                <a:ea typeface="华文行楷" pitchFamily="2" charset="-122"/>
                <a:cs typeface="Times New Roman" pitchFamily="18" charset="0"/>
              </a:rPr>
              <a:t>there will be.</a:t>
            </a:r>
            <a:endParaRPr kumimoji="0" lang="en-US" altLang="zh-CN" sz="14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华文行楷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en-US" altLang="zh-CN" sz="1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华文行楷" pitchFamily="2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21429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一般将来时口诀</a:t>
            </a:r>
            <a:endParaRPr lang="zh-CN" altLang="en-US" sz="4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-188079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52" y="285728"/>
            <a:ext cx="907259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1.Traveling to space is no longer just a drea</a:t>
            </a:r>
            <a:r>
              <a:rPr lang="en-US" altLang="zh-CN" sz="2800" i="1" dirty="0" smtClean="0">
                <a:latin typeface="Georgia" pitchFamily="18" charset="0"/>
              </a:rPr>
              <a:t>m. Russia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___ the first hotel in space in the near future.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A. builds     B. will build   C. built    D. has built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2.There ___a football match on CCTV-5 at nine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 tomorrow evening.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A. will  have     B. is going to be     C. is having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3.In 50 years there ___more  robots in people’s homes.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A. were    B. will have    C. will be    D. have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4.Will people live to be 300 years old ?--___.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A. No, they won’t B. No ,they aren’t  C. No, they don’t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</a:t>
            </a:r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pic>
        <p:nvPicPr>
          <p:cNvPr id="9" name="图片 8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1428736"/>
            <a:ext cx="976317" cy="904879"/>
          </a:xfrm>
          <a:prstGeom prst="rect">
            <a:avLst/>
          </a:prstGeom>
        </p:spPr>
      </p:pic>
      <p:pic>
        <p:nvPicPr>
          <p:cNvPr id="10" name="图片 9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3429000"/>
            <a:ext cx="976317" cy="904879"/>
          </a:xfrm>
          <a:prstGeom prst="rect">
            <a:avLst/>
          </a:prstGeom>
        </p:spPr>
      </p:pic>
      <p:pic>
        <p:nvPicPr>
          <p:cNvPr id="11" name="图片 10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714884"/>
            <a:ext cx="976317" cy="904879"/>
          </a:xfrm>
          <a:prstGeom prst="rect">
            <a:avLst/>
          </a:prstGeom>
        </p:spPr>
      </p:pic>
      <p:pic>
        <p:nvPicPr>
          <p:cNvPr id="12" name="图片 11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53121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-188079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52" y="285728"/>
            <a:ext cx="9072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5.I hope your dream ___ true one day.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A. come   B. comes     C. will come    D. came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6.They ___ any classes next week.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A. will have   B. won’t have  C . have     D. had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7.What ___the students ___ tomorrow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--They will clean the classroom.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 A. do ; do    B. did; do   C. will ; do     D. </a:t>
            </a:r>
            <a:r>
              <a:rPr lang="en-US" altLang="zh-CN" sz="2800" i="1" dirty="0" smtClean="0">
                <a:latin typeface="Georgia" pitchFamily="18" charset="0"/>
              </a:rPr>
              <a:t>is ; doing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8.There ___a meeting tomorrow afternoon.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</a:t>
            </a:r>
            <a:r>
              <a:rPr lang="en-US" altLang="zh-CN" sz="2800" i="1" dirty="0" smtClean="0">
                <a:latin typeface="Georgia" pitchFamily="18" charset="0"/>
              </a:rPr>
              <a:t> A. will have   B. have   C. will be    D. will </a:t>
            </a:r>
            <a:endParaRPr lang="en-US" altLang="zh-CN" sz="2800" i="1" dirty="0" smtClean="0">
              <a:latin typeface="Georgia" pitchFamily="18" charset="0"/>
            </a:endParaRPr>
          </a:p>
        </p:txBody>
      </p:sp>
      <p:pic>
        <p:nvPicPr>
          <p:cNvPr id="9" name="图片 8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785794"/>
            <a:ext cx="976317" cy="904879"/>
          </a:xfrm>
          <a:prstGeom prst="rect">
            <a:avLst/>
          </a:prstGeom>
        </p:spPr>
      </p:pic>
      <p:pic>
        <p:nvPicPr>
          <p:cNvPr id="10" name="图片 9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2143116"/>
            <a:ext cx="976317" cy="904879"/>
          </a:xfrm>
          <a:prstGeom prst="rect">
            <a:avLst/>
          </a:prstGeom>
        </p:spPr>
      </p:pic>
      <p:pic>
        <p:nvPicPr>
          <p:cNvPr id="11" name="图片 10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000504"/>
            <a:ext cx="976317" cy="904879"/>
          </a:xfrm>
          <a:prstGeom prst="rect">
            <a:avLst/>
          </a:prstGeom>
        </p:spPr>
      </p:pic>
      <p:pic>
        <p:nvPicPr>
          <p:cNvPr id="12" name="图片 11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535782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-188079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52" y="142852"/>
            <a:ext cx="907259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句型转换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1.There will be fewer  people in our country.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否定句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_____ ______ _____ more people in our country.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2.I will live in Beijing in ten yeas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一般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并肯否回答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____ ____live in Beijing in ten years?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Yes, ____ _____.    No, _____ ______.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3.Bob will </a:t>
            </a:r>
            <a:r>
              <a:rPr lang="en-US" altLang="zh-CN" sz="2800" i="1" u="sng" dirty="0" smtClean="0">
                <a:latin typeface="Georgia" pitchFamily="18" charset="0"/>
                <a:ea typeface="华文新魏" pitchFamily="2" charset="-122"/>
              </a:rPr>
              <a:t>play soccer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next Sunday. 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_____ _____Bob _____ next Sunday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4.The students will study </a:t>
            </a:r>
            <a:r>
              <a:rPr lang="en-US" altLang="zh-CN" sz="2800" i="1" u="sng" dirty="0" smtClean="0">
                <a:latin typeface="Georgia" pitchFamily="18" charset="0"/>
                <a:ea typeface="华文新魏" pitchFamily="2" charset="-122"/>
              </a:rPr>
              <a:t>in the library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划线提问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_____ _____ the students _____ ?</a:t>
            </a:r>
          </a:p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1472" y="1500174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There      won’t         be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1472" y="2786058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Will     you 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14414" y="3429000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I          will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571968" y="3477284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  I          won’t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42910" y="4714884"/>
            <a:ext cx="4572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What     will                 do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14348" y="6000768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Where    will                             study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ee30ff4ac2309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0" y="2214554"/>
            <a:ext cx="8858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Section A</a:t>
            </a:r>
            <a:endParaRPr kumimoji="0" lang="zh-CN" altLang="en-US" sz="1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140640_4c5b69c84d4ef.jpg"/>
          <p:cNvPicPr>
            <a:picLocks noChangeAspect="1"/>
          </p:cNvPicPr>
          <p:nvPr/>
        </p:nvPicPr>
        <p:blipFill>
          <a:blip r:embed="rId4"/>
          <a:srcRect l="24963" t="18750" r="2871" b="468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785918" y="0"/>
            <a:ext cx="3214710" cy="1571636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071670" y="214290"/>
            <a:ext cx="2744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Do you think there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will be robots in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people’s homes?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57752" y="642918"/>
            <a:ext cx="3214710" cy="1643074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143108" y="1643050"/>
            <a:ext cx="3000396" cy="1214446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28860" y="1857364"/>
            <a:ext cx="2223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Will kids go to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school ?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20" y="785794"/>
            <a:ext cx="2914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Yes, there will.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I think every home 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will have a robot.</a:t>
            </a:r>
            <a:endParaRPr lang="zh-CN" altLang="en-US" sz="2400" i="1" dirty="0">
              <a:latin typeface="Georgia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86314" y="2214554"/>
            <a:ext cx="3643338" cy="1643074"/>
          </a:xfrm>
          <a:prstGeom prst="ellips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00694" y="2287968"/>
            <a:ext cx="26292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Kids won’t go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to school. They’ll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study at home on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computers.</a:t>
            </a:r>
            <a:endParaRPr lang="zh-CN" altLang="en-US" sz="24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24" y="785794"/>
            <a:ext cx="8837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1.Do you think there will be robots in people’s homes 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你认为人们家里将会有机器人吗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?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233" y="1857364"/>
            <a:ext cx="6479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本句是一个含有宾语从句的主从复合句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233" y="2477152"/>
            <a:ext cx="862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Do you think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是主句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there will be …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是宾语从句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214686"/>
            <a:ext cx="862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如果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do you think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放在句中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则为插入语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常放在疑问词之后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14338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结构为： 疑问词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+do you think +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主语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+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谓语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+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其他成分 </a:t>
            </a:r>
            <a:r>
              <a:rPr lang="zh-CN" altLang="en-US" sz="2800" dirty="0" smtClean="0">
                <a:latin typeface="Georgia" pitchFamily="18" charset="0"/>
                <a:ea typeface="华文新魏" pitchFamily="2" charset="-122"/>
              </a:rPr>
              <a:t>？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4857760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What time do you think the train will arrive here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你认为火车什么时间到达这里？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78645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宾语从句要用陈述语气。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000108"/>
            <a:ext cx="88582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eg.1. Do you know ____to buy some pears ?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----Sure, there’s a supermarket next to the post office.</a:t>
            </a:r>
          </a:p>
          <a:p>
            <a:pPr marL="514350" indent="-514350">
              <a:buAutoNum type="alphaUcPeriod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Where I can go            B. who will help me</a:t>
            </a:r>
          </a:p>
          <a:p>
            <a:pPr marL="514350" indent="-514350">
              <a:buAutoNum type="alphaUcPeriod" startAt="3"/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What I should take    D. when is the right time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2.Excuse me . Could you wake me up when my friend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 here ?  ---Of course. But we still don’t know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when your friend ____here.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A. comes; will come       B. comes; comes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C. will come; comes       D. will come; will come</a:t>
            </a:r>
          </a:p>
          <a:p>
            <a:pPr marL="514350" indent="-514350"/>
            <a:endParaRPr lang="en-US" altLang="zh-CN" sz="2800" i="1" dirty="0" smtClean="0"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71868" y="857232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85786" y="385762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24" y="785794"/>
            <a:ext cx="64812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2. I think every home will have a robot.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我认为每家都会有一个机器人。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233" y="1857364"/>
            <a:ext cx="6479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本句是一个含有宾语从句的主从复合句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477152"/>
            <a:ext cx="90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I think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是主句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every home will have a robot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是宾语从句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214686"/>
            <a:ext cx="8622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I think/suppose/believe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等后的宾语从句如果是否定句， 要把否定转移到主句的动词上，即“否定转移”。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189537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I think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you can go there by bus.</a:t>
            </a:r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否定句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)</a:t>
            </a:r>
          </a:p>
          <a:p>
            <a:r>
              <a:rPr lang="zh-CN" altLang="en-US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4214818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I don’t think he can swim.</a:t>
            </a:r>
          </a:p>
          <a:p>
            <a:r>
              <a:rPr lang="zh-CN" altLang="en-US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我认为他不会游泳。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5689603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 smtClean="0">
                <a:latin typeface="Georgia" pitchFamily="18" charset="0"/>
                <a:ea typeface="华文新魏" pitchFamily="2" charset="-122"/>
              </a:rPr>
              <a:t>    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I don’t think you can go there by bus.</a:t>
            </a:r>
          </a:p>
          <a:p>
            <a:r>
              <a:rPr lang="zh-CN" altLang="en-US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t01e50b83164ab554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43108" y="2347264"/>
            <a:ext cx="49696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12000" dirty="0" err="1" smtClean="0">
                <a:solidFill>
                  <a:srgbClr val="7030A0"/>
                </a:solidFill>
                <a:latin typeface="GWIPA" pitchFamily="2" charset="2"/>
                <a:sym typeface="GWIPA"/>
              </a:rPr>
              <a:t>dXktE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7030A0"/>
              </a:solidFill>
              <a:latin typeface="GWIPA" pitchFamily="2" charset="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538" y="2357430"/>
            <a:ext cx="760176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0070C0"/>
                </a:solidFill>
                <a:latin typeface="Georgia" pitchFamily="18" charset="0"/>
              </a:rPr>
              <a:t>apartment</a:t>
            </a:r>
            <a:endParaRPr lang="zh-CN" altLang="en-US" sz="12000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00232" y="2275826"/>
            <a:ext cx="54296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12000" dirty="0" err="1" smtClean="0">
                <a:solidFill>
                  <a:srgbClr val="7030A0"/>
                </a:solidFill>
                <a:latin typeface="GWIPA" pitchFamily="2" charset="2"/>
                <a:sym typeface="GWIPA"/>
              </a:rPr>
              <a:t>dRaIvE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7030A0"/>
              </a:solidFill>
              <a:latin typeface="GWIPA" pitchFamily="2" charset="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00232" y="2285992"/>
            <a:ext cx="57326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  <a:sym typeface="GWIPA"/>
              </a:rPr>
              <a:t>P</a:t>
            </a:r>
            <a:r>
              <a:rPr lang="en-US" altLang="zh-CN" sz="8000" b="1" dirty="0" smtClean="0">
                <a:solidFill>
                  <a:srgbClr val="7030A0"/>
                </a:solidFill>
                <a:latin typeface="GWIPA" pitchFamily="2" charset="2"/>
                <a:sym typeface="GWIPA"/>
              </a:rPr>
              <a:t>3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  <a:sym typeface="GWIPA"/>
              </a:rPr>
              <a:t>:sEnl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7030A0"/>
              </a:solidFill>
              <a:latin typeface="GWIPA" pitchFamily="2" charset="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57422" y="2428868"/>
            <a:ext cx="48814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12000" dirty="0" err="1" smtClean="0">
                <a:solidFill>
                  <a:srgbClr val="7030A0"/>
                </a:solidFill>
                <a:latin typeface="GWIPA" pitchFamily="2" charset="2"/>
                <a:sym typeface="GWIPA"/>
              </a:rPr>
              <a:t>peIpE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7030A0"/>
              </a:solidFill>
              <a:latin typeface="GWIPA" pitchFamily="2" charset="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14612" y="2428868"/>
            <a:ext cx="33666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r>
              <a:rPr lang="en-US" altLang="zh-CN" sz="12000" dirty="0" err="1" smtClean="0">
                <a:solidFill>
                  <a:srgbClr val="7030A0"/>
                </a:solidFill>
                <a:latin typeface="GWIPA" pitchFamily="2" charset="2"/>
                <a:sym typeface="GWIPA"/>
              </a:rPr>
              <a:t>Pi:s</a:t>
            </a:r>
            <a:r>
              <a:rPr lang="en-US" altLang="zh-CN" sz="12000" dirty="0" smtClean="0">
                <a:solidFill>
                  <a:srgbClr val="7030A0"/>
                </a:solidFill>
                <a:latin typeface="GWIPA" pitchFamily="2" charset="2"/>
              </a:rPr>
              <a:t>/</a:t>
            </a:r>
            <a:endParaRPr lang="zh-CN" altLang="en-US" sz="12000" dirty="0">
              <a:solidFill>
                <a:srgbClr val="7030A0"/>
              </a:solidFill>
              <a:latin typeface="GWIPA" pitchFamily="2" charset="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00298" y="2428868"/>
            <a:ext cx="42114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0070C0"/>
                </a:solidFill>
                <a:latin typeface="Georgia" pitchFamily="18" charset="0"/>
              </a:rPr>
              <a:t>shape</a:t>
            </a:r>
            <a:endParaRPr lang="zh-CN" altLang="en-US" sz="12000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14546" y="2500306"/>
            <a:ext cx="55691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0070C0"/>
                </a:solidFill>
                <a:latin typeface="Georgia" pitchFamily="18" charset="0"/>
              </a:rPr>
              <a:t>already</a:t>
            </a:r>
            <a:endParaRPr lang="zh-CN" altLang="en-US" sz="12000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14480" y="2285992"/>
            <a:ext cx="62263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0070C0"/>
                </a:solidFill>
                <a:latin typeface="Georgia" pitchFamily="18" charset="0"/>
              </a:rPr>
              <a:t>engineer</a:t>
            </a:r>
            <a:endParaRPr lang="zh-CN" altLang="en-US" sz="12000" i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00298" y="2571744"/>
            <a:ext cx="462979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0" i="1" dirty="0" smtClean="0">
                <a:solidFill>
                  <a:srgbClr val="0070C0"/>
                </a:solidFill>
                <a:latin typeface="Georgia" pitchFamily="18" charset="0"/>
              </a:rPr>
              <a:t>article</a:t>
            </a:r>
            <a:endParaRPr lang="zh-CN" altLang="en-US" sz="12000" i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24" y="785794"/>
            <a:ext cx="37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3.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2800" i="1" dirty="0" smtClean="0">
                <a:latin typeface="Georgia" pitchFamily="18" charset="0"/>
              </a:rPr>
              <a:t>every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2800" i="1" dirty="0" smtClean="0">
                <a:latin typeface="Georgia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</a:rPr>
              <a:t>each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720" y="1357298"/>
            <a:ext cx="7572428" cy="2071702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rot="10800000" flipH="1">
            <a:off x="285720" y="2070089"/>
            <a:ext cx="7572428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928794" y="2786058"/>
            <a:ext cx="5929354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892943" y="2393149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1893869" y="2392355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7653" y="1500174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every</a:t>
            </a:r>
            <a:endParaRPr lang="zh-CN" altLang="en-US" sz="28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34" y="2500306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Georgia" pitchFamily="18" charset="0"/>
              </a:rPr>
              <a:t>each</a:t>
            </a:r>
            <a:endParaRPr lang="zh-CN" altLang="en-US" sz="28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232" y="150017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adj.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0232" y="214311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adj.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8794" y="283434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pron.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488" y="1312119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指三者或三者以上范围中的“每一个”</a:t>
            </a:r>
            <a:endParaRPr lang="en-US" altLang="zh-CN" sz="24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侧重总体，不能单独使用。</a:t>
            </a:r>
            <a:endParaRPr lang="zh-CN" altLang="en-US" sz="24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488" y="2026499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指两者或两者以上中的“每一个”，</a:t>
            </a:r>
            <a:endParaRPr lang="en-US" altLang="zh-CN" sz="2400" dirty="0" smtClean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侧重个体。</a:t>
            </a:r>
            <a:endParaRPr lang="zh-CN" altLang="en-US" sz="24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488" y="2895897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可作主语或宾语，其后可跟介词 </a:t>
            </a:r>
            <a:r>
              <a:rPr lang="en-US" altLang="zh-CN" sz="24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of</a:t>
            </a:r>
            <a:endParaRPr lang="zh-CN" altLang="en-US" sz="2400" i="1" dirty="0">
              <a:solidFill>
                <a:srgbClr val="00206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158" y="3714752"/>
            <a:ext cx="835196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_____ teacher knows her .</a:t>
            </a:r>
          </a:p>
          <a:p>
            <a:endParaRPr lang="en-US" altLang="zh-CN" sz="2800" i="1" dirty="0" smtClean="0">
              <a:latin typeface="Georgia" pitchFamily="18" charset="0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      There are lots of trees on ____side of the road. </a:t>
            </a:r>
          </a:p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____ of us has a dictionary.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3599" y="3714752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Every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9190" y="4572008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each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9421" y="540611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Each</a:t>
            </a:r>
            <a:endParaRPr lang="zh-CN" altLang="en-US" sz="28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21429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Chant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928670"/>
            <a:ext cx="715452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3200" b="1" i="1" dirty="0" smtClean="0">
                <a:latin typeface="Georgia" pitchFamily="18" charset="0"/>
              </a:rPr>
              <a:t>every </a:t>
            </a:r>
            <a:r>
              <a:rPr lang="zh-CN" altLang="en-US" sz="32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用来表整体 </a:t>
            </a:r>
            <a:r>
              <a:rPr lang="en-US" altLang="zh-CN" sz="3200" b="1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each 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用来表个体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 </a:t>
            </a:r>
          </a:p>
          <a:p>
            <a:pPr>
              <a:lnSpc>
                <a:spcPct val="2500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each</a:t>
            </a:r>
            <a:r>
              <a:rPr lang="en-US" altLang="zh-CN" sz="3200" b="1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最低需是两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en-US" altLang="zh-CN" sz="3200" b="1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</a:t>
            </a: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every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最低需是三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every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做主用单数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  </a:t>
            </a:r>
            <a:r>
              <a:rPr lang="en-US" altLang="zh-CN" sz="3200" b="1" i="1" dirty="0" smtClean="0">
                <a:latin typeface="Georgia" pitchFamily="18" charset="0"/>
                <a:ea typeface="华文新魏" pitchFamily="2" charset="-122"/>
              </a:rPr>
              <a:t>each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可单也可复 </a:t>
            </a:r>
            <a:r>
              <a:rPr lang="en-US" altLang="zh-CN" sz="3200" b="1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作主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定用单数 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       </a:t>
            </a:r>
            <a:r>
              <a:rPr lang="zh-CN" altLang="en-US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其他情况用复数 </a:t>
            </a:r>
            <a:r>
              <a:rPr lang="en-US" altLang="zh-CN" sz="3200" b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.</a:t>
            </a:r>
            <a:endParaRPr lang="zh-CN" altLang="en-US" sz="3200" b="1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1406" y="71414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96362" y="71414"/>
            <a:ext cx="88334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How will the world be different 100 years from now? Read these predictions. Check(</a:t>
            </a:r>
            <a:r>
              <a:rPr lang="en-GB" altLang="zh-CN" sz="2400" b="1" i="1" dirty="0" smtClean="0">
                <a:latin typeface="Georgia" pitchFamily="18" charset="0"/>
                <a:sym typeface="Wingdings"/>
              </a:rPr>
              <a:t></a:t>
            </a:r>
            <a:r>
              <a:rPr lang="en-GB" altLang="zh-CN" sz="2400" b="1" i="1" dirty="0" smtClean="0">
                <a:latin typeface="Georgia" pitchFamily="18" charset="0"/>
              </a:rPr>
              <a:t>) A for agree or D for disagree.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5720" y="1714488"/>
            <a:ext cx="8501122" cy="435771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57158" y="1887574"/>
            <a:ext cx="85122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__A __D   1.People will have robots in their homes.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 2.People won’t use money . Everything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                  will be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free</a:t>
            </a:r>
            <a:r>
              <a:rPr lang="en-US" altLang="zh-CN" sz="2800" i="1" dirty="0" smtClean="0">
                <a:latin typeface="Georgia" pitchFamily="18" charset="0"/>
              </a:rPr>
              <a:t>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3.Books will only be on computers, not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                 on paper.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4.Kids won’t go to school. They’ll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study at</a:t>
            </a:r>
          </a:p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                      home on computers.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5.There will be only one country.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__A __D  6.People will live to be 200 years old.</a:t>
            </a:r>
            <a:endParaRPr lang="zh-CN" altLang="en-US" sz="2800" i="1" dirty="0">
              <a:latin typeface="Georgia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00298" y="3643314"/>
            <a:ext cx="564360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00298" y="4071942"/>
            <a:ext cx="142876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28860" y="5857892"/>
            <a:ext cx="564360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000496" y="3571876"/>
            <a:ext cx="3483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PeIPE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纸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纸张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84988" y="271462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免费的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43570" y="442913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在家通过电脑学习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71448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976" y="221455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307830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7158" y="393556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2976" y="478632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521495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12" grpId="0"/>
      <p:bldP spid="21" grpId="0"/>
      <p:bldP spid="22" grpId="0"/>
      <p:bldP spid="23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60381"/>
            <a:ext cx="8185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4. Books will only be on computers , not on paper.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书只会在电脑上出现，而不会在纸上。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604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paper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不可数名词 ，纸，纸张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5293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a  piece of  paper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一张纸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272853"/>
            <a:ext cx="583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two pieces of  paper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两张纸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515" y="4295855"/>
            <a:ext cx="79319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Please pick up the ___.Don’t keep it 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on the floor.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A. paper    B. boxes   C. books  D. bottles   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72330" y="4214818"/>
            <a:ext cx="571504" cy="7143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357686" y="421481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60381"/>
            <a:ext cx="6285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5. People will live to be 20o years old.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人们将会活到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200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岁。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840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to be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基数词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+year(s) old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活到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岁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居住，生活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3272853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in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地点     居住在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482" y="4643446"/>
            <a:ext cx="7513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In the story, people will l____ to be 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500 years old.</a:t>
            </a:r>
          </a:p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I l_____ in Beijing.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987233"/>
            <a:ext cx="6484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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with +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sb.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和某人住在一起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0" y="457200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err="1" smtClean="0">
                <a:solidFill>
                  <a:srgbClr val="FF0000"/>
                </a:solidFill>
                <a:latin typeface="Georgia" pitchFamily="18" charset="0"/>
              </a:rPr>
              <a:t>ive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214414" y="5572140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err="1" smtClean="0">
                <a:solidFill>
                  <a:srgbClr val="FF0000"/>
                </a:solidFill>
                <a:latin typeface="Georgia" pitchFamily="18" charset="0"/>
              </a:rPr>
              <a:t>ive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6" grpId="0"/>
      <p:bldP spid="17" grpId="0"/>
      <p:bldP spid="11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1000108"/>
            <a:ext cx="512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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live   v.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-----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lives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单三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2851848"/>
            <a:ext cx="6077305" cy="2356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The doctor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lives</a:t>
            </a:r>
            <a:r>
              <a:rPr lang="en-US" altLang="zh-CN" sz="3200" i="1" dirty="0" smtClean="0">
                <a:latin typeface="Georgia" pitchFamily="18" charset="0"/>
              </a:rPr>
              <a:t> in a village. </a:t>
            </a:r>
          </a:p>
          <a:p>
            <a:pPr>
              <a:lnSpc>
                <a:spcPct val="2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He saved many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lives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33632" y="1000108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lIvz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84" y="1785926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sym typeface="Wingdings"/>
              </a:rPr>
              <a:t>     life 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生命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3240" y="1785926"/>
            <a:ext cx="3291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-----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lives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(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复数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)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43636" y="1772655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laIvz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00364" y="3929066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lIvz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29058" y="5214950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laIvz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1"/>
      <p:bldP spid="19" grpId="0"/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71406" y="71414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1b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9238" y="142852"/>
            <a:ext cx="8833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and circle the predictions you hear in 1a.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5720" y="785794"/>
            <a:ext cx="8572560" cy="585791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57158" y="571480"/>
            <a:ext cx="8358246" cy="599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1.People will have robots in their homes.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2.People won’t use money . Everything will be free.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3.Books will only be on computers, not on paper.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4.Kids won’t go to school. They’ll study at home on computers.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5.There will be only one country.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</a:rPr>
              <a:t>6.People will live to be 200 years old.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00298" y="142852"/>
            <a:ext cx="107157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Section A 1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43834" y="857232"/>
            <a:ext cx="938218" cy="938218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57158" y="928670"/>
            <a:ext cx="35719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57158" y="1785926"/>
            <a:ext cx="35719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57158" y="3500438"/>
            <a:ext cx="35719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57158" y="5214950"/>
            <a:ext cx="35719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4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4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-32" y="142852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1c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00034" y="214290"/>
            <a:ext cx="9001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Ask and answer questions about the predictions in 1a.</a:t>
            </a:r>
            <a:endParaRPr lang="en-US" altLang="zh-CN" sz="2400" b="1" i="1" dirty="0">
              <a:latin typeface="Georgia" pitchFamily="18" charset="0"/>
            </a:endParaRPr>
          </a:p>
        </p:txBody>
      </p:sp>
      <p:pic>
        <p:nvPicPr>
          <p:cNvPr id="13" name="图片 12" descr="t013b6fbc7692cba2f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000108"/>
            <a:ext cx="2000264" cy="3429024"/>
          </a:xfrm>
          <a:prstGeom prst="rect">
            <a:avLst/>
          </a:prstGeom>
        </p:spPr>
      </p:pic>
      <p:pic>
        <p:nvPicPr>
          <p:cNvPr id="14" name="图片 13" descr="t0180c7e19ca085d79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2928934"/>
            <a:ext cx="2071702" cy="3643338"/>
          </a:xfrm>
          <a:prstGeom prst="rect">
            <a:avLst/>
          </a:prstGeom>
        </p:spPr>
      </p:pic>
      <p:sp>
        <p:nvSpPr>
          <p:cNvPr id="15" name="云形标注 14"/>
          <p:cNvSpPr/>
          <p:nvPr/>
        </p:nvSpPr>
        <p:spPr>
          <a:xfrm>
            <a:off x="2500298" y="857232"/>
            <a:ext cx="5143536" cy="1428760"/>
          </a:xfrm>
          <a:prstGeom prst="cloudCallout">
            <a:avLst>
              <a:gd name="adj1" fmla="val -69867"/>
              <a:gd name="adj2" fmla="val 40764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57488" y="1142984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A:Will people use money in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100 years?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857224" y="4643446"/>
            <a:ext cx="6000792" cy="1571636"/>
          </a:xfrm>
          <a:prstGeom prst="cloudCallout">
            <a:avLst>
              <a:gd name="adj1" fmla="val 57740"/>
              <a:gd name="adj2" fmla="val -43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500166" y="4786322"/>
            <a:ext cx="5643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B: No, they won’t .Everything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will be free . Will people live to be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200 years old?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2786050" y="2428868"/>
            <a:ext cx="3419500" cy="1000132"/>
          </a:xfrm>
          <a:prstGeom prst="cloudCallout">
            <a:avLst>
              <a:gd name="adj1" fmla="val -86494"/>
              <a:gd name="adj2" fmla="val -1116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71802" y="2714620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 : Yes, they will.</a:t>
            </a:r>
            <a:endParaRPr lang="en-US" altLang="zh-CN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60381"/>
            <a:ext cx="6494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6. Will people use money in 100 years 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100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年以后人们还使用钱吗 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1oo years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100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年以后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783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时间段  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之后 用于一般将来时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286124"/>
            <a:ext cx="598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时间段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how soon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来提问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349" y="4000504"/>
            <a:ext cx="343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in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after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720" y="4643446"/>
            <a:ext cx="8286808" cy="1714512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>
            <a:stCxn id="20" idx="1"/>
          </p:cNvCxnSpPr>
          <p:nvPr/>
        </p:nvCxnSpPr>
        <p:spPr>
          <a:xfrm rot="10800000" flipH="1">
            <a:off x="285720" y="5500702"/>
            <a:ext cx="8286808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429390" y="5500702"/>
            <a:ext cx="1713718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00034" y="4786322"/>
            <a:ext cx="785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in 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85720" y="5643578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after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214414" y="4643446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用来表示以现在为起点的将来某一段时间之后，后接时间段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rot="5400000">
            <a:off x="6215471" y="5500305"/>
            <a:ext cx="1714512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214414" y="5620424"/>
            <a:ext cx="6000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既可接时间点有可接时间段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072330" y="4857760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将来时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7000892" y="5500702"/>
            <a:ext cx="20716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将来时或</a:t>
            </a:r>
            <a:endParaRPr lang="en-US" altLang="zh-CN" sz="28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过去时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19" grpId="0"/>
      <p:bldP spid="20" grpId="0" animBg="1"/>
      <p:bldP spid="31" grpId="0"/>
      <p:bldP spid="32" grpId="0"/>
      <p:bldP spid="33" grpId="0"/>
      <p:bldP spid="41" grpId="0"/>
      <p:bldP spid="42" grpId="0"/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06" y="4000504"/>
            <a:ext cx="8922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My mother will finish cooking dinner </a:t>
            </a:r>
            <a:r>
              <a:rPr lang="en-US" altLang="zh-CN" sz="2800" i="1" u="sng" dirty="0" smtClean="0">
                <a:latin typeface="Georgia" pitchFamily="18" charset="0"/>
                <a:ea typeface="华文新魏" pitchFamily="2" charset="-122"/>
              </a:rPr>
              <a:t>in an hour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____  _____ ____ your mother finish cooking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dinner ?</a:t>
            </a:r>
            <a:endParaRPr lang="zh-CN" altLang="en-US" sz="28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857620" y="857232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143240" y="171448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643834" y="2643182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i="1" dirty="0" smtClean="0">
                <a:solidFill>
                  <a:srgbClr val="FF0000"/>
                </a:solidFill>
                <a:latin typeface="Georgia" pitchFamily="18" charset="0"/>
              </a:rPr>
              <a:t>B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055" y="714356"/>
            <a:ext cx="89229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He  will be  back _____ two days.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He will be back ______ three o’clock.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He started on Sunday and arrived in Beijing _____ three days.   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A. in    B .  after 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85786" y="5120358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How     soon     will  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e50b83164ab554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85918" y="2285992"/>
            <a:ext cx="6580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0" b="1" dirty="0" smtClean="0">
                <a:latin typeface="GWIPA" pitchFamily="2" charset="2"/>
              </a:rPr>
              <a:t>/</a:t>
            </a:r>
            <a:r>
              <a:rPr lang="en-US" altLang="zh-CN" sz="140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14000" b="1" dirty="0" err="1" smtClean="0">
                <a:latin typeface="GWIPA" pitchFamily="2" charset="2"/>
              </a:rPr>
              <a:t>peIpE</a:t>
            </a:r>
            <a:r>
              <a:rPr lang="en-US" altLang="zh-CN" sz="14000" b="1" u="none" dirty="0" smtClean="0">
                <a:latin typeface="GWIPA" pitchFamily="2" charset="2"/>
              </a:rPr>
              <a:t>/</a:t>
            </a:r>
            <a:endParaRPr lang="zh-CN" altLang="en-US" sz="14000" b="1" dirty="0" smtClean="0">
              <a:latin typeface="GWIPA" pitchFamily="2" charset="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286248" y="4357694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6286512" y="4357694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 rot="5400000">
            <a:off x="4108447" y="346392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40644_4c5b69c84ecf4.jpg"/>
          <p:cNvPicPr>
            <a:picLocks noChangeAspect="1"/>
          </p:cNvPicPr>
          <p:nvPr/>
        </p:nvPicPr>
        <p:blipFill>
          <a:blip r:embed="rId5"/>
          <a:srcRect l="51473" t="12500" r="2871" b="70357"/>
          <a:stretch>
            <a:fillRect/>
          </a:stretch>
        </p:blipFill>
        <p:spPr>
          <a:xfrm>
            <a:off x="214282" y="4500570"/>
            <a:ext cx="8643998" cy="2286016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684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733" y="181253"/>
            <a:ext cx="915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and circle the words you hear.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1538" y="857232"/>
            <a:ext cx="6929486" cy="3571900"/>
          </a:xfrm>
          <a:prstGeom prst="rect">
            <a:avLst/>
          </a:prstGeom>
          <a:noFill/>
          <a:ln w="76200">
            <a:solidFill>
              <a:srgbClr val="99CC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71538" y="897812"/>
            <a:ext cx="7858180" cy="324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1.There will be (more/less/fewer)people.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2.There will be (more/less/fewer free time.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3.There will be (more/less/fewer) cars.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4.There will be (more/less/fewer) pollution.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5.Ther will be (more/less/fewer) trees.</a:t>
            </a:r>
          </a:p>
        </p:txBody>
      </p:sp>
      <p:sp>
        <p:nvSpPr>
          <p:cNvPr id="31" name="椭圆 30"/>
          <p:cNvSpPr/>
          <p:nvPr/>
        </p:nvSpPr>
        <p:spPr>
          <a:xfrm>
            <a:off x="2357422" y="214290"/>
            <a:ext cx="1071570" cy="428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86512" y="3286124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PE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lu:Sn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污染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9" name="Section A 2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205782" y="214290"/>
            <a:ext cx="938218" cy="93821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571868" y="1071546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572000" y="1643050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500694" y="2285992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572000" y="2928934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14942" y="3571876"/>
            <a:ext cx="1000132" cy="5715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94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140644_4c5b69c84ecf4.jpg"/>
          <p:cNvPicPr>
            <a:picLocks noChangeAspect="1"/>
          </p:cNvPicPr>
          <p:nvPr/>
        </p:nvPicPr>
        <p:blipFill>
          <a:blip r:embed="rId4"/>
          <a:srcRect l="51473" t="12500" r="2871" b="70357"/>
          <a:stretch>
            <a:fillRect/>
          </a:stretch>
        </p:blipFill>
        <p:spPr>
          <a:xfrm>
            <a:off x="214282" y="4500570"/>
            <a:ext cx="8643998" cy="2286016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9684" y="71438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28733" y="181253"/>
            <a:ext cx="915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Listen again .Check (</a:t>
            </a:r>
            <a:r>
              <a:rPr lang="en-GB" altLang="zh-CN" sz="2400" b="1" i="1" dirty="0" smtClean="0">
                <a:latin typeface="Georgia" pitchFamily="18" charset="0"/>
                <a:sym typeface="Wingdings"/>
              </a:rPr>
              <a:t></a:t>
            </a:r>
            <a:r>
              <a:rPr lang="en-GB" altLang="zh-CN" sz="2400" b="1" i="1" dirty="0" smtClean="0">
                <a:latin typeface="Georgia" pitchFamily="18" charset="0"/>
              </a:rPr>
              <a:t>) the predictions you hear.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1538" y="857232"/>
            <a:ext cx="6929486" cy="3571900"/>
          </a:xfrm>
          <a:prstGeom prst="rect">
            <a:avLst/>
          </a:prstGeom>
          <a:noFill/>
          <a:ln w="76200">
            <a:solidFill>
              <a:srgbClr val="99CC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42976" y="897812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__1.There will be fewer people.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__2.There will be less free time.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__3.People will use the subways less.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__4.There will be more pollution.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__5.Cities will be very big and crowded.</a:t>
            </a:r>
          </a:p>
        </p:txBody>
      </p:sp>
      <p:pic>
        <p:nvPicPr>
          <p:cNvPr id="7" name="Section A 2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05782" y="642918"/>
            <a:ext cx="938218" cy="938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343549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157810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94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6954"/>
            <a:ext cx="698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7. There will be (more/less /fewer) people.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767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more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_____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_____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的比较级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更多的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less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____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的比较级，较少的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更少的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286124"/>
            <a:ext cx="8071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fewer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______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的比较级，较少的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更少的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143108" y="1844093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many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14744" y="1857364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much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928794" y="2500306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little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571736" y="3286124"/>
            <a:ext cx="1285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few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4071942"/>
            <a:ext cx="46522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more +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可名复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/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latin typeface="Georgia" pitchFamily="18" charset="0"/>
                <a:sym typeface="Wingdings"/>
              </a:rPr>
              <a:t>     less +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latin typeface="Georgia" pitchFamily="18" charset="0"/>
                <a:sym typeface="Wingdings"/>
              </a:rPr>
              <a:t>     fewer +</a:t>
            </a:r>
            <a:r>
              <a:rPr lang="zh-CN" altLang="en-US" sz="3200" i="1" dirty="0" smtClean="0">
                <a:latin typeface="Georgia" pitchFamily="18" charset="0"/>
                <a:sym typeface="Wingdings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可名复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32" grpId="0"/>
      <p:bldP spid="21" grpId="0"/>
      <p:bldP spid="23" grpId="0"/>
      <p:bldP spid="24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608468"/>
            <a:ext cx="89229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 Ms. Smith wanted to get _____money.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(more / fewer)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There is _____ water in that glass.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(fewer/less)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I have _____ friends in that school.</a:t>
            </a:r>
          </a:p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   (fewer/less)</a:t>
            </a:r>
            <a:endParaRPr lang="zh-CN" altLang="en-US" sz="28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000628" y="857232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71736" y="2571744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43108" y="4286256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4695"/>
            <a:ext cx="7417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8. There will be (more/less /fewer) pollution.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857364"/>
            <a:ext cx="794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pollution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不可数名词 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污染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污染物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”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2558473"/>
            <a:ext cx="784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pollute 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污染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弄脏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-polluted-polluting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286124"/>
            <a:ext cx="473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air pollution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空气污染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3929066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noise pollution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噪音污染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06" y="4251806"/>
            <a:ext cx="8922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 All these waste products are _______</a:t>
            </a:r>
          </a:p>
          <a:p>
            <a:pPr>
              <a:lnSpc>
                <a:spcPct val="20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 (pollute) the river.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143636" y="4572008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polluting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5" grpId="0"/>
      <p:bldP spid="13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-32" y="142852"/>
            <a:ext cx="571503" cy="571504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rgbClr val="0033CC"/>
                </a:solidFill>
                <a:latin typeface="Georgia" pitchFamily="18" charset="0"/>
                <a:ea typeface="隶书" pitchFamily="49" charset="-122"/>
              </a:rPr>
              <a:t>2c</a:t>
            </a:r>
            <a:endParaRPr lang="en-US" altLang="zh-CN" sz="3200" b="1" i="1" dirty="0">
              <a:solidFill>
                <a:srgbClr val="0033CC"/>
              </a:solidFill>
              <a:latin typeface="Georgia" pitchFamily="18" charset="0"/>
              <a:ea typeface="隶书" pitchFamily="49" charset="-122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71472" y="71414"/>
            <a:ext cx="9001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Make conversations about the predictions in 2a and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2b.</a:t>
            </a:r>
            <a:endParaRPr lang="en-US" altLang="zh-CN" sz="2400" b="1" i="1" dirty="0">
              <a:latin typeface="Georgia" pitchFamily="18" charset="0"/>
            </a:endParaRPr>
          </a:p>
        </p:txBody>
      </p:sp>
      <p:pic>
        <p:nvPicPr>
          <p:cNvPr id="13" name="图片 12" descr="t013b6fbc7692cba2f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000108"/>
            <a:ext cx="2000264" cy="3429024"/>
          </a:xfrm>
          <a:prstGeom prst="rect">
            <a:avLst/>
          </a:prstGeom>
        </p:spPr>
      </p:pic>
      <p:pic>
        <p:nvPicPr>
          <p:cNvPr id="14" name="图片 13" descr="t0180c7e19ca085d79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3214662"/>
            <a:ext cx="2071702" cy="3643338"/>
          </a:xfrm>
          <a:prstGeom prst="rect">
            <a:avLst/>
          </a:prstGeom>
        </p:spPr>
      </p:pic>
      <p:sp>
        <p:nvSpPr>
          <p:cNvPr id="15" name="云形标注 14"/>
          <p:cNvSpPr/>
          <p:nvPr/>
        </p:nvSpPr>
        <p:spPr>
          <a:xfrm>
            <a:off x="2500298" y="1071546"/>
            <a:ext cx="5143536" cy="1357322"/>
          </a:xfrm>
          <a:prstGeom prst="cloudCallout">
            <a:avLst>
              <a:gd name="adj1" fmla="val -69867"/>
              <a:gd name="adj2" fmla="val 40764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57488" y="1312119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A: What’s your prediction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     about the future?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857224" y="4643446"/>
            <a:ext cx="6000792" cy="1285884"/>
          </a:xfrm>
          <a:prstGeom prst="cloudCallout">
            <a:avLst>
              <a:gd name="adj1" fmla="val 57740"/>
              <a:gd name="adj2" fmla="val -4376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643042" y="4884019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B: I think there will be more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pollution.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20" name="云形标注 19"/>
          <p:cNvSpPr/>
          <p:nvPr/>
        </p:nvSpPr>
        <p:spPr>
          <a:xfrm>
            <a:off x="2714612" y="2500306"/>
            <a:ext cx="4286280" cy="1643074"/>
          </a:xfrm>
          <a:prstGeom prst="cloudCallout">
            <a:avLst>
              <a:gd name="adj1" fmla="val -80347"/>
              <a:gd name="adj2" fmla="val -1536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000364" y="2728737"/>
            <a:ext cx="5643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A : Really ? I don’t think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so. But I think there will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 be fewer trees.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5790" y="500042"/>
            <a:ext cx="3998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</a:rPr>
              <a:t>PrI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dIKSn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预言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预测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357818" y="1714488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929190" y="2143116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072330" y="1928802"/>
            <a:ext cx="19431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fju:tSE</a:t>
            </a:r>
            <a:r>
              <a:rPr lang="en-US" altLang="zh-CN" sz="32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未来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929190" y="3143248"/>
            <a:ext cx="17859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000364" y="3500438"/>
            <a:ext cx="57150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/>
      <p:bldP spid="20" grpId="0" animBg="1"/>
      <p:bldP spid="21" grpId="0"/>
      <p:bldP spid="12" grpId="0"/>
      <p:bldP spid="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4695"/>
            <a:ext cx="72106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9. What’s your prediction about the future ?</a:t>
            </a:r>
          </a:p>
          <a:p>
            <a:r>
              <a:rPr lang="zh-CN" altLang="en-US" sz="2800" i="1" dirty="0" smtClean="0">
                <a:latin typeface="Georgia" pitchFamily="18" charset="0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关于未来你的预言是什么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857364"/>
            <a:ext cx="5917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prediction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可数名词 复数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+s</a:t>
            </a:r>
            <a:endParaRPr lang="zh-CN" altLang="en-US" sz="3200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47" y="2558473"/>
            <a:ext cx="7455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predict   v.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预测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-predicted-predicting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3286124"/>
            <a:ext cx="418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future  n.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未来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3929066"/>
            <a:ext cx="7249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in the future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在将来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以后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特指将来的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                  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某一时刻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002612"/>
            <a:ext cx="62536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"/>
            </a:pPr>
            <a:r>
              <a:rPr lang="zh-CN" altLang="en-US" sz="3200" i="1" dirty="0" smtClean="0">
                <a:latin typeface="Georgia" pitchFamily="18" charset="0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in future</a:t>
            </a:r>
            <a:r>
              <a:rPr lang="zh-CN" altLang="en-US" sz="3200" i="1" dirty="0" smtClean="0">
                <a:latin typeface="Georgia" pitchFamily="18" charset="0"/>
                <a:sym typeface="Wingdings"/>
              </a:rPr>
              <a:t>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从今以后的全部将来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=from now on </a:t>
            </a:r>
          </a:p>
          <a:p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5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974695"/>
            <a:ext cx="57358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10. I don’t think so .  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我不这样认为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772655"/>
            <a:ext cx="577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表示否定对方的意见或观点 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47" y="2558473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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肯定形式 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: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 think so.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3286124"/>
            <a:ext cx="5729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"/>
            </a:pPr>
            <a:r>
              <a:rPr lang="zh-CN" altLang="en-US" sz="3200" i="1" dirty="0" smtClean="0">
                <a:latin typeface="Georgia" pitchFamily="18" charset="0"/>
                <a:sym typeface="Wingdings"/>
              </a:rPr>
              <a:t>  </a:t>
            </a:r>
            <a:r>
              <a:rPr lang="en-US" altLang="zh-CN" sz="3200" i="1" dirty="0" smtClean="0">
                <a:latin typeface="Georgia" pitchFamily="18" charset="0"/>
                <a:sym typeface="Wingdings"/>
              </a:rPr>
              <a:t>I hope so.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我希望是这样的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  <a:p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 hope not.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我希望不是这样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44" y="4643446"/>
            <a:ext cx="5208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"/>
            </a:pPr>
            <a:r>
              <a:rPr lang="en-US" altLang="zh-CN" sz="3200" i="1" dirty="0" smtClean="0">
                <a:latin typeface="Georgia" pitchFamily="18" charset="0"/>
                <a:sym typeface="Wingdings"/>
              </a:rPr>
              <a:t> I’m afraid so.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恐怕如此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</a:p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I’m afraid not.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恐怕不是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8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1.Please pass me two ____ 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A. pieces of paper    B. pieces of papers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C. pieces paper         D. piece papers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2.Where is your brother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--He has gone to Beijing. He ___back in three days.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A. will come  B. comes    C. has  come   D. came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3.Some people ride bikes to work instead of driving in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order to reduce ____ pollution.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A. water  B. air     C. soil     D. white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pic>
        <p:nvPicPr>
          <p:cNvPr id="8" name="图片 7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214422"/>
            <a:ext cx="976317" cy="904879"/>
          </a:xfrm>
          <a:prstGeom prst="rect">
            <a:avLst/>
          </a:prstGeom>
        </p:spPr>
      </p:pic>
      <p:pic>
        <p:nvPicPr>
          <p:cNvPr id="9" name="图片 8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786190"/>
            <a:ext cx="976317" cy="904879"/>
          </a:xfrm>
          <a:prstGeom prst="rect">
            <a:avLst/>
          </a:prstGeom>
        </p:spPr>
      </p:pic>
      <p:pic>
        <p:nvPicPr>
          <p:cNvPr id="10" name="图片 9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571501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4. I think English is ____ French.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---I  don’t agree with you 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A. less popular than      B. the most popular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 C. so popular as             D. as more popular as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5.He went to have a meeting on May 5</a:t>
            </a:r>
            <a:r>
              <a:rPr lang="en-US" altLang="zh-CN" sz="2800" i="1" baseline="30000" dirty="0" smtClean="0">
                <a:latin typeface="Georgia" pitchFamily="18" charset="0"/>
              </a:rPr>
              <a:t>th</a:t>
            </a:r>
            <a:r>
              <a:rPr lang="en-US" altLang="zh-CN" sz="2800" i="1" dirty="0" smtClean="0">
                <a:latin typeface="Georgia" pitchFamily="18" charset="0"/>
              </a:rPr>
              <a:t>,2013 in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Shenzhen .He ___ back in 3 days.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 A. is     B. was     C. is being     D. will be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6.I hear there ____ a meeting tomorrow afternoon.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</a:rPr>
              <a:t>  A. will have   B. have    C will be    D. will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latin typeface="Georgia" pitchFamily="18" charset="0"/>
            </a:endParaRPr>
          </a:p>
        </p:txBody>
      </p:sp>
      <p:pic>
        <p:nvPicPr>
          <p:cNvPr id="11" name="图片 10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857364"/>
            <a:ext cx="976317" cy="904879"/>
          </a:xfrm>
          <a:prstGeom prst="rect">
            <a:avLst/>
          </a:prstGeom>
        </p:spPr>
      </p:pic>
      <p:pic>
        <p:nvPicPr>
          <p:cNvPr id="12" name="图片 11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429132"/>
            <a:ext cx="976317" cy="904879"/>
          </a:xfrm>
          <a:prstGeom prst="rect">
            <a:avLst/>
          </a:prstGeom>
        </p:spPr>
      </p:pic>
      <p:pic>
        <p:nvPicPr>
          <p:cNvPr id="13" name="图片 12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5715016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e50b83164ab554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00166" y="2285992"/>
            <a:ext cx="6580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0" b="1" dirty="0" smtClean="0">
                <a:latin typeface="GWIPA" pitchFamily="2" charset="2"/>
              </a:rPr>
              <a:t>/</a:t>
            </a:r>
            <a:r>
              <a:rPr lang="en-US" altLang="zh-CN" sz="14000" b="1" dirty="0" err="1" smtClean="0">
                <a:latin typeface="GWIPA" pitchFamily="2" charset="2"/>
              </a:rPr>
              <a:t>pE</a:t>
            </a:r>
            <a:r>
              <a:rPr lang="en-US" altLang="zh-CN" sz="14000" b="1" dirty="0" err="1" smtClean="0">
                <a:latin typeface="GWIPA" pitchFamily="2" charset="2"/>
                <a:sym typeface="GWIPA"/>
              </a:rPr>
              <a:t></a:t>
            </a:r>
            <a:r>
              <a:rPr lang="en-US" altLang="zh-CN" sz="14000" b="1" dirty="0" err="1" smtClean="0">
                <a:latin typeface="GWIPA" pitchFamily="2" charset="2"/>
              </a:rPr>
              <a:t>lu:t</a:t>
            </a:r>
            <a:r>
              <a:rPr lang="en-US" altLang="zh-CN" sz="14000" b="1" u="none" dirty="0" smtClean="0">
                <a:latin typeface="GWIPA" pitchFamily="2" charset="2"/>
              </a:rPr>
              <a:t>/</a:t>
            </a:r>
            <a:endParaRPr lang="zh-CN" altLang="en-US" sz="14000" b="1" dirty="0" smtClean="0">
              <a:latin typeface="GWIPA" pitchFamily="2" charset="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3357554" y="414338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5500694" y="4143380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 rot="5400000">
            <a:off x="3251191" y="3392487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642918"/>
            <a:ext cx="907259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句型转换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1.They clean the classroom every day.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用</a:t>
            </a:r>
            <a:r>
              <a:rPr lang="en-US" altLang="zh-CN" sz="2800" i="1" dirty="0" smtClean="0">
                <a:latin typeface="Georgia" pitchFamily="18" charset="0"/>
              </a:rPr>
              <a:t>tomorrow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代替</a:t>
            </a:r>
            <a:r>
              <a:rPr lang="en-US" altLang="zh-CN" sz="2800" i="1" dirty="0" smtClean="0">
                <a:latin typeface="Georgia" pitchFamily="18" charset="0"/>
              </a:rPr>
              <a:t>every day)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They _____ ____ the classroom tomorrow.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2.Will the flowers come out soon ?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肯定回答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_____ , _____ _____.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3.We’ll go out for a walk with you .(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否定句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We  ____ _____ out for a walk with you 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4.Nanjing will have a fine day. 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一般疑问句</a:t>
            </a:r>
            <a:r>
              <a:rPr lang="en-US" altLang="zh-CN" sz="2800" i="1" dirty="0" smtClean="0">
                <a:latin typeface="Georgia" pitchFamily="18" charset="0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 Nanjing ____ a fine day 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5.The students will work </a:t>
            </a:r>
            <a:r>
              <a:rPr lang="en-US" altLang="zh-CN" sz="2800" i="1" u="sng" dirty="0" smtClean="0">
                <a:latin typeface="Georgia" pitchFamily="18" charset="0"/>
              </a:rPr>
              <a:t>in the supermarket </a:t>
            </a:r>
            <a:r>
              <a:rPr lang="en-US" altLang="zh-CN" sz="2800" i="1" dirty="0" smtClean="0">
                <a:latin typeface="Georgia" pitchFamily="18" charset="0"/>
              </a:rPr>
              <a:t>.(</a:t>
            </a:r>
            <a:r>
              <a:rPr lang="zh-CN" altLang="en-US" sz="2800" dirty="0" smtClean="0">
                <a:latin typeface="华文新魏" pitchFamily="2" charset="-122"/>
                <a:ea typeface="华文新魏" pitchFamily="2" charset="-122"/>
              </a:rPr>
              <a:t>划线提问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_____ ____ the students ______ ?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57290" y="2262838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will     clean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48" y="3143248"/>
            <a:ext cx="45005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Yes        they       will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14414" y="4000504"/>
            <a:ext cx="3429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won’t     go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1472" y="5715016"/>
            <a:ext cx="5857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Where   will                            work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1472" y="4857760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Will                    have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 6"/>
          <p:cNvSpPr/>
          <p:nvPr/>
        </p:nvSpPr>
        <p:spPr bwMode="auto">
          <a:xfrm>
            <a:off x="1071538" y="214290"/>
            <a:ext cx="6858048" cy="1785950"/>
          </a:xfrm>
          <a:prstGeom prst="cloud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049174" y="285728"/>
            <a:ext cx="52293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     </a:t>
            </a:r>
            <a:r>
              <a:rPr lang="en-GB" altLang="zh-CN" sz="3200" b="1" i="1" dirty="0" smtClean="0">
                <a:latin typeface="Georgia" pitchFamily="18" charset="0"/>
              </a:rPr>
              <a:t>Look at two cities. </a:t>
            </a:r>
          </a:p>
          <a:p>
            <a:r>
              <a:rPr lang="en-GB" altLang="zh-CN" sz="3200" b="1" i="1" dirty="0" smtClean="0">
                <a:latin typeface="Georgia" pitchFamily="18" charset="0"/>
              </a:rPr>
              <a:t>Which one do you like ?</a:t>
            </a:r>
          </a:p>
          <a:p>
            <a:r>
              <a:rPr lang="en-GB" altLang="zh-CN" sz="3200" b="1" i="1" dirty="0" smtClean="0">
                <a:latin typeface="Georgia" pitchFamily="18" charset="0"/>
              </a:rPr>
              <a:t>                 Why ?</a:t>
            </a:r>
            <a:endParaRPr lang="en-US" altLang="zh-CN" sz="3200" b="1" i="1" dirty="0">
              <a:latin typeface="Georgia" pitchFamily="18" charset="0"/>
            </a:endParaRPr>
          </a:p>
        </p:txBody>
      </p:sp>
      <p:pic>
        <p:nvPicPr>
          <p:cNvPr id="6" name="图片 5" descr="t019f4a2b16abb0327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4071966" cy="3929090"/>
          </a:xfrm>
          <a:prstGeom prst="rect">
            <a:avLst/>
          </a:prstGeom>
        </p:spPr>
      </p:pic>
      <p:pic>
        <p:nvPicPr>
          <p:cNvPr id="9" name="图片 8" descr="t01825310a7fabcf7d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285992"/>
            <a:ext cx="4000528" cy="392909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42844" y="1214422"/>
            <a:ext cx="5000660" cy="5072098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2d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71577" y="191136"/>
            <a:ext cx="81291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Listen to the conversation and answer the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questions.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6" y="1285860"/>
            <a:ext cx="50720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1.What will the future be  like ?</a:t>
            </a:r>
          </a:p>
          <a:p>
            <a:pPr marL="514350" indent="-514350"/>
            <a:endParaRPr lang="en-US" altLang="zh-CN" sz="4000" dirty="0" smtClean="0">
              <a:solidFill>
                <a:srgbClr val="C00000"/>
              </a:solidFill>
              <a:latin typeface="Georgia" pitchFamily="18" charset="0"/>
              <a:sym typeface="Wingdings"/>
            </a:endParaRPr>
          </a:p>
          <a:p>
            <a:pPr marL="514350" indent="-514350"/>
            <a:r>
              <a:rPr lang="en-US" altLang="zh-CN" sz="40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</a:t>
            </a:r>
          </a:p>
          <a:p>
            <a:pPr marL="514350" indent="-514350"/>
            <a:endParaRPr lang="en-US" altLang="zh-CN" sz="4000" dirty="0" smtClean="0">
              <a:solidFill>
                <a:srgbClr val="C00000"/>
              </a:solidFill>
              <a:latin typeface="Georgia" pitchFamily="18" charset="0"/>
              <a:sym typeface="Wingdings"/>
            </a:endParaRPr>
          </a:p>
          <a:p>
            <a:pPr marL="514350" indent="-514350"/>
            <a:r>
              <a:rPr lang="en-US" altLang="zh-CN" sz="40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</a:t>
            </a:r>
          </a:p>
          <a:p>
            <a:pPr marL="514350" indent="-514350"/>
            <a:endParaRPr lang="en-US" altLang="zh-CN" sz="4000" dirty="0" smtClean="0">
              <a:solidFill>
                <a:srgbClr val="C00000"/>
              </a:solidFill>
              <a:latin typeface="Georgia" pitchFamily="18" charset="0"/>
              <a:sym typeface="Wingdings"/>
            </a:endParaRPr>
          </a:p>
          <a:p>
            <a:pPr marL="514350" indent="-514350"/>
            <a:r>
              <a:rPr lang="en-US" altLang="zh-CN" sz="4000" dirty="0" smtClean="0">
                <a:solidFill>
                  <a:srgbClr val="C00000"/>
                </a:solidFill>
                <a:latin typeface="Georgia" pitchFamily="18" charset="0"/>
                <a:sym typeface="Wingdings"/>
              </a:rPr>
              <a:t></a:t>
            </a:r>
            <a:endParaRPr lang="en-US" altLang="zh-CN" sz="4000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en-US" altLang="zh-CN" sz="3600" i="1" dirty="0" smtClean="0">
              <a:latin typeface="Georgia" pitchFamily="18" charset="0"/>
            </a:endParaRPr>
          </a:p>
          <a:p>
            <a:endParaRPr lang="en-US" altLang="zh-CN" sz="3600" i="1" dirty="0" smtClean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332017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Cities will be more crowded and polluted.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4" name="图片 13" descr="t019f4a2b16abb0327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214422"/>
            <a:ext cx="3643338" cy="2286016"/>
          </a:xfrm>
          <a:prstGeom prst="rect">
            <a:avLst/>
          </a:prstGeom>
        </p:spPr>
      </p:pic>
      <p:pic>
        <p:nvPicPr>
          <p:cNvPr id="16" name="图片 15" descr="t01825310a7fabcf7d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3786190"/>
            <a:ext cx="3643338" cy="24288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472" y="357187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There will be fewer trees .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4811735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The environment will be in </a:t>
            </a: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great danger.</a:t>
            </a:r>
            <a:endParaRPr lang="zh-CN" altLang="en-US" sz="28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85852" y="4357694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dirty="0" err="1" smtClean="0">
                <a:latin typeface="GWIPA" pitchFamily="2" charset="2"/>
              </a:rPr>
              <a:t>In</a:t>
            </a:r>
            <a:r>
              <a:rPr lang="en-US" altLang="zh-CN" sz="3200" dirty="0" err="1" smtClean="0">
                <a:latin typeface="GWIPA" pitchFamily="2" charset="2"/>
                <a:sym typeface="GWIPA"/>
              </a:rPr>
              <a:t></a:t>
            </a:r>
            <a:r>
              <a:rPr lang="en-US" altLang="zh-CN" sz="3200" dirty="0" err="1" smtClean="0">
                <a:latin typeface="GWIPA" pitchFamily="2" charset="2"/>
              </a:rPr>
              <a:t>vaIrEnmEnt</a:t>
            </a:r>
            <a:r>
              <a:rPr lang="en-US" altLang="zh-CN" sz="3200" dirty="0" smtClean="0">
                <a:latin typeface="GWIPA" pitchFamily="2" charset="2"/>
              </a:rPr>
              <a:t>/</a:t>
            </a:r>
            <a:r>
              <a:rPr lang="en-US" altLang="zh-CN" sz="3200" i="1" dirty="0" smtClean="0">
                <a:latin typeface="Georgia" pitchFamily="18" charset="0"/>
              </a:rPr>
              <a:t>n</a:t>
            </a:r>
            <a:r>
              <a:rPr lang="en-US" altLang="zh-CN" sz="3200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环境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2" name="Section A 2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001024" y="785794"/>
            <a:ext cx="866780" cy="86678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84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1"/>
      <p:bldP spid="17" grpId="0"/>
      <p:bldP spid="18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60103" y="-23178"/>
            <a:ext cx="4060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Listen and  repeat   ! 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1429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  <p:sp>
        <p:nvSpPr>
          <p:cNvPr id="8" name="矩形 7"/>
          <p:cNvSpPr/>
          <p:nvPr/>
        </p:nvSpPr>
        <p:spPr>
          <a:xfrm>
            <a:off x="1643042" y="4191664"/>
            <a:ext cx="3562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planet</a:t>
            </a:r>
            <a:r>
              <a:rPr lang="en-US" altLang="zh-CN" sz="2800" dirty="0" smtClean="0">
                <a:solidFill>
                  <a:srgbClr val="C00000"/>
                </a:solidFill>
                <a:latin typeface="GWIPA" pitchFamily="2" charset="2"/>
              </a:rPr>
              <a:t> 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plQnIt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行星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0760" y="4357694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/3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Wingdings" pitchFamily="2" charset="2"/>
              </a:rPr>
              <a:t>:(R)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T/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地球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628" y="5500702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PLA:nt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v.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种植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植物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9730" y="6072206"/>
            <a:ext cx="2916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PA:t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zh-CN" altLang="en-US" sz="2800" dirty="0" smtClean="0">
                <a:solidFill>
                  <a:srgbClr val="002060"/>
                </a:solidFill>
                <a:latin typeface="GWIPA" pitchFamily="2" charset="2"/>
              </a:rPr>
              <a:t>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参加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部分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14282" y="4572008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929322" y="5214950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143504" y="6215082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43438" y="6786586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ection A 2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285728"/>
            <a:ext cx="938218" cy="938218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84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28794" y="-23178"/>
            <a:ext cx="5565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Role –play the conversation.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1429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14282" y="4572008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57224" y="1357298"/>
            <a:ext cx="421484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214678" y="1928802"/>
            <a:ext cx="471490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14282" y="3000372"/>
            <a:ext cx="86439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14282" y="3571876"/>
            <a:ext cx="207170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000496" y="4071942"/>
            <a:ext cx="45005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143108" y="5214950"/>
            <a:ext cx="47863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28662" y="6286520"/>
            <a:ext cx="671517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000100" y="6786586"/>
            <a:ext cx="74295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857232"/>
            <a:ext cx="601639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3200" i="1" dirty="0" smtClean="0">
                <a:latin typeface="Georgia" pitchFamily="18" charset="0"/>
              </a:rPr>
              <a:t>It’s a book about the future.  </a:t>
            </a:r>
          </a:p>
          <a:p>
            <a:pPr marL="514350" indent="-514350"/>
            <a:r>
              <a:rPr lang="zh-CN" altLang="en-US" sz="3200" i="1" dirty="0" smtClean="0">
                <a:latin typeface="Georgia" pitchFamily="18" charset="0"/>
              </a:rPr>
              <a:t> 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它是关于未来方面的一本书。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32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986969"/>
            <a:ext cx="5796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about   prep.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关于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对于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有关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85749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about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on  </a:t>
            </a:r>
            <a:r>
              <a:rPr lang="zh-CN" altLang="en-US" sz="3600" i="1" dirty="0" smtClean="0">
                <a:latin typeface="Georgia" pitchFamily="18" charset="0"/>
              </a:rPr>
              <a:t> 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关于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20" y="3786190"/>
            <a:ext cx="7358114" cy="1714512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>
            <a:stCxn id="11" idx="1"/>
            <a:endCxn id="11" idx="3"/>
          </p:cNvCxnSpPr>
          <p:nvPr/>
        </p:nvCxnSpPr>
        <p:spPr>
          <a:xfrm rot="10800000" flipH="1">
            <a:off x="285720" y="4643446"/>
            <a:ext cx="7358114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642910" y="4643446"/>
            <a:ext cx="1714512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14282" y="3429000"/>
            <a:ext cx="13573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latin typeface="Georgia" pitchFamily="18" charset="0"/>
              </a:rPr>
              <a:t>about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66682" y="4773051"/>
            <a:ext cx="1357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latin typeface="Georgia" pitchFamily="18" charset="0"/>
              </a:rPr>
              <a:t>on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728" y="3786190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常用在口语中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表示的内容较普通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不太正式。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728" y="4618033"/>
            <a:ext cx="6858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常用在书面语中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表示严肃的或学术性的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问题。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5566492"/>
            <a:ext cx="7949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She has a lot of books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 on </a:t>
            </a:r>
            <a:r>
              <a:rPr lang="en-US" altLang="zh-CN" sz="3200" i="1" dirty="0" smtClean="0">
                <a:latin typeface="Georgia" pitchFamily="18" charset="0"/>
              </a:rPr>
              <a:t>the history of 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      China.</a:t>
            </a: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0" grpId="0"/>
      <p:bldP spid="11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63802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3200" i="1" dirty="0" smtClean="0">
                <a:latin typeface="Georgia" pitchFamily="18" charset="0"/>
              </a:rPr>
              <a:t>2. So what will the future be like ?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那么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未来将会是什么样子？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latin typeface="Georgia" pitchFamily="18" charset="0"/>
              </a:rPr>
              <a:t>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785926"/>
            <a:ext cx="6152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… like ?  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怎么样 ？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3143248"/>
            <a:ext cx="617348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天气怎么样 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Tom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怎么样？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--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他滑稽有趣。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 你的父亲长得怎么样 ？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2357430"/>
            <a:ext cx="6660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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sb. like ?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某人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怎么样 ？</a:t>
            </a:r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    常用来询问某人的相貌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性格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品质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4000504"/>
            <a:ext cx="478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the weather like ?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786" y="5000636"/>
            <a:ext cx="6001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Tom like ?—He is funny.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5929330"/>
            <a:ext cx="4697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What’s your father like ?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23" grpId="0"/>
      <p:bldP spid="15" grpId="0"/>
      <p:bldP spid="16" grpId="0"/>
      <p:bldP spid="18" grpId="0"/>
      <p:bldP spid="2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93394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3. There will be fewer trees and the environment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will be in great danger.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将会有更少的树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环境将会处于极度危险之中。</a:t>
            </a:r>
            <a:r>
              <a:rPr lang="en-US" altLang="zh-CN" sz="2800" i="1" dirty="0" smtClean="0">
                <a:latin typeface="Georgia" pitchFamily="18" charset="0"/>
              </a:rPr>
              <a:t>    </a:t>
            </a:r>
            <a:r>
              <a:rPr lang="zh-CN" altLang="en-US" sz="2800" i="1" dirty="0" smtClean="0">
                <a:latin typeface="Georgia" pitchFamily="18" charset="0"/>
              </a:rPr>
              <a:t>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357430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sym typeface="Wingdings"/>
              </a:rPr>
              <a:t>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in danger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处于险境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在危险中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3071810"/>
            <a:ext cx="610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 </a:t>
            </a:r>
            <a:r>
              <a:rPr lang="zh-CN" altLang="en-US" sz="3200" dirty="0" smtClean="0">
                <a:latin typeface="Georgia" pitchFamily="18" charset="0"/>
                <a:ea typeface="华文新魏" pitchFamily="2" charset="-122"/>
                <a:sym typeface="Wingdings"/>
              </a:rPr>
              <a:t>反义短语：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out of danger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脱险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44357"/>
            <a:ext cx="7092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Georgia" pitchFamily="18" charset="0"/>
                <a:ea typeface="华文新魏" pitchFamily="2" charset="-122"/>
                <a:sym typeface="Wingdings"/>
              </a:rPr>
              <a:t>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danger  n.---dangerous adj.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危险的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723" y="4357694"/>
            <a:ext cx="75680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</a:rPr>
              <a:t>eg</a:t>
            </a:r>
            <a:r>
              <a:rPr lang="en-US" altLang="zh-CN" sz="3200" i="1" dirty="0" smtClean="0">
                <a:latin typeface="Georgia" pitchFamily="18" charset="0"/>
              </a:rPr>
              <a:t>. It’s ________(danger) to play on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   the road.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   He is in great ________(dangerous).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4429132"/>
            <a:ext cx="214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dangerous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5929330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danger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5" grpId="0"/>
      <p:bldP spid="11" grpId="0"/>
      <p:bldP spid="13" grpId="0"/>
      <p:bldP spid="14" grpId="0"/>
      <p:bldP spid="1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778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4. </a:t>
            </a:r>
            <a:r>
              <a:rPr lang="en-US" altLang="zh-CN" sz="3200" i="1" dirty="0" smtClean="0">
                <a:latin typeface="Georgia" pitchFamily="18" charset="0"/>
              </a:rPr>
              <a:t>Will we have to move to other planets ?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我们将不得不搬到其他星球上吗？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928802"/>
            <a:ext cx="6771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"/>
            </a:pP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不得不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have to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单三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has to  </a:t>
            </a:r>
          </a:p>
          <a:p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过去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had to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   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后面加动原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  <a:sym typeface="Wingdings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    疑问否定别忘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do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,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  <a:sym typeface="Wingdings"/>
              </a:rPr>
              <a:t>does,did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来帮忙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175" y="3500438"/>
            <a:ext cx="807464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Mary ____(have) to do the laundry herself.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____ Mary ____(have) to do the laundry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herself?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Mary __________(have ) to do the laundry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herself.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7356" y="3500438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has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6050" y="4286256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have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4286256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Does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5620424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doesn’t  have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6" grpId="0"/>
      <p:bldP spid="18" grpId="0"/>
      <p:bldP spid="19" grpId="0"/>
      <p:bldP spid="20" grpId="0"/>
      <p:bldP spid="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85794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have to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</a:rPr>
              <a:t>must 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710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主观必须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客观不得不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have to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058407"/>
            <a:ext cx="77492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have to</a:t>
            </a:r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有人称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数和时态变化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疑问否定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要用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do , does, did.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137600"/>
            <a:ext cx="63770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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情态动词  没有人称数变化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zh-CN" altLang="en-US" sz="3200" i="1" dirty="0" smtClean="0">
                <a:latin typeface="Georgia" pitchFamily="18" charset="0"/>
                <a:ea typeface="华文新魏" pitchFamily="2" charset="-122"/>
              </a:rPr>
              <a:t>    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问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肯定回答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must 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否定回答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needn’t.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175" y="4714884"/>
            <a:ext cx="75616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latin typeface="Georgia" pitchFamily="18" charset="0"/>
              </a:rPr>
              <a:t>eg</a:t>
            </a:r>
            <a:r>
              <a:rPr lang="en-US" altLang="zh-CN" sz="2800" i="1" dirty="0" smtClean="0">
                <a:latin typeface="Georgia" pitchFamily="18" charset="0"/>
              </a:rPr>
              <a:t>. My mother has to get up early .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否定句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My mother ____ ____ ____get up early.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Must you go now ? (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肯定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/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否定回答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)</a:t>
            </a:r>
          </a:p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  Yes, I _____. /  No , I _____.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298" y="5143512"/>
            <a:ext cx="301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doesn’t  have    to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6000768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must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6000768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needn’t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e50b83164ab554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00166" y="2285992"/>
            <a:ext cx="6580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0" b="1" dirty="0" smtClean="0">
                <a:latin typeface="GWIPA" pitchFamily="2" charset="2"/>
              </a:rPr>
              <a:t>/</a:t>
            </a:r>
            <a:r>
              <a:rPr lang="en-US" altLang="zh-CN" sz="140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14000" b="1" dirty="0" err="1" smtClean="0">
                <a:latin typeface="GWIPA" pitchFamily="2" charset="2"/>
              </a:rPr>
              <a:t>wi:kli</a:t>
            </a:r>
            <a:r>
              <a:rPr lang="en-US" altLang="zh-CN" sz="14000" b="1" u="none" dirty="0" smtClean="0">
                <a:latin typeface="GWIPA" pitchFamily="2" charset="2"/>
              </a:rPr>
              <a:t>/</a:t>
            </a:r>
            <a:endParaRPr lang="zh-CN" altLang="en-US" sz="14000" b="1" dirty="0" smtClean="0">
              <a:latin typeface="GWIPA" pitchFamily="2" charset="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000496" y="428625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6500826" y="421481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 rot="5400000">
            <a:off x="4751389" y="3392487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61686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5. </a:t>
            </a:r>
            <a:r>
              <a:rPr lang="en-US" altLang="zh-CN" sz="3200" i="1" dirty="0" smtClean="0">
                <a:latin typeface="Georgia" pitchFamily="18" charset="0"/>
              </a:rPr>
              <a:t>But I want to live on the earth.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但是我想住在地球上。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07167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on the earth 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on earth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3071810"/>
            <a:ext cx="7358114" cy="192882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3" idx="1"/>
            <a:endCxn id="13" idx="3"/>
          </p:cNvCxnSpPr>
          <p:nvPr/>
        </p:nvCxnSpPr>
        <p:spPr>
          <a:xfrm rot="10800000" flipH="1">
            <a:off x="285720" y="4036223"/>
            <a:ext cx="7358114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1321571" y="4036223"/>
            <a:ext cx="1928826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2822563" y="4035429"/>
            <a:ext cx="1928826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328612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on the 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21481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on   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5225" y="2786058"/>
            <a:ext cx="1620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在地球上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08" y="371475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究竟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到底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9124" y="2643182"/>
            <a:ext cx="26981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地点状语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位于句首或句末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6182" y="3714752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用于疑问词后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加强语气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5332413"/>
            <a:ext cx="55531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What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on earth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do you mean ?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你究竟什么意思？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6533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6. </a:t>
            </a:r>
            <a:r>
              <a:rPr lang="en-US" altLang="zh-CN" sz="3200" i="1" dirty="0" smtClean="0">
                <a:latin typeface="Georgia" pitchFamily="18" charset="0"/>
              </a:rPr>
              <a:t>We can use less water and plant more trees.</a:t>
            </a:r>
          </a:p>
          <a:p>
            <a:pPr marL="514350" indent="-514350"/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我们可以少用水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多栽树。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07167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辨析 </a:t>
            </a:r>
            <a:r>
              <a:rPr lang="en-US" altLang="zh-CN" sz="3600" i="1" dirty="0" smtClean="0">
                <a:latin typeface="Georgia" pitchFamily="18" charset="0"/>
                <a:ea typeface="华文新魏" pitchFamily="2" charset="-122"/>
              </a:rPr>
              <a:t>plant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</a:t>
            </a:r>
            <a:r>
              <a:rPr lang="zh-CN" altLang="en-US" sz="36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</a:t>
            </a:r>
            <a:r>
              <a:rPr lang="en-US" altLang="zh-CN" sz="3600" i="1" dirty="0" smtClean="0">
                <a:latin typeface="Georgia" pitchFamily="18" charset="0"/>
              </a:rPr>
              <a:t>grow 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3071810"/>
            <a:ext cx="7358114" cy="1928826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3" idx="1"/>
            <a:endCxn id="13" idx="3"/>
          </p:cNvCxnSpPr>
          <p:nvPr/>
        </p:nvCxnSpPr>
        <p:spPr>
          <a:xfrm rot="10800000" flipH="1">
            <a:off x="285720" y="4036223"/>
            <a:ext cx="7358114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322233" y="4035429"/>
            <a:ext cx="1928826" cy="1588"/>
          </a:xfrm>
          <a:prstGeom prst="lin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328612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plant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421481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grow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2786058"/>
            <a:ext cx="6596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种植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”,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一般指栽入土中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强调种植动作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24952" y="3571876"/>
            <a:ext cx="57759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endParaRPr lang="en-US" altLang="zh-CN" sz="3200" i="1" dirty="0" smtClean="0">
              <a:latin typeface="Georgia" pitchFamily="18" charset="0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种植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”,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包括种下及以后培育过程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pPr marL="514350" indent="-514350"/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 强调种植过程 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5072074"/>
            <a:ext cx="7362913" cy="1319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8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. Don’t ____ the flowers before mid-April.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  </a:t>
            </a: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My uncle’s job is to ____ flowers.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521495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plant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585789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grow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 animBg="1"/>
      <p:bldP spid="24" grpId="0"/>
      <p:bldP spid="26" grpId="0"/>
      <p:bldP spid="27" grpId="0"/>
      <p:bldP spid="30" grpId="0"/>
      <p:bldP spid="31" grpId="0"/>
      <p:bldP spid="17" grpId="0"/>
      <p:bldP spid="1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324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7. Everyone should play a part in saving the earth.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每个人都应该参与到拯救地球的行列当中去。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3286124"/>
            <a:ext cx="6849952" cy="2972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Let’s play a part ____ the room.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---That sounds great !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clean             B. cleaning  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C. to clean         D. in cleaning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06" y="1986969"/>
            <a:ext cx="6428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play a part in  +n./pron./doing</a:t>
            </a: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参与某事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;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在</a:t>
            </a:r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方面起作用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6248" y="3415729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爆炸形 1 4"/>
          <p:cNvSpPr/>
          <p:nvPr/>
        </p:nvSpPr>
        <p:spPr>
          <a:xfrm>
            <a:off x="785786" y="0"/>
            <a:ext cx="7500990" cy="642918"/>
          </a:xfrm>
          <a:prstGeom prst="irregularSeal1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28794" y="-23178"/>
            <a:ext cx="5269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n>
                  <a:solidFill>
                    <a:srgbClr val="FF9900"/>
                  </a:solidFill>
                </a:ln>
                <a:solidFill>
                  <a:srgbClr val="FF9900"/>
                </a:solidFill>
                <a:latin typeface="Georgia" pitchFamily="18" charset="0"/>
              </a:rPr>
              <a:t>Practice  the  conversation.</a:t>
            </a:r>
            <a:endParaRPr lang="en-US" altLang="zh-CN" sz="2800" b="1" i="1" dirty="0">
              <a:ln>
                <a:solidFill>
                  <a:srgbClr val="FF9900"/>
                </a:solidFill>
              </a:ln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1470" y="285728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What are you reading , Jill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It’s a book about the future.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 </a:t>
            </a:r>
            <a:r>
              <a:rPr lang="en-GB" altLang="zh-CN" sz="2400" b="1" i="1" dirty="0" smtClean="0">
                <a:latin typeface="Georgia" pitchFamily="18" charset="0"/>
              </a:rPr>
              <a:t>: Sounds cool. So what will the future be like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Well , cities will be more crowded and polluted .       There will be fewer trees and the environment will be in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great danger.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: </a:t>
            </a:r>
            <a:r>
              <a:rPr lang="en-US" altLang="zh-CN" sz="2400" b="1" i="1" dirty="0" smtClean="0">
                <a:latin typeface="Georgia" pitchFamily="18" charset="0"/>
              </a:rPr>
              <a:t>That sounds bad ! Will we have to move to other planets ?</a:t>
            </a:r>
            <a:endParaRPr lang="en-GB" altLang="zh-CN" sz="2400" b="1" i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: Maybe. But I want to live on the earth.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002060"/>
                </a:solidFill>
                <a:latin typeface="Georgia" pitchFamily="18" charset="0"/>
              </a:rPr>
              <a:t>Nick</a:t>
            </a:r>
            <a:r>
              <a:rPr lang="en-GB" altLang="zh-CN" sz="2400" b="1" i="1" dirty="0" smtClean="0">
                <a:latin typeface="Georgia" pitchFamily="18" charset="0"/>
              </a:rPr>
              <a:t> : Me, too .Then what can we do ?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solidFill>
                  <a:srgbClr val="C00000"/>
                </a:solidFill>
                <a:latin typeface="Georgia" pitchFamily="18" charset="0"/>
              </a:rPr>
              <a:t>Jill</a:t>
            </a:r>
            <a:r>
              <a:rPr lang="en-GB" altLang="zh-CN" sz="2400" b="1" i="1" dirty="0" smtClean="0">
                <a:latin typeface="Georgia" pitchFamily="18" charset="0"/>
              </a:rPr>
              <a:t> : We can use less water and plant more trees. </a:t>
            </a:r>
          </a:p>
          <a:p>
            <a:pPr>
              <a:lnSpc>
                <a:spcPct val="150000"/>
              </a:lnSpc>
            </a:pPr>
            <a:r>
              <a:rPr lang="en-GB" altLang="zh-CN" sz="2400" b="1" i="1" dirty="0" smtClean="0">
                <a:latin typeface="Georgia" pitchFamily="18" charset="0"/>
              </a:rPr>
              <a:t>          Everyone should play a part in saving the earth.</a:t>
            </a: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357158" y="285728"/>
            <a:ext cx="2928958" cy="10715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57158" y="142852"/>
            <a:ext cx="2928958" cy="1143008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208642"/>
            <a:ext cx="2425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  Focus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-1" y="1571612"/>
          <a:ext cx="9144000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3"/>
                <a:gridCol w="4643437"/>
              </a:tblGrid>
              <a:tr h="107157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803" y="1824327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____ will the future be ____?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500174"/>
            <a:ext cx="4374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Cities will be ____________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(polluted).And there will be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 ______(few) trees.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14620"/>
            <a:ext cx="4480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Will people _____(use) money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In 100 years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896029"/>
            <a:ext cx="39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Will there be world peace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0562" y="2714620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No, they _____. Everything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will be free.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71470" y="164305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What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00562" y="3896029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Yes, I hope so.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4823" y="4669705"/>
            <a:ext cx="407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Kids will ______(study) at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home on  computers.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4669705"/>
            <a:ext cx="4434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Georgia" pitchFamily="18" charset="0"/>
              </a:rPr>
              <a:t>They _______(will not) go to </a:t>
            </a:r>
          </a:p>
          <a:p>
            <a:r>
              <a:rPr lang="en-US" altLang="zh-CN" sz="2400" i="1" dirty="0" smtClean="0">
                <a:latin typeface="Georgia" pitchFamily="18" charset="0"/>
              </a:rPr>
              <a:t>school.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96524" y="164305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357950" y="1353909"/>
            <a:ext cx="24794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 polluted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786314" y="2071678"/>
            <a:ext cx="1428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724888" y="2568355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use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15008" y="2571744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won’t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367698" y="450057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study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429256" y="450057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won’t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5720" y="5572140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Peace 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pi:s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和平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714612" y="3857628"/>
            <a:ext cx="1000132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85720" y="6072206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peaceful adj.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和平的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509822" y="4724408"/>
            <a:ext cx="4286280" cy="1785950"/>
          </a:xfrm>
          <a:prstGeom prst="rect">
            <a:avLst/>
          </a:prstGeom>
          <a:solidFill>
            <a:srgbClr val="66FF33"/>
          </a:solidFill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57158" y="285728"/>
            <a:ext cx="2928958" cy="107157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57158" y="142852"/>
            <a:ext cx="2928958" cy="1143008"/>
          </a:xfrm>
          <a:prstGeom prst="ellipse">
            <a:avLst/>
          </a:prstGeom>
          <a:solidFill>
            <a:srgbClr val="FF66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2910" y="208642"/>
            <a:ext cx="24256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Grammar </a:t>
            </a:r>
          </a:p>
          <a:p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  Focus</a:t>
            </a:r>
            <a:endParaRPr lang="zh-CN" altLang="en-US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-1" y="1571612"/>
          <a:ext cx="9144000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3"/>
                <a:gridCol w="4643437"/>
              </a:tblGrid>
              <a:tr h="107157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99CC00"/>
                        </a:solidFill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1857364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i="1" dirty="0" smtClean="0">
                <a:latin typeface="Georgia" pitchFamily="18" charset="0"/>
              </a:rPr>
              <a:t>Countable nouns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9190" y="1857364"/>
            <a:ext cx="383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i="1" dirty="0" smtClean="0">
                <a:latin typeface="Georgia" pitchFamily="18" charset="0"/>
              </a:rPr>
              <a:t>Uncountable nouns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2714620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r>
              <a:rPr lang="en-US" altLang="zh-CN" sz="2800" i="1" dirty="0" smtClean="0">
                <a:latin typeface="Georgia" pitchFamily="18" charset="0"/>
              </a:rPr>
              <a:t> people.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0562" y="2762904"/>
            <a:ext cx="4825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r>
              <a:rPr lang="en-US" altLang="zh-CN" sz="2800" i="1" dirty="0" smtClean="0">
                <a:latin typeface="Georgia" pitchFamily="18" charset="0"/>
              </a:rPr>
              <a:t> pollution.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2" y="3548722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r>
              <a:rPr lang="en-US" altLang="zh-CN" sz="2800" i="1" dirty="0" smtClean="0">
                <a:latin typeface="Georgia" pitchFamily="18" charset="0"/>
              </a:rPr>
              <a:t> trees.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3571876"/>
            <a:ext cx="4544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There will be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r>
              <a:rPr lang="en-US" altLang="zh-CN" sz="2800" i="1" dirty="0" smtClean="0">
                <a:latin typeface="Georgia" pitchFamily="18" charset="0"/>
              </a:rPr>
              <a:t> free time.</a:t>
            </a:r>
          </a:p>
        </p:txBody>
      </p:sp>
      <p:sp>
        <p:nvSpPr>
          <p:cNvPr id="30" name="矩形 29"/>
          <p:cNvSpPr/>
          <p:nvPr/>
        </p:nvSpPr>
        <p:spPr>
          <a:xfrm>
            <a:off x="2357422" y="4572008"/>
            <a:ext cx="4286280" cy="1785950"/>
          </a:xfrm>
          <a:prstGeom prst="rect">
            <a:avLst/>
          </a:prstGeom>
          <a:solidFill>
            <a:srgbClr val="99FF66"/>
          </a:solidFill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714612" y="4714884"/>
            <a:ext cx="3786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 smtClean="0">
                <a:latin typeface="Georgia" pitchFamily="18" charset="0"/>
              </a:rPr>
              <a:t>ˊ</a:t>
            </a:r>
            <a:r>
              <a:rPr lang="en-US" altLang="zh-CN" sz="4000" i="1" dirty="0" err="1" smtClean="0">
                <a:latin typeface="Georgia" pitchFamily="18" charset="0"/>
              </a:rPr>
              <a:t>ll</a:t>
            </a:r>
            <a:r>
              <a:rPr lang="en-US" altLang="zh-CN" sz="4000" i="1" dirty="0" smtClean="0">
                <a:latin typeface="Georgia" pitchFamily="18" charset="0"/>
              </a:rPr>
              <a:t>=will</a:t>
            </a:r>
          </a:p>
          <a:p>
            <a:r>
              <a:rPr lang="en-US" altLang="zh-CN" sz="4000" i="1" dirty="0" smtClean="0">
                <a:latin typeface="Georgia" pitchFamily="18" charset="0"/>
              </a:rPr>
              <a:t>won’t = will not</a:t>
            </a: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3a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55476" y="191136"/>
            <a:ext cx="80313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Fill in the blanks with </a:t>
            </a:r>
            <a:r>
              <a:rPr lang="en-GB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more, less </a:t>
            </a:r>
            <a:r>
              <a:rPr lang="en-GB" altLang="zh-CN" sz="2800" b="1" i="1" dirty="0" smtClean="0">
                <a:latin typeface="Georgia" pitchFamily="18" charset="0"/>
              </a:rPr>
              <a:t>or </a:t>
            </a:r>
            <a:r>
              <a:rPr lang="en-GB" altLang="zh-CN" sz="2800" b="1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r>
              <a:rPr lang="en-GB" altLang="zh-CN" sz="2800" b="1" i="1" dirty="0" smtClean="0">
                <a:latin typeface="Georgia" pitchFamily="18" charset="0"/>
              </a:rPr>
              <a:t>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4282" y="857232"/>
            <a:ext cx="8715436" cy="5715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4282" y="935784"/>
            <a:ext cx="8929718" cy="556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</a:rPr>
              <a:t>In the future , there will be ______ fresh water because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there will be ______ pollution in the sea.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2.   In 100 years, there will be _____ cars because there will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be ______ people in the cities.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There will be _____ jobs for people because _____ robots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will do the same jobs as people.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think there will be _____ cities because people will build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 buildings in the country.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In  50 years , people will have ______ free time because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there will be ______ things to do .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582408" y="85723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500298" y="1428736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286248" y="1996851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214414" y="2500306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500298" y="307181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fewer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6786578" y="3071810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428992" y="4214818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785786" y="478632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153912" y="5396227"/>
            <a:ext cx="1846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571736" y="5857892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8" name="直接连接符 17"/>
          <p:cNvCxnSpPr>
            <a:endCxn id="16" idx="3"/>
          </p:cNvCxnSpPr>
          <p:nvPr/>
        </p:nvCxnSpPr>
        <p:spPr>
          <a:xfrm>
            <a:off x="785786" y="3714752"/>
            <a:ext cx="814393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5786" y="4286256"/>
            <a:ext cx="428628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6572264" y="1619896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:/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海洋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海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857884" y="1643050"/>
            <a:ext cx="71438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7" grpId="0"/>
      <p:bldP spid="38" grpId="0"/>
      <p:bldP spid="39" grpId="0"/>
      <p:bldP spid="41" grpId="0"/>
      <p:bldP spid="43" grpId="0"/>
      <p:bldP spid="44" grpId="0"/>
      <p:bldP spid="45" grpId="0"/>
      <p:bldP spid="22" grpId="0"/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4770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8. There will be fewer jobs for people because more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robots will do the same jobs as people.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对人们来说将会有更少的工作</a:t>
            </a:r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因为更多的机器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/>
            <a:r>
              <a:rPr lang="en-US" altLang="zh-CN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人将会像人们一样做工作。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3906758"/>
            <a:ext cx="71849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Is William’s lifestyle ___ David’s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A. the same           B. same as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C. same to             D. the same as 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119" y="2708972"/>
            <a:ext cx="5219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the same…as  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一样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76" y="3351914"/>
            <a:ext cx="57583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be different from 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和</a:t>
            </a:r>
            <a:r>
              <a:rPr lang="en-US" altLang="zh-CN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……</a:t>
            </a:r>
            <a:r>
              <a:rPr lang="zh-CN" altLang="en-US" sz="32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不同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400050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D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0" grpId="0"/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-3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3b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500034" y="71414"/>
            <a:ext cx="8929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Complete the predictions with what you think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will happen.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4282" y="1071546"/>
            <a:ext cx="8715436" cy="56436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4282" y="935784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Kids study at school now.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In 100 years,  ______________________________.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sometimes see blue skies in my city , but in the future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________________________________________ .</a:t>
            </a:r>
          </a:p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People now usually live to be about 70 –80 years old ,but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in the future _______________________________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________________________________________ .</a:t>
            </a:r>
          </a:p>
          <a:p>
            <a:pPr marL="457200" indent="-457200">
              <a:lnSpc>
                <a:spcPct val="150000"/>
              </a:lnSpc>
              <a:buAutoNum type="arabicPeriod" startAt="4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Families usually spend time together on weekends , but 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maybe  in 200 years _________________________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       ________________________________________ .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85786" y="5357826"/>
            <a:ext cx="692948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324667" y="571480"/>
            <a:ext cx="45336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sky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  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skaI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天空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可数名词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  <a:ea typeface="华文新魏" pitchFamily="2" charset="-122"/>
              </a:rPr>
              <a:t>sky-skies</a:t>
            </a:r>
          </a:p>
          <a:p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643306" y="2143116"/>
            <a:ext cx="714380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01bf9b5f7cfd8be43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0"/>
            <a:ext cx="3571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Notes</a:t>
            </a:r>
            <a:endParaRPr lang="zh-CN" altLang="en-US" sz="4800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" y="785794"/>
            <a:ext cx="8741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9. Families usually spend time together on weekends.</a:t>
            </a:r>
          </a:p>
          <a:p>
            <a:pPr marL="514350" indent="-514350"/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 </a:t>
            </a: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周末，全家人通常在一起度过时光。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282" y="3643314"/>
            <a:ext cx="71433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eg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. She spends the whole morning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_______(help) her mother clean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 the house.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06" y="2137468"/>
            <a:ext cx="72426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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spend +time/ money (in) doing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.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576" y="2928934"/>
            <a:ext cx="5878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  <a:sym typeface="Wingdings"/>
              </a:rPr>
              <a:t>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spend +time /money on </a:t>
            </a:r>
            <a:r>
              <a:rPr lang="en-US" altLang="zh-CN" sz="3200" i="1" dirty="0" err="1" smtClean="0">
                <a:latin typeface="Georgia" pitchFamily="18" charset="0"/>
                <a:ea typeface="华文新魏" pitchFamily="2" charset="-122"/>
              </a:rPr>
              <a:t>sth</a:t>
            </a: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.</a:t>
            </a:r>
            <a:endParaRPr lang="en-US" altLang="zh-CN" sz="32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    </a:t>
            </a:r>
            <a:endParaRPr lang="zh-CN" altLang="en-US" sz="3200" i="1" dirty="0"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071538" y="450057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helping</a:t>
            </a:r>
            <a:endParaRPr lang="zh-CN" altLang="en-US" sz="32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1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e50b83164ab554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14414" y="2285992"/>
            <a:ext cx="7215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0" b="1" dirty="0" smtClean="0">
                <a:latin typeface="GWIPA" pitchFamily="2" charset="2"/>
              </a:rPr>
              <a:t>/</a:t>
            </a:r>
            <a:r>
              <a:rPr lang="en-US" altLang="zh-CN" sz="140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14000" b="1" dirty="0" err="1" smtClean="0">
                <a:latin typeface="GWIPA" pitchFamily="2" charset="2"/>
              </a:rPr>
              <a:t>prXmIs</a:t>
            </a:r>
            <a:r>
              <a:rPr lang="en-US" altLang="zh-CN" sz="14000" b="1" u="none" dirty="0" smtClean="0">
                <a:latin typeface="GWIPA" pitchFamily="2" charset="2"/>
              </a:rPr>
              <a:t>/</a:t>
            </a:r>
            <a:endParaRPr lang="zh-CN" altLang="en-US" sz="14000" b="1" dirty="0" smtClean="0">
              <a:latin typeface="GWIPA" pitchFamily="2" charset="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4214810" y="428625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6357950" y="4286256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 rot="5400000">
            <a:off x="3751257" y="346392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11122" y="142876"/>
            <a:ext cx="603226" cy="57148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2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3c</a:t>
            </a:r>
            <a:endParaRPr lang="en-US" altLang="zh-CN" sz="32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71577" y="191136"/>
            <a:ext cx="81211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Draw a picture of what you think a city in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the future will be like . Then describe it to </a:t>
            </a:r>
          </a:p>
          <a:p>
            <a:r>
              <a:rPr lang="en-GB" altLang="zh-CN" sz="2800" b="1" i="1" dirty="0" smtClean="0">
                <a:latin typeface="Georgia" pitchFamily="18" charset="0"/>
              </a:rPr>
              <a:t>the class.</a:t>
            </a:r>
            <a:endParaRPr lang="en-US" altLang="zh-CN" sz="2800" b="1" i="1" dirty="0">
              <a:latin typeface="Georgia" pitchFamily="18" charset="0"/>
            </a:endParaRPr>
          </a:p>
        </p:txBody>
      </p:sp>
      <p:pic>
        <p:nvPicPr>
          <p:cNvPr id="29" name="图片 28" descr="140646_4c5b69c8503d0.jpg"/>
          <p:cNvPicPr>
            <a:picLocks noChangeAspect="1"/>
          </p:cNvPicPr>
          <p:nvPr/>
        </p:nvPicPr>
        <p:blipFill>
          <a:blip r:embed="rId3"/>
          <a:srcRect l="17599" t="79167" r="5817" b="7291"/>
          <a:stretch>
            <a:fillRect/>
          </a:stretch>
        </p:blipFill>
        <p:spPr>
          <a:xfrm>
            <a:off x="285720" y="3929066"/>
            <a:ext cx="8572560" cy="2571768"/>
          </a:xfrm>
          <a:prstGeom prst="rect">
            <a:avLst/>
          </a:prstGeom>
        </p:spPr>
      </p:pic>
      <p:sp>
        <p:nvSpPr>
          <p:cNvPr id="30" name="圆角矩形标注 29"/>
          <p:cNvSpPr/>
          <p:nvPr/>
        </p:nvSpPr>
        <p:spPr>
          <a:xfrm>
            <a:off x="2786050" y="1500174"/>
            <a:ext cx="5715040" cy="1785950"/>
          </a:xfrm>
          <a:prstGeom prst="wedgeRoundRectCallout">
            <a:avLst>
              <a:gd name="adj1" fmla="val -23893"/>
              <a:gd name="adj2" fmla="val 84734"/>
              <a:gd name="adj3" fmla="val 16667"/>
            </a:avLst>
          </a:prstGeom>
          <a:noFill/>
          <a:ln w="76200">
            <a:solidFill>
              <a:srgbClr val="66FF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000364" y="1615377"/>
            <a:ext cx="61436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I think there will be more tall buildings, and there will be fewer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cars and more buses.</a:t>
            </a:r>
            <a:endParaRPr lang="en-US" altLang="zh-CN" sz="28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3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52" y="642918"/>
            <a:ext cx="90725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根据句意及首字母提示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补全单词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1.Look at the s_____. Can you see any kites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2.Take out a piece of p_____ and write down your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dreams on it 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3.Can you show me how to u____ the computer 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4.We can see there is much p_______ around us.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Our environment is getting worse and worse.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 In the f_______ , there  will be more buildings and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fewer trees.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1405582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ky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2071678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aper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335756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se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4000504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ollution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5286388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err="1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uture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3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642918"/>
            <a:ext cx="9072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</a:rPr>
              <a:t>用所给词的适当形式填空</a:t>
            </a:r>
            <a:endParaRPr lang="en-US" altLang="zh-CN" sz="2800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1.I think there will be ______(few) trees in the future.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2.There will be more tall buildings on the ____(earth).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3.Tom was surprised by all the ________(pollute) on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the beach.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 I think the kids in the future will study at home on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________(computer).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5. I think there will be more _____(plant) in the future.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2317" y="1405582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fewer 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071678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earth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2643182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pollution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4572008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computers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521495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文新魏" pitchFamily="2" charset="-122"/>
                <a:sym typeface="Wingdings"/>
              </a:rPr>
              <a:t>plants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6" grpId="0"/>
      <p:bldP spid="17" grpId="0"/>
      <p:bldP spid="1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804708"/>
            <a:ext cx="90725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 It’s ___ for them to swim in the river. They should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leave at home.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safe    B. dangerous    C. simple    D. happy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2.We can see many stars in the ___. It will be a sunny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day tomorrow.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earth    B. river     C. sky      D. hole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3.Mr.Green went to see his family in Shanghai. He ___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back in six days.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is   B. was   C. is being    D. will be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4.Let’s play a part ____the housework.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to do   B. doing   C. do    D. in doing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pic>
        <p:nvPicPr>
          <p:cNvPr id="11" name="图片 10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143116"/>
            <a:ext cx="976317" cy="904879"/>
          </a:xfrm>
          <a:prstGeom prst="rect">
            <a:avLst/>
          </a:prstGeom>
        </p:spPr>
      </p:pic>
      <p:pic>
        <p:nvPicPr>
          <p:cNvPr id="12" name="图片 11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357562"/>
            <a:ext cx="976317" cy="904879"/>
          </a:xfrm>
          <a:prstGeom prst="rect">
            <a:avLst/>
          </a:prstGeom>
        </p:spPr>
      </p:pic>
      <p:pic>
        <p:nvPicPr>
          <p:cNvPr id="13" name="图片 12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572008"/>
            <a:ext cx="976317" cy="904879"/>
          </a:xfrm>
          <a:prstGeom prst="rect">
            <a:avLst/>
          </a:prstGeom>
        </p:spPr>
      </p:pic>
      <p:pic>
        <p:nvPicPr>
          <p:cNvPr id="14" name="图片 13" descr="dcbf6006e7d2286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5572140"/>
            <a:ext cx="976317" cy="904879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小孩喷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3ee30ff4ac2309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标题 1">
            <a:hlinkClick r:id="rId4" action="ppaction://hlinkfile"/>
          </p:cNvPr>
          <p:cNvSpPr txBox="1">
            <a:spLocks/>
          </p:cNvSpPr>
          <p:nvPr/>
        </p:nvSpPr>
        <p:spPr>
          <a:xfrm>
            <a:off x="0" y="2214554"/>
            <a:ext cx="8858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Section B</a:t>
            </a:r>
            <a:endParaRPr kumimoji="0" lang="zh-CN" altLang="en-US" sz="1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Jokerm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5144" y="66656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71438" y="71414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9555" y="187747"/>
            <a:ext cx="854447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Write each word in the correct column below.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14282" y="1071546"/>
            <a:ext cx="8715436" cy="10001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14282" y="1000108"/>
            <a:ext cx="8520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astronaut      house       apartment        train</a:t>
            </a:r>
          </a:p>
          <a:p>
            <a:r>
              <a:rPr lang="en-US" altLang="zh-CN" sz="3200" i="1" dirty="0" smtClean="0">
                <a:latin typeface="Georgia" pitchFamily="18" charset="0"/>
              </a:rPr>
              <a:t>rocket  space station   computer programmer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357158" y="2502461"/>
            <a:ext cx="8429684" cy="3429024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/>
        </p:nvCxnSpPr>
        <p:spPr>
          <a:xfrm>
            <a:off x="357158" y="3359717"/>
            <a:ext cx="8429684" cy="158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5400000">
            <a:off x="1358084" y="4144741"/>
            <a:ext cx="3429024" cy="158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rot="5400000">
            <a:off x="4358480" y="4216179"/>
            <a:ext cx="3429024" cy="1588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000100" y="2573899"/>
            <a:ext cx="1846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Jobs</a:t>
            </a:r>
            <a:endParaRPr lang="en-US" altLang="zh-CN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928926" y="2573899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Transportation</a:t>
            </a:r>
            <a:endParaRPr lang="en-US" altLang="zh-CN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6000760" y="2573899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7030A0"/>
                </a:solidFill>
                <a:latin typeface="Georgia" pitchFamily="18" charset="0"/>
              </a:rPr>
              <a:t>Places to live</a:t>
            </a:r>
            <a:endParaRPr lang="en-US" altLang="zh-CN" sz="2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500034" y="3431155"/>
            <a:ext cx="2571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astronaut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computer </a:t>
            </a: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 programmer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643306" y="3574031"/>
            <a:ext cx="257176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train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rocket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6215074" y="3359717"/>
            <a:ext cx="257176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36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house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apartment</a:t>
            </a:r>
          </a:p>
          <a:p>
            <a:endParaRPr lang="en-US" altLang="zh-CN" sz="28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space station</a:t>
            </a:r>
            <a:endParaRPr lang="en-US" altLang="zh-CN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142844" y="599601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142844" y="6000768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1b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742431" y="5971966"/>
            <a:ext cx="854447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Think of other words and write them in the chart in 1a.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844" y="642918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QstrEnO:t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宇航员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43372" y="571480"/>
            <a:ext cx="3810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E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pA:tmEnt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公寓套房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406" y="2000240"/>
            <a:ext cx="15969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  <a:sym typeface="GWIPA"/>
              </a:rPr>
              <a:t>RXkIt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  火箭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71604" y="2000240"/>
            <a:ext cx="3087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</a:t>
            </a:r>
            <a:r>
              <a:rPr lang="en-US" altLang="zh-CN" sz="2800" dirty="0" err="1" smtClean="0">
                <a:solidFill>
                  <a:srgbClr val="002060"/>
                </a:solidFill>
                <a:latin typeface="GWIPA" pitchFamily="2" charset="2"/>
              </a:rPr>
              <a:t>speIs</a:t>
            </a:r>
            <a:r>
              <a:rPr lang="en-US" altLang="zh-CN" sz="2800" dirty="0" smtClean="0">
                <a:solidFill>
                  <a:srgbClr val="002060"/>
                </a:solidFill>
                <a:latin typeface="GWIPA" pitchFamily="2" charset="2"/>
              </a:rPr>
              <a:t>/ </a:t>
            </a:r>
            <a:r>
              <a:rPr lang="en-US" altLang="zh-CN" sz="2800" i="1" dirty="0" smtClean="0">
                <a:solidFill>
                  <a:srgbClr val="002060"/>
                </a:solidFill>
                <a:latin typeface="Georgia" pitchFamily="18" charset="0"/>
              </a:rPr>
              <a:t>n.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太空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空间</a:t>
            </a:r>
            <a:endParaRPr lang="zh-CN" altLang="en-US" sz="28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9" grpId="0" animBg="1"/>
      <p:bldP spid="60" grpId="0"/>
      <p:bldP spid="61" grpId="0"/>
      <p:bldP spid="20" grpId="0"/>
      <p:bldP spid="21" grpId="0"/>
      <p:bldP spid="22" grpId="0"/>
      <p:bldP spid="2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4"/>
          <p:cNvSpPr>
            <a:spLocks noChangeArrowheads="1"/>
          </p:cNvSpPr>
          <p:nvPr/>
        </p:nvSpPr>
        <p:spPr bwMode="auto">
          <a:xfrm>
            <a:off x="75144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8211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1c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2910" y="142852"/>
            <a:ext cx="854447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Listen to Alexis and Joe. Number the pictures</a:t>
            </a:r>
          </a:p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atin typeface="Georgia" pitchFamily="18" charset="0"/>
              </a:rPr>
              <a:t>[1---3] .</a:t>
            </a:r>
          </a:p>
          <a:p>
            <a:pPr>
              <a:spcBef>
                <a:spcPct val="50000"/>
              </a:spcBef>
            </a:pPr>
            <a:endParaRPr lang="en-US" altLang="zh-CN" sz="2800" b="1" i="1" dirty="0">
              <a:latin typeface="Georgia" pitchFamily="18" charset="0"/>
            </a:endParaRPr>
          </a:p>
        </p:txBody>
      </p:sp>
      <p:pic>
        <p:nvPicPr>
          <p:cNvPr id="16" name="图片 15" descr="140648_4c5b69c853efc.jpg"/>
          <p:cNvPicPr>
            <a:picLocks noChangeAspect="1"/>
          </p:cNvPicPr>
          <p:nvPr/>
        </p:nvPicPr>
        <p:blipFill>
          <a:blip r:embed="rId6"/>
          <a:srcRect l="69567" t="35417" r="16968" b="43750"/>
          <a:stretch>
            <a:fillRect/>
          </a:stretch>
        </p:blipFill>
        <p:spPr>
          <a:xfrm>
            <a:off x="6357950" y="1285860"/>
            <a:ext cx="2286016" cy="4857784"/>
          </a:xfrm>
          <a:prstGeom prst="rect">
            <a:avLst/>
          </a:prstGeom>
        </p:spPr>
      </p:pic>
      <p:pic>
        <p:nvPicPr>
          <p:cNvPr id="17" name="图片 16" descr="140648_4c5b69c853efc.jpg"/>
          <p:cNvPicPr>
            <a:picLocks noChangeAspect="1"/>
          </p:cNvPicPr>
          <p:nvPr/>
        </p:nvPicPr>
        <p:blipFill>
          <a:blip r:embed="rId6"/>
          <a:srcRect l="56522" t="35417" r="29592" b="43750"/>
          <a:stretch>
            <a:fillRect/>
          </a:stretch>
        </p:blipFill>
        <p:spPr>
          <a:xfrm>
            <a:off x="3428992" y="1285860"/>
            <a:ext cx="2357454" cy="4786346"/>
          </a:xfrm>
          <a:prstGeom prst="rect">
            <a:avLst/>
          </a:prstGeom>
        </p:spPr>
      </p:pic>
      <p:pic>
        <p:nvPicPr>
          <p:cNvPr id="18" name="图片 17" descr="140648_4c5b69c853efc.jpg"/>
          <p:cNvPicPr>
            <a:picLocks noChangeAspect="1"/>
          </p:cNvPicPr>
          <p:nvPr/>
        </p:nvPicPr>
        <p:blipFill>
          <a:blip r:embed="rId6"/>
          <a:srcRect l="42636" t="35417" r="43169" b="43750"/>
          <a:stretch>
            <a:fillRect/>
          </a:stretch>
        </p:blipFill>
        <p:spPr>
          <a:xfrm>
            <a:off x="447644" y="1357298"/>
            <a:ext cx="2409844" cy="471490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28596" y="1785926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214810" y="3643314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29652" y="5286388"/>
            <a:ext cx="571504" cy="571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Section B 1c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429520" y="642918"/>
            <a:ext cx="866780" cy="86678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501090" y="5214950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endParaRPr lang="en-US" altLang="zh-CN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0034" y="171448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endParaRPr lang="en-US" altLang="zh-CN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214810" y="3500438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endParaRPr lang="en-US" altLang="zh-CN" sz="28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4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64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14282" y="1214422"/>
            <a:ext cx="8715436" cy="4572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214314" y="280970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214282" y="285728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1d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857224" y="142852"/>
            <a:ext cx="854447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Listen again.  Fill  in the blanks with  the correct </a:t>
            </a:r>
          </a:p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Georgia" pitchFamily="18" charset="0"/>
              </a:rPr>
              <a:t>verbs  in the box.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1214422"/>
            <a:ext cx="8929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 in an apartment across the street from here.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 near here.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 a computer programmer.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We ________ in a house in the country.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_______ the train to school.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_______ an  astronaut.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 ____________ rockets to the moon.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CN" sz="2400" i="1" dirty="0" smtClean="0">
                <a:latin typeface="Georgia" pitchFamily="18" charset="0"/>
                <a:ea typeface="华文新魏" pitchFamily="2" charset="-122"/>
              </a:rPr>
              <a:t>I __________ on a space station.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081946" y="1324261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CN" altLang="en-US" sz="24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live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15140" y="2214554"/>
            <a:ext cx="2000264" cy="3286148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715140" y="2143116"/>
            <a:ext cx="192882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altLang="zh-CN" sz="2400" i="1" dirty="0" smtClean="0">
                <a:solidFill>
                  <a:srgbClr val="7030A0"/>
                </a:solidFill>
                <a:latin typeface="Georgia" pitchFamily="18" charset="0"/>
              </a:rPr>
              <a:t>am        live work     lived took   </a:t>
            </a: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7030A0"/>
                </a:solidFill>
                <a:latin typeface="Georgia" pitchFamily="18" charset="0"/>
              </a:rPr>
              <a:t>will     be   </a:t>
            </a: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7030A0"/>
                </a:solidFill>
                <a:latin typeface="Georgia" pitchFamily="18" charset="0"/>
              </a:rPr>
              <a:t>will     live </a:t>
            </a:r>
          </a:p>
          <a:p>
            <a:pPr>
              <a:lnSpc>
                <a:spcPct val="150000"/>
              </a:lnSpc>
            </a:pPr>
            <a:r>
              <a:rPr lang="en-US" altLang="zh-CN" sz="2400" i="1" dirty="0" smtClean="0">
                <a:solidFill>
                  <a:srgbClr val="7030A0"/>
                </a:solidFill>
                <a:latin typeface="Georgia" pitchFamily="18" charset="0"/>
              </a:rPr>
              <a:t>will     fly</a:t>
            </a:r>
            <a:endParaRPr lang="en-US" altLang="zh-CN" sz="2400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" name="Section B 1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571480"/>
            <a:ext cx="866780" cy="866780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10508" y="1857364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work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10508" y="2390467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am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0166" y="2928934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lived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42976" y="3500438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took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81946" y="4071942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will  be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00166" y="4572008"/>
            <a:ext cx="1204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will  fly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14414" y="5072074"/>
            <a:ext cx="1928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  <a:latin typeface="Georgia" pitchFamily="18" charset="0"/>
              </a:rPr>
              <a:t>will  live</a:t>
            </a:r>
            <a:endParaRPr lang="en-US" altLang="zh-CN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4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71472" y="71414"/>
            <a:ext cx="9001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400" b="1" i="1" dirty="0" smtClean="0">
                <a:latin typeface="Georgia" pitchFamily="18" charset="0"/>
              </a:rPr>
              <a:t>Student A is Alexis and Student B is Joe. Talk about </a:t>
            </a:r>
          </a:p>
          <a:p>
            <a:r>
              <a:rPr lang="en-GB" altLang="zh-CN" sz="2400" b="1" i="1" dirty="0" smtClean="0">
                <a:latin typeface="Georgia" pitchFamily="18" charset="0"/>
              </a:rPr>
              <a:t>Joe’s life now , 10 years ago and 10 years from now.</a:t>
            </a:r>
            <a:endParaRPr lang="en-US" altLang="zh-CN" sz="2400" b="1" i="1" dirty="0">
              <a:latin typeface="Georgia" pitchFamily="18" charset="0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785786" y="4357694"/>
            <a:ext cx="6000792" cy="1285884"/>
          </a:xfrm>
          <a:prstGeom prst="cloudCallout">
            <a:avLst>
              <a:gd name="adj1" fmla="val 61478"/>
              <a:gd name="adj2" fmla="val 45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500166" y="4714884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B: I live in an apartment.</a:t>
            </a:r>
            <a:endParaRPr lang="en-US" altLang="zh-CN" sz="2800" b="1" i="1" dirty="0">
              <a:latin typeface="Georgia" pitchFamily="18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71406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406" y="142852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1e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4" name="图片 23" descr="t01678b2eb088962379.jpg"/>
          <p:cNvPicPr>
            <a:picLocks noChangeAspect="1"/>
          </p:cNvPicPr>
          <p:nvPr/>
        </p:nvPicPr>
        <p:blipFill>
          <a:blip r:embed="rId5"/>
          <a:srcRect l="18087" t="18977" r="44661" b="11989"/>
          <a:stretch>
            <a:fillRect/>
          </a:stretch>
        </p:blipFill>
        <p:spPr>
          <a:xfrm>
            <a:off x="285720" y="1285860"/>
            <a:ext cx="2000264" cy="3000396"/>
          </a:xfrm>
          <a:prstGeom prst="rect">
            <a:avLst/>
          </a:prstGeom>
        </p:spPr>
      </p:pic>
      <p:pic>
        <p:nvPicPr>
          <p:cNvPr id="25" name="图片 24" descr="t01678b2eb088962379.jpg"/>
          <p:cNvPicPr>
            <a:picLocks noChangeAspect="1"/>
          </p:cNvPicPr>
          <p:nvPr/>
        </p:nvPicPr>
        <p:blipFill>
          <a:blip r:embed="rId5"/>
          <a:srcRect l="59603" t="12784" r="6870" b="10511"/>
          <a:stretch>
            <a:fillRect/>
          </a:stretch>
        </p:blipFill>
        <p:spPr>
          <a:xfrm>
            <a:off x="7072330" y="2928934"/>
            <a:ext cx="1785918" cy="3571900"/>
          </a:xfrm>
          <a:prstGeom prst="rect">
            <a:avLst/>
          </a:prstGeom>
        </p:spPr>
      </p:pic>
      <p:sp>
        <p:nvSpPr>
          <p:cNvPr id="15" name="云形标注 14"/>
          <p:cNvSpPr/>
          <p:nvPr/>
        </p:nvSpPr>
        <p:spPr>
          <a:xfrm>
            <a:off x="2500298" y="1714488"/>
            <a:ext cx="5143536" cy="1143008"/>
          </a:xfrm>
          <a:prstGeom prst="cloudCallout">
            <a:avLst>
              <a:gd name="adj1" fmla="val -75233"/>
              <a:gd name="adj2" fmla="val 39255"/>
            </a:avLst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57488" y="2000240"/>
            <a:ext cx="56436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zh-CN" sz="2800" b="1" i="1" dirty="0" smtClean="0">
                <a:latin typeface="Georgia" pitchFamily="18" charset="0"/>
              </a:rPr>
              <a:t>A: Where  do you live ?</a:t>
            </a:r>
            <a:endParaRPr lang="en-US" altLang="zh-CN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5" grpId="0" animBg="1"/>
      <p:bldP spid="1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500042"/>
            <a:ext cx="907259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句型转换</a:t>
            </a:r>
            <a:endParaRPr lang="en-US" altLang="zh-CN" sz="36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>
              <a:buAutoNum type="arabicPeriod"/>
            </a:pPr>
            <a:r>
              <a:rPr lang="en-US" altLang="zh-CN" sz="2800" i="1" dirty="0" smtClean="0">
                <a:latin typeface="Georgia" pitchFamily="18" charset="0"/>
              </a:rPr>
              <a:t>There will be more people in our country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</a:rPr>
              <a:t>.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否定句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  ____ ____ ____ more people in our country.</a:t>
            </a:r>
          </a:p>
          <a:p>
            <a:pPr marL="514350" indent="-514350">
              <a:buAutoNum type="arabicPeriod" startAt="2"/>
            </a:pPr>
            <a:r>
              <a:rPr lang="en-US" altLang="zh-CN" sz="2800" i="1" dirty="0" smtClean="0">
                <a:latin typeface="Georgia" pitchFamily="18" charset="0"/>
              </a:rPr>
              <a:t>I will live </a:t>
            </a:r>
            <a:r>
              <a:rPr lang="en-US" altLang="zh-CN" sz="2800" i="1" u="sng" dirty="0" smtClean="0">
                <a:latin typeface="Georgia" pitchFamily="18" charset="0"/>
              </a:rPr>
              <a:t>in Shanghai </a:t>
            </a:r>
            <a:r>
              <a:rPr lang="en-US" altLang="zh-CN" sz="2800" i="1" dirty="0" smtClean="0">
                <a:latin typeface="Georgia" pitchFamily="18" charset="0"/>
              </a:rPr>
              <a:t>in ten years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划线提问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 _____ ____ you live in ten years ?</a:t>
            </a:r>
          </a:p>
          <a:p>
            <a:pPr marL="514350" indent="-514350">
              <a:buAutoNum type="arabicPeriod" startAt="3"/>
            </a:pPr>
            <a:r>
              <a:rPr lang="en-US" altLang="zh-CN" sz="2800" i="1" dirty="0" smtClean="0">
                <a:latin typeface="Georgia" pitchFamily="18" charset="0"/>
              </a:rPr>
              <a:t>Sally played football yesterday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. (</a:t>
            </a: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改为一般将来时</a:t>
            </a:r>
            <a:r>
              <a:rPr lang="en-US" altLang="zh-CN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)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</a:rPr>
              <a:t>      Sally ______ _____ ______ tomorrow.</a:t>
            </a:r>
          </a:p>
          <a:p>
            <a:pPr marL="514350" indent="-514350"/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连词成句</a:t>
            </a:r>
            <a:r>
              <a:rPr lang="en-US" altLang="zh-CN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pPr marL="514350" indent="-514350">
              <a:buAutoNum type="arabicPeriod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less, in ,will, years, there, pollution , be, 100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 ______________________________.</a:t>
            </a:r>
          </a:p>
          <a:p>
            <a:pPr marL="514350" indent="-514350">
              <a:buAutoNum type="arabicPeriod" startAt="2"/>
            </a:pPr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won’t , be, any , there, money, paper</a:t>
            </a:r>
          </a:p>
          <a:p>
            <a:pPr marL="514350" indent="-514350"/>
            <a:r>
              <a:rPr lang="en-US" altLang="zh-CN" sz="3200" i="1" dirty="0" smtClean="0">
                <a:latin typeface="Georgia" pitchFamily="18" charset="0"/>
                <a:ea typeface="华文新魏" pitchFamily="2" charset="-122"/>
              </a:rPr>
              <a:t>     _______________________________.</a:t>
            </a:r>
          </a:p>
          <a:p>
            <a:pPr marL="514350" indent="-514350"/>
            <a:endParaRPr lang="en-US" altLang="zh-CN" sz="32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0034" y="1714488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There   won’t    be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472" y="2571744"/>
            <a:ext cx="4000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Where   will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71604" y="3429000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will         play     football</a:t>
            </a:r>
            <a:endParaRPr lang="en-US" altLang="zh-CN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1472" y="4915927"/>
            <a:ext cx="764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There will be less pollution in 100 years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71472" y="5857892"/>
            <a:ext cx="764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There won’t be any paper money</a:t>
            </a:r>
            <a:endParaRPr lang="en-US" altLang="zh-CN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01e50b83164ab554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8596" y="2285992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0" b="1" dirty="0" smtClean="0">
                <a:latin typeface="GWIPA" pitchFamily="2" charset="2"/>
              </a:rPr>
              <a:t>/</a:t>
            </a:r>
            <a:r>
              <a:rPr lang="en-US" altLang="zh-CN" sz="14000" b="1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14000" b="1" dirty="0" err="1" smtClean="0">
                <a:latin typeface="GWIPA" pitchFamily="2" charset="2"/>
                <a:sym typeface="GWIPA"/>
              </a:rPr>
              <a:t>QstrEnO:t</a:t>
            </a:r>
            <a:r>
              <a:rPr lang="en-US" altLang="zh-CN" sz="14000" b="1" u="none" dirty="0" smtClean="0">
                <a:latin typeface="GWIPA" pitchFamily="2" charset="2"/>
              </a:rPr>
              <a:t>/</a:t>
            </a:r>
            <a:endParaRPr lang="zh-CN" altLang="en-US" sz="14000" b="1" dirty="0" smtClean="0">
              <a:latin typeface="GWIPA" pitchFamily="2" charset="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928794" y="421481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857752" y="421481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 bwMode="auto">
          <a:xfrm rot="5400000">
            <a:off x="2393935" y="3392487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椭圆 6"/>
          <p:cNvSpPr/>
          <p:nvPr/>
        </p:nvSpPr>
        <p:spPr bwMode="auto">
          <a:xfrm>
            <a:off x="6858016" y="4214818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rot="5400000">
            <a:off x="4394199" y="3463925"/>
            <a:ext cx="2071702" cy="158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57a950a074b90c8e.jpg"/>
          <p:cNvPicPr>
            <a:picLocks noChangeAspect="1"/>
          </p:cNvPicPr>
          <p:nvPr/>
        </p:nvPicPr>
        <p:blipFill>
          <a:blip r:embed="rId4"/>
          <a:srcRect l="4687" t="7155" r="4687" b="61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69111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kern="10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Exercises</a:t>
            </a:r>
            <a:endParaRPr lang="zh-CN" altLang="en-US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44" y="804708"/>
            <a:ext cx="90725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单项选择</a:t>
            </a:r>
            <a:endParaRPr lang="en-US" altLang="zh-CN" sz="2800" dirty="0" smtClean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1.We are glad to hear that the Greens ___ to a new flat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next week.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move   B. moved     C. will move    D. have moved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2. Have you washed the clothes ?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--Not yet. But I ___ them in  half an hour.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washed   B. have washed  C. will wash D. wash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3.Simon is happy that he __in a big apartment in 2013.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live    B. lives      C. will live     D. will living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4.The plane will take off ___three hours. I must get to 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the airport right now.</a:t>
            </a:r>
          </a:p>
          <a:p>
            <a:pPr marL="514350" indent="-514350"/>
            <a:r>
              <a:rPr lang="en-US" altLang="zh-CN" sz="2800" i="1" dirty="0" smtClean="0">
                <a:latin typeface="Georgia" pitchFamily="18" charset="0"/>
                <a:ea typeface="华文新魏" pitchFamily="2" charset="-122"/>
              </a:rPr>
              <a:t>    A. in    B. for      C. on        D. on </a:t>
            </a:r>
          </a:p>
          <a:p>
            <a:pPr marL="514350" indent="-514350">
              <a:lnSpc>
                <a:spcPct val="150000"/>
              </a:lnSpc>
            </a:pPr>
            <a:endParaRPr lang="en-US" altLang="zh-CN" sz="2800" i="1" dirty="0" smtClean="0">
              <a:solidFill>
                <a:srgbClr val="C00000"/>
              </a:solidFill>
              <a:latin typeface="Georgia" pitchFamily="18" charset="0"/>
              <a:ea typeface="华文新魏" pitchFamily="2" charset="-122"/>
            </a:endParaRPr>
          </a:p>
        </p:txBody>
      </p:sp>
      <p:pic>
        <p:nvPicPr>
          <p:cNvPr id="15" name="图片 14" descr="0a697fca64dc649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2033582"/>
            <a:ext cx="714380" cy="752476"/>
          </a:xfrm>
          <a:prstGeom prst="rect">
            <a:avLst/>
          </a:prstGeom>
        </p:spPr>
      </p:pic>
      <p:pic>
        <p:nvPicPr>
          <p:cNvPr id="16" name="图片 15" descr="0a697fca64dc649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357562"/>
            <a:ext cx="714380" cy="752476"/>
          </a:xfrm>
          <a:prstGeom prst="rect">
            <a:avLst/>
          </a:prstGeom>
        </p:spPr>
      </p:pic>
      <p:pic>
        <p:nvPicPr>
          <p:cNvPr id="17" name="图片 16" descr="0a697fca64dc649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214818"/>
            <a:ext cx="714380" cy="752476"/>
          </a:xfrm>
          <a:prstGeom prst="rect">
            <a:avLst/>
          </a:prstGeom>
        </p:spPr>
      </p:pic>
      <p:pic>
        <p:nvPicPr>
          <p:cNvPr id="18" name="图片 17" descr="0a697fca64dc649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572140"/>
            <a:ext cx="714380" cy="752476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做饭机器人视频素材 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357166"/>
            <a:ext cx="8358246" cy="6143668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3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75144" y="138094"/>
            <a:ext cx="642910" cy="6477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b="1" i="1">
              <a:latin typeface="Georgia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-32" y="129581"/>
            <a:ext cx="785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i="1" dirty="0" smtClean="0">
                <a:solidFill>
                  <a:srgbClr val="7030A0"/>
                </a:solidFill>
                <a:latin typeface="Georgia" pitchFamily="18" charset="0"/>
              </a:rPr>
              <a:t>2a</a:t>
            </a:r>
            <a:endParaRPr lang="en-US" altLang="zh-CN" sz="32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do the robots look like?</a:t>
            </a:r>
          </a:p>
        </p:txBody>
      </p:sp>
      <p:pic>
        <p:nvPicPr>
          <p:cNvPr id="36" name="图片 35" descr="t01f819e7d7a6e44d9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285860"/>
            <a:ext cx="3500462" cy="3643338"/>
          </a:xfrm>
          <a:prstGeom prst="rect">
            <a:avLst/>
          </a:prstGeom>
        </p:spPr>
      </p:pic>
      <p:pic>
        <p:nvPicPr>
          <p:cNvPr id="37" name="图片 36" descr="t0147fc2f0978ad10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285860"/>
            <a:ext cx="3571900" cy="3643338"/>
          </a:xfrm>
          <a:prstGeom prst="rect">
            <a:avLst/>
          </a:prstGeom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85786" y="535782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look like  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43504" y="5286388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human</a:t>
            </a:r>
            <a:r>
              <a:rPr lang="en-US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0" name="爆炸形 2 39"/>
          <p:cNvSpPr/>
          <p:nvPr/>
        </p:nvSpPr>
        <p:spPr>
          <a:xfrm>
            <a:off x="0" y="357166"/>
            <a:ext cx="9144000" cy="542928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143108" y="1857364"/>
            <a:ext cx="578647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Georgia" pitchFamily="18" charset="0"/>
              </a:rPr>
              <a:t>Tell your partner what you know about robots. 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Georgia" pitchFamily="18" charset="0"/>
              </a:rPr>
              <a:t>What do they look like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latin typeface="Georgia" pitchFamily="18" charset="0"/>
              </a:rPr>
              <a:t> and what can they do ?</a:t>
            </a:r>
            <a:endParaRPr lang="en-US" sz="2800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latin typeface="Georgia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5786" y="6072206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human 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</a:rPr>
              <a:t> /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solidFill>
                  <a:srgbClr val="002060"/>
                </a:solidFill>
                <a:latin typeface="GWIPA" pitchFamily="2" charset="2"/>
              </a:rPr>
              <a:t>hju:mEn</a:t>
            </a:r>
            <a:r>
              <a:rPr lang="en-US" altLang="zh-CN" sz="3600" dirty="0" smtClean="0">
                <a:solidFill>
                  <a:srgbClr val="002060"/>
                </a:solidFill>
                <a:latin typeface="GWIPA" pitchFamily="2" charset="2"/>
              </a:rPr>
              <a:t>/    </a:t>
            </a:r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adj.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人的</a:t>
            </a:r>
            <a:r>
              <a:rPr lang="zh-CN" altLang="en-US" sz="3600" dirty="0" smtClean="0">
                <a:solidFill>
                  <a:srgbClr val="002060"/>
                </a:solidFill>
                <a:latin typeface="GWIPA" pitchFamily="2" charset="2"/>
              </a:rPr>
              <a:t>  </a:t>
            </a:r>
            <a:r>
              <a:rPr lang="zh-CN" altLang="en-US" sz="36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zh-CN" sz="3600" i="1" dirty="0" smtClean="0">
                <a:solidFill>
                  <a:srgbClr val="002060"/>
                </a:solidFill>
                <a:latin typeface="Georgia" pitchFamily="18" charset="0"/>
              </a:rPr>
              <a:t>n. </a:t>
            </a:r>
            <a:r>
              <a:rPr lang="zh-CN" altLang="en-US" sz="360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人</a:t>
            </a:r>
            <a:endParaRPr lang="zh-CN" altLang="en-US" sz="36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1" grpId="0"/>
      <p:bldP spid="1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do the robots look like?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85786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look like  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43504" y="5507196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snake</a:t>
            </a:r>
            <a:r>
              <a:rPr lang="en-US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图片 9" descr="t010ecc55c071aabd8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142984"/>
            <a:ext cx="4071966" cy="3929090"/>
          </a:xfrm>
          <a:prstGeom prst="rect">
            <a:avLst/>
          </a:prstGeom>
        </p:spPr>
      </p:pic>
      <p:pic>
        <p:nvPicPr>
          <p:cNvPr id="11" name="Picture 7" descr="照片 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142984"/>
            <a:ext cx="392908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do the robots look like?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85786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look like  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143504" y="5507196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spider</a:t>
            </a:r>
            <a:r>
              <a:rPr lang="en-US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s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3" name="图片 12" descr="t017d379c0a305783e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214422"/>
            <a:ext cx="3825884" cy="4143404"/>
          </a:xfrm>
          <a:prstGeom prst="rect">
            <a:avLst/>
          </a:prstGeom>
        </p:spPr>
      </p:pic>
      <p:pic>
        <p:nvPicPr>
          <p:cNvPr id="14" name="图片 13" descr="t011023c9a0f42f4ca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214422"/>
            <a:ext cx="3857625" cy="4214842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28596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428992" y="5578634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the housework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图片 9" descr="t01a4e8f93048305610.jpg"/>
          <p:cNvPicPr>
            <a:picLocks noChangeAspect="1"/>
          </p:cNvPicPr>
          <p:nvPr/>
        </p:nvPicPr>
        <p:blipFill>
          <a:blip r:embed="rId4"/>
          <a:srcRect l="19211" r="18886"/>
          <a:stretch>
            <a:fillRect/>
          </a:stretch>
        </p:blipFill>
        <p:spPr>
          <a:xfrm>
            <a:off x="642910" y="1071546"/>
            <a:ext cx="3643338" cy="4071966"/>
          </a:xfrm>
          <a:prstGeom prst="rect">
            <a:avLst/>
          </a:prstGeom>
        </p:spPr>
      </p:pic>
      <p:pic>
        <p:nvPicPr>
          <p:cNvPr id="11" name="图片 10" descr="t0139063e8076261ba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071546"/>
            <a:ext cx="3643338" cy="4071966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143372" y="5572140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dance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图片 11" descr="t01f1c3906e7a05a5d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285860"/>
            <a:ext cx="3571900" cy="3571900"/>
          </a:xfrm>
          <a:prstGeom prst="rect">
            <a:avLst/>
          </a:prstGeom>
        </p:spPr>
      </p:pic>
      <p:pic>
        <p:nvPicPr>
          <p:cNvPr id="13" name="图片 12" descr="t01ba93458277ba50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285860"/>
            <a:ext cx="3500462" cy="3571900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143372" y="5572140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talk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图片 9" descr="t01f8f6701c34ae2b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142984"/>
            <a:ext cx="3643338" cy="3857652"/>
          </a:xfrm>
          <a:prstGeom prst="rect">
            <a:avLst/>
          </a:prstGeom>
        </p:spPr>
      </p:pic>
      <p:pic>
        <p:nvPicPr>
          <p:cNvPr id="11" name="Picture 4" descr="0923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1142985"/>
            <a:ext cx="385765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143372" y="5572140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cook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图片 11" descr="t016f26774d5181aed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14422"/>
            <a:ext cx="3857652" cy="3571900"/>
          </a:xfrm>
          <a:prstGeom prst="rect">
            <a:avLst/>
          </a:prstGeom>
        </p:spPr>
      </p:pic>
      <p:pic>
        <p:nvPicPr>
          <p:cNvPr id="13" name="Picture 11" descr="56456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214422"/>
            <a:ext cx="42862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572396" y="642918"/>
            <a:ext cx="284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 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149346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What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can the  </a:t>
            </a:r>
            <a:r>
              <a:rPr lang="en-US" sz="40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robots </a:t>
            </a: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do ?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5047" y="5578634"/>
            <a:ext cx="8766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They can  _____________.</a:t>
            </a:r>
            <a:endParaRPr lang="en-US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714744" y="5500702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play the piano</a:t>
            </a:r>
            <a:endParaRPr lang="en-US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图片 9" descr="t017383e0e347132d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85860"/>
            <a:ext cx="3721100" cy="3429024"/>
          </a:xfrm>
          <a:prstGeom prst="rect">
            <a:avLst/>
          </a:prstGeom>
        </p:spPr>
      </p:pic>
      <p:pic>
        <p:nvPicPr>
          <p:cNvPr id="11" name="图片 10" descr="t017fca1cfff2b77c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285860"/>
            <a:ext cx="3786214" cy="3357586"/>
          </a:xfrm>
          <a:prstGeom prst="rect">
            <a:avLst/>
          </a:prstGeom>
        </p:spPr>
      </p:pic>
    </p:spTree>
  </p:cSld>
  <p:clrMapOvr>
    <a:masterClrMapping/>
  </p:clrMapOvr>
  <p:transition>
    <p:cover dir="ld"/>
    <p:sndAc>
      <p:stSnd>
        <p:snd r:embed="rId2" name="jingl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6745</TotalTime>
  <Words>10733</Words>
  <PresentationFormat>全屏显示(4:3)</PresentationFormat>
  <Paragraphs>1719</Paragraphs>
  <Slides>145</Slides>
  <Notes>41</Notes>
  <HiddenSlides>0</HiddenSlides>
  <MMClips>9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145</vt:i4>
      </vt:variant>
    </vt:vector>
  </HeadingPairs>
  <TitlesOfParts>
    <vt:vector size="146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  <vt:lpstr>幻灯片 115</vt:lpstr>
      <vt:lpstr>幻灯片 116</vt:lpstr>
      <vt:lpstr>幻灯片 117</vt:lpstr>
      <vt:lpstr>幻灯片 118</vt:lpstr>
      <vt:lpstr>幻灯片 119</vt:lpstr>
      <vt:lpstr>幻灯片 120</vt:lpstr>
      <vt:lpstr>幻灯片 121</vt:lpstr>
      <vt:lpstr>幻灯片 122</vt:lpstr>
      <vt:lpstr>幻灯片 123</vt:lpstr>
      <vt:lpstr>幻灯片 124</vt:lpstr>
      <vt:lpstr>幻灯片 125</vt:lpstr>
      <vt:lpstr>幻灯片 126</vt:lpstr>
      <vt:lpstr>幻灯片 127</vt:lpstr>
      <vt:lpstr>幻灯片 128</vt:lpstr>
      <vt:lpstr>幻灯片 129</vt:lpstr>
      <vt:lpstr>幻灯片 130</vt:lpstr>
      <vt:lpstr>幻灯片 131</vt:lpstr>
      <vt:lpstr>幻灯片 132</vt:lpstr>
      <vt:lpstr>幻灯片 133</vt:lpstr>
      <vt:lpstr>幻灯片 134</vt:lpstr>
      <vt:lpstr>幻灯片 135</vt:lpstr>
      <vt:lpstr>幻灯片 136</vt:lpstr>
      <vt:lpstr>幻灯片 137</vt:lpstr>
      <vt:lpstr>幻灯片 138</vt:lpstr>
      <vt:lpstr>幻灯片 139</vt:lpstr>
      <vt:lpstr>幻灯片 140</vt:lpstr>
      <vt:lpstr>幻灯片 141</vt:lpstr>
      <vt:lpstr>幻灯片 142</vt:lpstr>
      <vt:lpstr>幻灯片 143</vt:lpstr>
      <vt:lpstr>幻灯片 144</vt:lpstr>
      <vt:lpstr>幻灯片 145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watching TV.</dc:title>
  <dc:creator>dell</dc:creator>
  <cp:lastModifiedBy>dell</cp:lastModifiedBy>
  <cp:revision>297</cp:revision>
  <dcterms:created xsi:type="dcterms:W3CDTF">2013-05-15T08:10:30Z</dcterms:created>
  <dcterms:modified xsi:type="dcterms:W3CDTF">2013-11-20T12:13:51Z</dcterms:modified>
</cp:coreProperties>
</file>