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6" r:id="rId12"/>
    <p:sldId id="267" r:id="rId13"/>
    <p:sldId id="270" r:id="rId14"/>
    <p:sldId id="268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2.xml" /><Relationship Id="rId40" Type="http://schemas.openxmlformats.org/officeDocument/2006/relationships/tableStyles" Target="tableStyles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6FF5AF-210D-4B2B-A8BD-D53A6AEED47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CF19B-E2ED-4FEF-9AF3-76D5005E3348}" type="slidenum">
              <a:rPr lang="zh-CN" altLang="en-US" smtClean="0"/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66FF0D00-3A7C-46E8-80E3-1B98AB42B7F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0B01B9A-2D14-43C3-8945-79D7EDBCAE17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 panose="05020102010507070707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Relationship Id="rId3" Type="http://schemas.openxmlformats.org/officeDocument/2006/relationships/image" Target="../media/image9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0.png" /><Relationship Id="rId4" Type="http://schemas.microsoft.com/office/2007/relationships/media" Target="../media/media1.mp3" /><Relationship Id="rId5" Type="http://schemas.microsoft.com/office/2007/relationships/media" Target="../media/media1.mp3" TargetMode="Internal" /><Relationship Id="rId6" Type="http://schemas.microsoft.com/office/2007/relationships/media" Target="../media/media2.mp3" /><Relationship Id="rId7" Type="http://schemas.microsoft.com/office/2007/relationships/media" Target="../media/media2.mp3" TargetMode="Internal" /><Relationship Id="rId8" Type="http://schemas.microsoft.com/office/2007/relationships/media" Target="../media/media3.mp3" /><Relationship Id="rId9" Type="http://schemas.microsoft.com/office/2007/relationships/media" Target="../media/media3.mp3" TargetMode="Interna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Relationship Id="rId3" Type="http://schemas.openxmlformats.org/officeDocument/2006/relationships/image" Target="../media/image10.png" /><Relationship Id="rId4" Type="http://schemas.microsoft.com/office/2007/relationships/media" Target="../media/media4.mp3" /><Relationship Id="rId5" Type="http://schemas.microsoft.com/office/2007/relationships/media" Target="../media/media4.mp3" TargetMode="Interna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13.emf" /><Relationship Id="rId4" Type="http://schemas.openxmlformats.org/officeDocument/2006/relationships/image" Target="../media/image14.png" /><Relationship Id="rId5" Type="http://schemas.openxmlformats.org/officeDocument/2006/relationships/image" Target="../media/image15.png" /><Relationship Id="rId6" Type="http://schemas.openxmlformats.org/officeDocument/2006/relationships/vmlDrawing" Target="../drawings/vmlDrawing1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 5 Meet Ms. Liu</a:t>
            </a:r>
            <a:b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07410" y="4725144"/>
            <a:ext cx="6400800" cy="1752600"/>
          </a:xfrm>
        </p:spPr>
        <p:txBody>
          <a:bodyPr/>
          <a:lstStyle/>
          <a:p>
            <a:endParaRPr lang="zh-CN" altLang="en-US" b="1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Practice</a:t>
            </a:r>
            <a:br>
              <a:rPr lang="en-US" altLang="zh-CN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1256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mtClean="0"/>
              <a:t> 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他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准备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吃晚饭了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(have dinner)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He ____________ have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dinner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2.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丹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妮</a:t>
            </a:r>
            <a:r>
              <a:rPr lang="zh-C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不喜欢吃苹果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Danny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doesn’t like to eat apples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Danny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hate to eat apples,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3.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放学后学生</a:t>
            </a:r>
            <a:r>
              <a:rPr lang="zh-CN" alt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开始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踢足球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The students _________________after school.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203027"/>
            <a:ext cx="1985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is ready to 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3404031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either.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3965393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508518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start to 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football 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Practice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256584"/>
          </a:xfrm>
          <a:blipFill>
            <a:blip r:embed="rId2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 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either, also, too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填空</a:t>
            </a:r>
            <a:endParaRPr lang="en-US" altLang="zh-C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I can’t play the piano.  He can’t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             ）</a:t>
            </a:r>
            <a:endParaRPr lang="en-US" altLang="zh-C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He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             ）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wants to play football</a:t>
            </a:r>
            <a:endParaRPr lang="en-US" altLang="zh-C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My father likes reading ,and I like reading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        ）</a:t>
            </a:r>
            <a:endParaRPr lang="en-US" altLang="zh-C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4. I am a student </a:t>
            </a:r>
            <a:r>
              <a:rPr lang="zh-CN" alt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        ）</a:t>
            </a:r>
            <a:endParaRPr lang="en-US" altLang="zh-CN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0232" y="205783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either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852936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4259294"/>
            <a:ext cx="85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08518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/>
              <a:t>Summary</a:t>
            </a:r>
            <a:endParaRPr lang="zh-CN" altLang="en-US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  be ready to do sth 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准备做某事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  feel lucky to do sth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做某事感到很幸运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  start to do sth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或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start doing sth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开始做某事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 encourage sb to do sth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鼓励某人做某事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“也”的三种表达方式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also, too, either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及用法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25872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altLang="zh-CN" smtClean="0"/>
          </a:p>
          <a:p>
            <a:pPr marL="0" indent="0">
              <a:buNone/>
            </a:pPr>
            <a:endParaRPr lang="en-US" altLang="zh-CN" smtClean="0"/>
          </a:p>
          <a:p>
            <a:pPr marL="0" indent="0" algn="ctr">
              <a:buNone/>
            </a:pPr>
            <a:r>
              <a:rPr lang="en-US" altLang="zh-CN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altLang="zh-CN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CN" sz="4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mtClean="0"/>
              <a:t>   1.  </a:t>
            </a:r>
            <a:r>
              <a:rPr lang="zh-CN" altLang="en-US" smtClean="0"/>
              <a:t>练习册</a:t>
            </a:r>
            <a:r>
              <a:rPr lang="en-US" altLang="zh-CN" smtClean="0"/>
              <a:t>1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～</a:t>
            </a:r>
            <a:r>
              <a:rPr lang="en-US" altLang="zh-CN" smtClean="0"/>
              <a:t>3 </a:t>
            </a:r>
            <a:r>
              <a:rPr lang="zh-CN" altLang="en-US" smtClean="0"/>
              <a:t>题</a:t>
            </a:r>
            <a:endParaRPr lang="en-US" altLang="zh-CN" smtClean="0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mtClean="0"/>
              <a:t>   2.  </a:t>
            </a:r>
            <a:r>
              <a:rPr lang="zh-CN" altLang="en-US" smtClean="0"/>
              <a:t>背诵第五课所学的单词和短语</a:t>
            </a:r>
            <a:endParaRPr lang="en-US" altLang="zh-CN" smtClean="0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2001500" y="12611100"/>
            <a:ext cx="342900" cy="3175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219200"/>
            <a:ext cx="9143999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defTabSz="16668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defTabSz="1666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1 Me and My Class </a:t>
            </a:r>
            <a:endParaRPr lang="zh-CN" altLang="zh-CN" sz="4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 6 Jenny’s Week</a:t>
            </a:r>
            <a:endParaRPr lang="zh-CN" altLang="zh-CN" sz="5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/>
          <p:cNvSpPr txBox="1"/>
          <p:nvPr/>
        </p:nvSpPr>
        <p:spPr>
          <a:xfrm>
            <a:off x="3276600" y="8890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600200" y="2006601"/>
            <a:ext cx="6858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pleasure  		</a:t>
            </a:r>
            <a:r>
              <a:rPr lang="en-US" altLang="zh-CN" sz="2400" i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愉快，快乐；满足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zh-CN" altLang="zh-CN" sz="2400" kern="100">
              <a:latin typeface="Calibri"/>
              <a:cs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local   		</a:t>
            </a:r>
            <a:r>
              <a:rPr lang="en-US" altLang="zh-CN" sz="2400" i="1" kern="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400" i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本地的，当地的</a:t>
            </a: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40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zh-CN" sz="2400" i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当地人</a:t>
            </a:r>
            <a:endParaRPr lang="en-US" altLang="zh-CN" sz="2400" kern="1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spcAft>
                <a:spcPct val="0"/>
              </a:spcAft>
            </a:pPr>
            <a:r>
              <a:rPr lang="en-US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jeans 		</a:t>
            </a:r>
            <a:r>
              <a:rPr lang="en-US" altLang="zh-CN" sz="2400" i="1" kern="1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i="1" kern="1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zh-CN" sz="2400" kern="100">
                <a:latin typeface="Times New Roman" panose="02020603050405020304" pitchFamily="18" charset="0"/>
                <a:cs typeface="Times New Roman" panose="02020603050405020304" pitchFamily="18" charset="0"/>
              </a:rPr>
              <a:t>女仔裤</a:t>
            </a:r>
            <a:endParaRPr lang="zh-CN" altLang="zh-CN" sz="2400" kern="100">
              <a:latin typeface="Calibri"/>
              <a:cs typeface="Times New Roman" panose="02020603050405020304" pitchFamily="18" charset="0"/>
            </a:endParaRPr>
          </a:p>
          <a:p>
            <a:pPr indent="266700">
              <a:lnSpc>
                <a:spcPct val="200000"/>
              </a:lnSpc>
              <a:spcAft>
                <a:spcPct val="0"/>
              </a:spcAft>
            </a:pPr>
            <a:endParaRPr lang="zh-CN" altLang="zh-CN" sz="2400" kern="100"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4" name="pleasure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276600" y="2108200"/>
            <a:ext cx="609600" cy="812800"/>
          </a:xfrm>
          <a:prstGeom prst="rect">
            <a:avLst/>
          </a:prstGeom>
        </p:spPr>
      </p:pic>
      <p:pic>
        <p:nvPicPr>
          <p:cNvPr id="5" name="local">
            <a:hlinkClick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95600" y="2921000"/>
            <a:ext cx="609600" cy="812800"/>
          </a:xfrm>
          <a:prstGeom prst="rect">
            <a:avLst/>
          </a:prstGeom>
        </p:spPr>
      </p:pic>
      <p:pic>
        <p:nvPicPr>
          <p:cNvPr id="6" name="jeans">
            <a:hlinkClick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895600" y="43434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4953000" y="8890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584201"/>
            <a:ext cx="3505200" cy="5544591"/>
          </a:xfrm>
          <a:prstGeom prst="rect">
            <a:avLst/>
          </a:prstGeom>
        </p:spPr>
      </p:pic>
      <p:pic>
        <p:nvPicPr>
          <p:cNvPr id="3" name="八年级上册Unit 1-Lesson 6课文音频">
            <a:hlinkClick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43600" y="1600200"/>
            <a:ext cx="609600" cy="812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2338643" y="166422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00400" y="6858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4349523"/>
            <a:ext cx="5532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</a:t>
            </a:r>
            <a:r>
              <a:rPr kumimoji="0" lang="zh-CN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是介词，意为“为（某团体或组织）的一员”。</a:t>
            </a:r>
            <a:endParaRPr kumimoji="0" lang="zh-CN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9200" y="1600200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1.on weekends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在周末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19200" y="231140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/>
            <a:r>
              <a:rPr lang="zh-CN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美国人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习惯用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weekends/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the weekend</a:t>
            </a:r>
            <a:endParaRPr lang="en-US" altLang="zh-CN"/>
          </a:p>
        </p:txBody>
      </p:sp>
      <p:sp>
        <p:nvSpPr>
          <p:cNvPr id="9" name="矩形 8"/>
          <p:cNvSpPr/>
          <p:nvPr/>
        </p:nvSpPr>
        <p:spPr>
          <a:xfrm>
            <a:off x="1219200" y="2921000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/>
            <a:r>
              <a:rPr lang="zh-CN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英国人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习惯用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weekends/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the weekend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19201" y="3632200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2.on one team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在一个队里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1"/>
      <p:bldP spid="9" grpId="2"/>
      <p:bldP spid="10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200400" y="4826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00401" y="5725755"/>
            <a:ext cx="38266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This pair of trousers is very cheap</a:t>
            </a:r>
            <a:r>
              <a:rPr kumimoji="0" lang="zh-CN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zh-CN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4400" y="12954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3.buy sth. for sb.</a:t>
            </a:r>
            <a:r>
              <a:rPr lang="en-US" altLang="zh-CN" b="1">
                <a:solidFill>
                  <a:srgbClr val="FF0000"/>
                </a:solidFill>
              </a:rPr>
              <a:t>=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sb. sth. 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为某人买某物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4400" y="19050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我叔叔在我过生日时给我买了一辆自行车。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5146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My uncle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a bike for me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on my birthday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914400" y="31242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=My uncle 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bought me a bike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on my birthday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4401" y="3733800"/>
            <a:ext cx="341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4.a pair of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一双，一对，一副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38200" y="43434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后面通常接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boots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socks, jeans, glasses, trousers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等名词。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2000" y="49530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如果“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pair of+</a:t>
            </a:r>
            <a:r>
              <a:rPr lang="zh-CN" alt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名词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”结构作主语，其谓语动词通常与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的数保持一致。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066801" y="56642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这条裤子很便宜。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1"/>
      <p:bldP spid="7" grpId="2"/>
      <p:bldP spid="8" grpId="3"/>
      <p:bldP spid="9" grpId="4"/>
      <p:bldP spid="10" grpId="5"/>
      <p:bldP spid="11" grpId="6"/>
      <p:bldP spid="12" grpId="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Lead in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328592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mtClean="0"/>
              <a:t> </a:t>
            </a:r>
            <a:endParaRPr lang="en-US" altLang="zh-CN" smtClean="0"/>
          </a:p>
          <a:p>
            <a:pPr marL="0" indent="0" algn="ctr">
              <a:buNone/>
            </a:pPr>
            <a:r>
              <a:rPr lang="en-US" altLang="zh-C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 game </a:t>
            </a:r>
            <a:endParaRPr lang="en-US" altLang="zh-C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1. She is a new teacher.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2. She has long hair.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 She is friendly to us.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4. She teaches us English 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5. Who is she.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mtClean="0"/>
              <a:t>  </a:t>
            </a:r>
            <a:endParaRPr lang="en-US" altLang="zh-CN" smtClean="0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smtClean="0"/>
              <a:t> </a:t>
            </a:r>
            <a:endParaRPr lang="zh-CN" altLang="en-US"/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3200400" y="482601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points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1" y="4552723"/>
            <a:ext cx="53270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They </a:t>
            </a:r>
            <a:r>
              <a:rPr kumimoji="0" lang="en-US" altLang="zh-CN" b="0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invited me to stay </a:t>
            </a:r>
            <a:r>
              <a:rPr kumimoji="0" lang="en-US" altLang="zh-CN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for the weekend yesterday</a:t>
            </a:r>
            <a:r>
              <a:rPr kumimoji="0" lang="zh-CN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  <a:endParaRPr kumimoji="0" lang="en-US" altLang="zh-CN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" y="1193800"/>
            <a:ext cx="61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5.have the pleasure of doing sth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很高兴做某事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85800" y="1818957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我很高兴见到你。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43201" y="1818957"/>
            <a:ext cx="3775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 had the pleasure of meeting you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600" y="2311401"/>
            <a:ext cx="807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6700" eaLnBrk="0" hangingPunct="0">
              <a:lnSpc>
                <a:spcPct val="150000"/>
              </a:lnSpc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pleasure.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”意为“很愿意”，用于回答别人的请求或邀请。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38200" y="30226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a pleasure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意为“别客气；不用谢”，用于回答别人的道谢。</a:t>
            </a: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5801" y="3632200"/>
            <a:ext cx="4264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/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6.invite sb.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do sth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邀请某人做某事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62000" y="4241800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6700" eaLnBrk="0" hangingPunct="0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他们昨天邀请我留下过周末。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14401" y="5461000"/>
            <a:ext cx="4025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invite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的名词形式是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invitation.</a:t>
            </a: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1"/>
      <p:bldP spid="5" grpId="2"/>
      <p:bldP spid="7" grpId="3"/>
      <p:bldP spid="8" grpId="4"/>
      <p:bldP spid="9" grpId="5"/>
      <p:bldP spid="10" grpId="6"/>
      <p:bldP spid="11" grpId="7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3429001" y="1193800"/>
            <a:ext cx="19446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自主学习要求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435" name="矩形 3"/>
          <p:cNvSpPr>
            <a:spLocks noChangeArrowheads="1"/>
          </p:cNvSpPr>
          <p:nvPr/>
        </p:nvSpPr>
        <p:spPr bwMode="auto">
          <a:xfrm>
            <a:off x="1257300" y="2362200"/>
            <a:ext cx="66436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学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习以上内容，认真完成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、预习案上的习题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、老师布置的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 pitchFamily="34" charset="0"/>
              </a:rPr>
              <a:t>讨论作业</a:t>
            </a:r>
            <a:endParaRPr lang="en-US" altLang="zh-CN" sz="2000" b="1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like to do after school or on weekends/holidays?</a:t>
            </a:r>
            <a:endParaRPr lang="zh-CN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55875" y="2565400"/>
            <a:ext cx="3240088" cy="102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0825" y="1508125"/>
            <a:ext cx="8640763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◆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Today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Danny introduced us to his new friend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Sandra.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今天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丹尼给我们介绍了他的新朋友桑德拉。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introduce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动词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意为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介绍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。常用结构为 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introduce sb. to sb.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意为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介绍某人给某人认识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其中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to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为介词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用以指明对象。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eg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：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Would you like to introduce your sister to us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？把你的妹妹给我们介绍一下好吗？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981268" y="2161898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1169988"/>
            <a:ext cx="864076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◆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Steven and I were on one team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and Sandra and Danny were on the other.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我和史蒂芬在一个队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桑德拉和丹尼在另一个队。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on one team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指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在一个球队中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。 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on 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表示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为某团体或组织的一员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eg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：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We are both on the school basketball team.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我们都在校篮球队打球。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0825" y="865188"/>
            <a:ext cx="864076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◆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It was a fair competition.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这是一场公平的比赛。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fair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意为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公平的；晴朗的；美丽的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。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fair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也可以作副词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意为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公正地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公平合理地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。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unfair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意为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不公平的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eg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：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You and I both have half of the food.That's fair.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你我各吃一半食物。这很公平。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79388" y="261938"/>
            <a:ext cx="8640762" cy="621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◆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I hate to lose.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我讨厌失败。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hate to do sth.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意为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  <a:cs typeface="Times New Roman" panose="02020603050405020304" pitchFamily="18" charset="0"/>
              </a:rPr>
              <a:t>厌恶做某事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hate doing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同义。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eg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：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I hate to get up early.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＝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I hate getting up early.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我讨厌早起。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</a:rPr>
              <a:t>◆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I had the pleasure of talking to Mary.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与玛丽交谈我感到很开心。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pleasure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是名词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意思是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愉快；快乐；满足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。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have the pleasure of doing sth.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意为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高兴、开心、愉快地做某事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ea typeface="MingLiU_HKSCS" pitchFamily="18" charset="-120"/>
              </a:rPr>
              <a:t>，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have fun doing sth.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意思相近。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eg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：</a:t>
            </a:r>
            <a:r>
              <a:rPr lang="en-US" altLang="zh-CN" sz="2000">
                <a:solidFill>
                  <a:srgbClr val="000000"/>
                </a:solidFill>
                <a:latin typeface="Courier New" panose="02070309020205020404"/>
                <a:ea typeface="楷体_GB2312" charset="-122"/>
              </a:rPr>
              <a:t>—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Could you help me open the window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？请帮忙打开窗户好吗？</a:t>
            </a:r>
            <a:endParaRPr lang="zh-CN" altLang="en-US" sz="2000">
              <a:solidFill>
                <a:srgbClr val="000000"/>
              </a:solidFill>
              <a:latin typeface="宋体" panose="02010600030101010101" pitchFamily="2" charset="-122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楷体_GB2312"/>
                <a:ea typeface="楷体_GB2312" charset="-122"/>
              </a:rPr>
              <a:t>—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With pleasure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很乐意。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We had the pleasure of swimming in the sea.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＝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We had fun swimming in the sea.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在海里游泳我们感到很开心。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</p:txBody>
      </p:sp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50825" y="1779588"/>
            <a:ext cx="8640763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宋体" panose="02010600030101010101" pitchFamily="2" charset="-122"/>
                <a:ea typeface="楷体_GB2312" charset="-122"/>
                <a:cs typeface="Times New Roman" panose="02020603050405020304" pitchFamily="18" charset="0"/>
              </a:rPr>
              <a:t>◆</a:t>
            </a: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其他重点短语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楷体_GB2312" charset="-122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invite sb. to do sth.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ea typeface="楷体_GB2312" charset="-122"/>
              </a:rPr>
              <a:t>邀请某人做某事</a:t>
            </a:r>
            <a:r>
              <a:rPr lang="zh-CN" altLang="en-US" sz="2000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50825" y="560388"/>
            <a:ext cx="8640763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20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一、根据句意及首字母或汉语提示填写单词。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a 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p________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give you some help.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Lucy spent 200 </a:t>
            </a:r>
            <a:r>
              <a:rPr lang="en-US" altLang="zh-CN" sz="2000" i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yuan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a new pair of </a:t>
            </a:r>
            <a:r>
              <a:rPr lang="en-US" altLang="zh-CN" sz="2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j______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________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讨厌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being late for school.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_________(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比分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was four to three.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20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Mary's parents work in a __________(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当地的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restaurant.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692275" y="1317625"/>
            <a:ext cx="9445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leasure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003800" y="1893888"/>
            <a:ext cx="6635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eans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547813" y="2470150"/>
            <a:ext cx="7334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hates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619250" y="3140075"/>
            <a:ext cx="733425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score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924300" y="3717925"/>
            <a:ext cx="690563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local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1"/>
      <p:bldP spid="12293" grpId="2"/>
      <p:bldP spid="12294" grpId="3"/>
      <p:bldP spid="12295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9388" y="1030288"/>
            <a:ext cx="864076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二、单项选择。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             )1.He has two sisters.One is a nurse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________ is a teacher.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 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 C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 D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others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)2.Mr.Wang invites me ________ to the party.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 B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go  C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goes  D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)3.He is ________ the school football team.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onto  B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 C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D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900113" y="1797050"/>
            <a:ext cx="354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827088" y="3044825"/>
            <a:ext cx="354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27088" y="4292600"/>
            <a:ext cx="354012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1"/>
      <p:bldP spid="13317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new words</a:t>
            </a:r>
            <a:b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046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altLang="zh-CN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5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someone    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pron.   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某人；有人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England      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英格兰 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地名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knowledgeable   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adj.  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有丰富知识的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博学的</a:t>
            </a:r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5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encourage    v.  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鼓励；支持</a:t>
            </a:r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5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discuss    v.   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讨论；谈论</a:t>
            </a:r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5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patient    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adj.   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有耐心的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能忍耐的</a:t>
            </a:r>
            <a:r>
              <a:rPr lang="zh-CN" altLang="en-US" sz="5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5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n.   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病人</a:t>
            </a:r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5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piano   n.  </a:t>
            </a:r>
            <a:r>
              <a:rPr lang="zh-CN" altLang="en-US" sz="5100" b="1">
                <a:latin typeface="Times New Roman" panose="02020603050405020304" pitchFamily="18" charset="0"/>
                <a:cs typeface="Times New Roman" panose="02020603050405020304" pitchFamily="18" charset="0"/>
              </a:rPr>
              <a:t>钢琴</a:t>
            </a:r>
            <a:endParaRPr lang="en-US" altLang="zh-CN" sz="5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0825" y="865188"/>
            <a:ext cx="864076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 )4.Can you introduce Li Ming ________ me?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 B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 C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 D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   )5.</a:t>
            </a:r>
            <a:r>
              <a:rPr lang="en-US" altLang="zh-CN" sz="2000">
                <a:solidFill>
                  <a:srgbClr val="000000"/>
                </a:solidFill>
                <a:latin typeface="Courier New" panose="02070309020205020404"/>
                <a:cs typeface="Times New Roman" panose="02020603050405020304" pitchFamily="18" charset="0"/>
              </a:rPr>
              <a:t>—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helping me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Lucy.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—It's my ________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 B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happiness  C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pleasure  D</a:t>
            </a:r>
            <a:r>
              <a:rPr lang="zh-CN" altLang="en-US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sadness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900113" y="1030288"/>
            <a:ext cx="35401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900113" y="2181225"/>
            <a:ext cx="35401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79388" y="1125538"/>
            <a:ext cx="8640762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zh-CN" altLang="en-US" sz="20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三、连词成句。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MingLiU_HKSCS" pitchFamily="18" charset="-120"/>
                <a:cs typeface="Times New Roman" panose="02020603050405020304" pitchFamily="18" charset="0"/>
              </a:rPr>
              <a:t>school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played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basketball</a:t>
            </a:r>
            <a:endParaRPr lang="en-US" altLang="zh-CN" sz="2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played basketball after school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endParaRPr lang="en-US" altLang="zh-CN" sz="2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lo</a:t>
            </a:r>
            <a:r>
              <a:rPr lang="en-US" altLang="zh-CN" sz="20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going shopping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zh-CN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funny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told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story</a:t>
            </a:r>
            <a:endParaRPr lang="en-US" altLang="zh-CN" sz="2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told me a funny story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0825" y="1169988"/>
            <a:ext cx="8640763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  <a:cs typeface="Times New Roman" panose="02020603050405020304" pitchFamily="18" charset="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weekend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endParaRPr lang="en-US" altLang="zh-CN" sz="2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you do last </a:t>
            </a:r>
            <a:r>
              <a:rPr lang="en-US" altLang="zh-CN" sz="2000" b="1" i="1">
                <a:solidFill>
                  <a:srgbClr val="FF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eekend ?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．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pleasure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talking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000">
                <a:solidFill>
                  <a:srgbClr val="000000"/>
                </a:solidFill>
                <a:latin typeface="MingLiU_HKSCS" pitchFamily="18" charset="-120"/>
                <a:ea typeface="MingLiU_HKSCS" pitchFamily="18" charset="-120"/>
              </a:rPr>
              <a:t>，</a:t>
            </a: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</a:t>
            </a:r>
            <a:endParaRPr lang="en-US" altLang="zh-CN" sz="2000" b="1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had the pleasure of talking to him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2084457"/>
            <a:ext cx="8640763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66700" algn="just">
              <a:lnSpc>
                <a:spcPct val="200000"/>
              </a:lnSpc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the 1.__________ of telling you something about me.Yesterday my brother 2._____________ a new friend to me.She 3.___________ me to go to the movies with her.After the movie she and I 4.____________ for some books in the bookstore.She told me that her father worked in a 5.___________ restaurant and he could make some delicious food for us</a:t>
            </a:r>
            <a:r>
              <a:rPr lang="en-US" altLang="zh-CN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07950" y="741363"/>
            <a:ext cx="6800850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2000">
                <a:latin typeface="Times New Roman" panose="02020603050405020304" pitchFamily="18" charset="0"/>
              </a:rPr>
              <a:t>四、根据短文内容，用方框中所给单词的适当形式填空。</a:t>
            </a:r>
            <a:endParaRPr lang="zh-CN" altLang="en-US" sz="2000">
              <a:latin typeface="Times New Roman" panose="02020603050405020304" pitchFamily="18" charset="0"/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476375" y="1317625"/>
          <a:ext cx="5327650" cy="996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文档" r:id="rId2" imgW="5340985" imgH="748030" progId="Word.Document.8">
                  <p:embed/>
                </p:oleObj>
              </mc:Choice>
              <mc:Fallback>
                <p:oleObj name="文档" r:id="rId2" imgW="5340985" imgH="74803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476375" y="1317625"/>
                        <a:ext cx="532765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95513" y="2181225"/>
            <a:ext cx="1071562" cy="5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pleasure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476375" y="2852738"/>
            <a:ext cx="13112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introduced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940425" y="2757488"/>
            <a:ext cx="887413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invited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5219700" y="3430588"/>
            <a:ext cx="1044575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shopped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300788" y="4005263"/>
            <a:ext cx="690562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local</a:t>
            </a:r>
            <a:endParaRPr lang="zh-CN" altLang="en-US" sz="20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8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2598400" y="11049000"/>
            <a:ext cx="304800" cy="228600"/>
          </a:xfrm>
          <a:prstGeom prst="cube">
            <a:avLst/>
          </a:prstGeom>
        </p:spPr>
      </p:pic>
      <p:pic>
        <p:nvPicPr>
          <p:cNvPr id="1741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2674600" y="10337800"/>
            <a:ext cx="3683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1"/>
      <p:bldP spid="17415" grpId="2"/>
      <p:bldP spid="17416" grpId="3"/>
      <p:bldP spid="17417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sz="3200" smtClean="0"/>
              <a:t>几种称呼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73744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 Miss </a:t>
            </a:r>
            <a:r>
              <a:rPr lang="zh-CN" altLang="en-US"/>
              <a:t>小姐（指未婚女性）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  <a:r>
              <a:rPr lang="en-US" altLang="zh-CN" b="1">
                <a:solidFill>
                  <a:srgbClr val="FF0000"/>
                </a:solidFill>
              </a:rPr>
              <a:t>Mrs.</a:t>
            </a:r>
            <a:r>
              <a:rPr lang="en-US" altLang="zh-CN"/>
              <a:t> </a:t>
            </a:r>
            <a:r>
              <a:rPr lang="zh-CN" altLang="en-US"/>
              <a:t>太太， 夫人（已婚女性）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 b="1"/>
              <a:t> </a:t>
            </a:r>
            <a:r>
              <a:rPr lang="en-US" altLang="zh-CN" b="1">
                <a:solidFill>
                  <a:srgbClr val="FF0000"/>
                </a:solidFill>
              </a:rPr>
              <a:t>Ms</a:t>
            </a:r>
            <a:r>
              <a:rPr lang="en-US" altLang="zh-CN">
                <a:solidFill>
                  <a:srgbClr val="FF0000"/>
                </a:solidFill>
              </a:rPr>
              <a:t>.</a:t>
            </a:r>
            <a:r>
              <a:rPr lang="zh-CN" altLang="en-US"/>
              <a:t>女士（通常不知其是否已婚）</a:t>
            </a:r>
            <a:endParaRPr lang="en-US" altLang="zh-CN"/>
          </a:p>
          <a:p>
            <a:pPr marL="0" indent="0">
              <a:buNone/>
            </a:pPr>
            <a:endParaRPr lang="en-US" altLang="zh-CN"/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</a:rPr>
              <a:t> Mr. </a:t>
            </a:r>
            <a:r>
              <a:rPr lang="zh-CN" altLang="en-US"/>
              <a:t>先生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Language points </a:t>
            </a:r>
            <a:br>
              <a:rPr lang="en-US" altLang="zh-CN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5250"/>
            <a:ext cx="9144000" cy="518093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altLang="zh-CN" smtClean="0"/>
              <a:t>  </a:t>
            </a:r>
            <a:endParaRPr lang="en-US" altLang="zh-CN" smtClean="0"/>
          </a:p>
          <a:p>
            <a:pPr marL="0" indent="0">
              <a:buNone/>
            </a:pP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. He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ready to give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his report to the class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be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ready to do sth 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准备做某事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我们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准备上课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We______(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ready to have class.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475656" y="494116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2. I </a:t>
            </a:r>
            <a:r>
              <a:rPr lang="en-US" altLang="zh-CN">
                <a:solidFill>
                  <a:srgbClr val="FF0000"/>
                </a:solidFill>
              </a:rPr>
              <a:t>feel lucky to have </a:t>
            </a:r>
            <a:r>
              <a:rPr lang="en-US" altLang="zh-CN"/>
              <a:t>her </a:t>
            </a:r>
            <a:r>
              <a:rPr lang="en-US" altLang="zh-CN">
                <a:solidFill>
                  <a:schemeClr val="accent5">
                    <a:lumMod val="75000"/>
                  </a:schemeClr>
                </a:solidFill>
              </a:rPr>
              <a:t>as</a:t>
            </a:r>
            <a:r>
              <a:rPr lang="en-US" altLang="zh-CN"/>
              <a:t> my English teacher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61" y="1412776"/>
            <a:ext cx="9144000" cy="52578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altLang="zh-CN"/>
          </a:p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feel lucky to do sth  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做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感到很幸运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我做这份工作感觉很幸运</a:t>
            </a:r>
            <a:endParaRPr lang="en-US" altLang="zh-C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zh-C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lucky to do 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job.</a:t>
            </a:r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/>
              <a:t>3. She </a:t>
            </a:r>
            <a:r>
              <a:rPr lang="en-US" altLang="zh-CN" sz="4000">
                <a:solidFill>
                  <a:srgbClr val="FF0000"/>
                </a:solidFill>
              </a:rPr>
              <a:t>started teaching </a:t>
            </a:r>
            <a:r>
              <a:rPr lang="en-US" altLang="zh-CN" sz="4000"/>
              <a:t>seven years ago</a:t>
            </a:r>
            <a:r>
              <a:rPr lang="en-US" altLang="zh-CN"/>
              <a:t>.</a:t>
            </a:r>
            <a:br>
              <a:rPr lang="en-US" altLang="zh-CN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开始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做某事</a:t>
            </a:r>
            <a:endParaRPr lang="en-US" altLang="zh-C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start to do sth </a:t>
            </a:r>
            <a:endParaRPr lang="en-US" altLang="zh-C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start doing sth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Eg </a:t>
            </a:r>
            <a:r>
              <a:rPr lang="zh-CN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李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明开始弹钢琴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Ling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Ming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 to play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piano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Ling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Ming </a:t>
            </a:r>
            <a:r>
              <a:rPr lang="en-US" altLang="zh-C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the piano</a:t>
            </a:r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. She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encourages</a:t>
            </a: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to ask </a:t>
            </a:r>
            <a:r>
              <a:rPr lang="en-US" altLang="zh-CN" sz="4000">
                <a:latin typeface="Times New Roman" panose="02020603050405020304" pitchFamily="18" charset="0"/>
                <a:cs typeface="Times New Roman" panose="02020603050405020304" pitchFamily="18" charset="0"/>
              </a:rPr>
              <a:t>questions and discuss the answers with each other</a:t>
            </a:r>
            <a:b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encourage sb to do sth  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鼓励某人做某</a:t>
            </a:r>
            <a:r>
              <a:rPr lang="zh-CN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事</a:t>
            </a:r>
            <a:endParaRPr lang="en-US" altLang="zh-CN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我们</a:t>
            </a:r>
            <a:r>
              <a: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的英语老师鼓励</a:t>
            </a:r>
            <a:r>
              <a:rPr lang="zh-CN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我们说英语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Our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 </a:t>
            </a:r>
            <a:r>
              <a:rPr lang="en-US" altLang="zh-CN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encourages us to </a:t>
            </a:r>
            <a:r>
              <a:rPr lang="en-US" altLang="zh-CN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“也”的表达方式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4006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also   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用在肯定句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too    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用在肯定句</a:t>
            </a: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末尾</a:t>
            </a:r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either  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用于否定句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Unix 3.10 unknown"/>
  <p:tag name="AS_RELEASE_DATE" val="2020.11.30"/>
  <p:tag name="AS_TITLE" val="Aspose.Slides for Java"/>
  <p:tag name="AS_VERSION" val="20.11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image" Target="../media/image2.jpeg" /></Relationships>
</file>

<file path=ppt/theme/theme1.xml><?xml version="1.0" encoding="utf-8"?>
<a:theme xmlns:r="http://schemas.openxmlformats.org/officeDocument/2006/relationships"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Arial"/>
        <a:cs typeface="Arial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210</Paragraphs>
  <Slides>33</Slides>
  <Notes>3</Notes>
  <TotalTime>0</TotalTime>
  <HiddenSlides>0</HiddenSlides>
  <MMClips>4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8">
      <vt:lpstr>Arial</vt:lpstr>
      <vt:lpstr>Franklin Gothic Medium</vt:lpstr>
      <vt:lpstr>Franklin Gothic Book</vt:lpstr>
      <vt:lpstr>Wingdings 2</vt:lpstr>
      <vt:lpstr>Calibri Light</vt:lpstr>
      <vt:lpstr>Calibri</vt:lpstr>
      <vt:lpstr>Times New Roman</vt:lpstr>
      <vt:lpstr>黑体</vt:lpstr>
      <vt:lpstr>宋体</vt:lpstr>
      <vt:lpstr>微软雅黑</vt:lpstr>
      <vt:lpstr>楷体_GB2312</vt:lpstr>
      <vt:lpstr>MingLiU_HKSCS</vt:lpstr>
      <vt:lpstr>Courier New</vt:lpstr>
      <vt:lpstr>Book Antiqua</vt:lpstr>
      <vt:lpstr>暗香扑面</vt:lpstr>
      <vt:lpstr>Lesson 5 Meet Ms. Liu</vt:lpstr>
      <vt:lpstr>Lead in </vt:lpstr>
      <vt:lpstr>new words</vt:lpstr>
      <vt:lpstr>几种称呼</vt:lpstr>
      <vt:lpstr>Language points </vt:lpstr>
      <vt:lpstr>2. I feel lucky to have her as my English teacher</vt:lpstr>
      <vt:lpstr>3. She started teaching seven years ago.</vt:lpstr>
      <vt:lpstr>4. She encourages us to ask questions and discuss the answers with each other</vt:lpstr>
      <vt:lpstr>“也”的表达方式</vt:lpstr>
      <vt:lpstr>Practice</vt:lpstr>
      <vt:lpstr>Practice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2021-07-18T09:08:59.893</cp:lastPrinted>
  <dcterms:created xsi:type="dcterms:W3CDTF">2021-07-18T09:08:59Z</dcterms:created>
  <dcterms:modified xsi:type="dcterms:W3CDTF">2021-07-18T01:09:01Z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