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694" r:id="rId5"/>
    <p:sldId id="642" r:id="rId6"/>
    <p:sldId id="650" r:id="rId7"/>
    <p:sldId id="761" r:id="rId8"/>
    <p:sldId id="760" r:id="rId9"/>
    <p:sldId id="752" r:id="rId10"/>
    <p:sldId id="826" r:id="rId11"/>
    <p:sldId id="722" r:id="rId12"/>
    <p:sldId id="657" r:id="rId13"/>
    <p:sldId id="801" r:id="rId14"/>
    <p:sldId id="658" r:id="rId15"/>
    <p:sldId id="802" r:id="rId16"/>
    <p:sldId id="788" r:id="rId17"/>
    <p:sldId id="787" r:id="rId18"/>
    <p:sldId id="786" r:id="rId19"/>
    <p:sldId id="803" r:id="rId20"/>
    <p:sldId id="804" r:id="rId21"/>
    <p:sldId id="805" r:id="rId22"/>
    <p:sldId id="806" r:id="rId23"/>
    <p:sldId id="807" r:id="rId24"/>
    <p:sldId id="822" r:id="rId25"/>
    <p:sldId id="823" r:id="rId26"/>
    <p:sldId id="686" r:id="rId27"/>
    <p:sldId id="824" r:id="rId28"/>
    <p:sldId id="669" r:id="rId29"/>
    <p:sldId id="825" r:id="rId30"/>
    <p:sldId id="696" r:id="rId31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0" name="iLearning" initials="i" lastIdx="0" clrIdx="0"/>
  <p:cmAuthor id="1" name="微软用户" initials="微" lastIdx="0" clrIdx="0"/>
  <p:cmAuthor id="2" name="赵巍" initials="赵" lastIdx="0" clrIdx="0"/>
  <p:cmAuthor id="3" name="作者" initials="A" lastIdx="0" clrIdx="1"/>
  <p:cmAuthor id="4" name="Vicky WJY" initials="V" lastIdx="0" clrIdx="3"/>
  <p:cmAuthor id="5" name="Author" initials="A" lastIdx="0" clrIdx="4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474" y="150"/>
      </p:cViewPr>
      <p:guideLst>
        <p:guide orient="horz" pos="1500"/>
        <p:guide pos="3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10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C6F0-B5B9-4E5B-BE48-682C293DE26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86D4-CD65-4638-B5DE-85256906A7D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457200" eaLnBrk="1" hangingPunct="1">
              <a:spcBef>
                <a:spcPct val="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  <a:t>24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457200" eaLnBrk="1" hangingPunct="1">
              <a:spcBef>
                <a:spcPct val="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  <a:t>23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tags" Target="../tags/tag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png" /><Relationship Id="rId4" Type="http://schemas.openxmlformats.org/officeDocument/2006/relationships/tags" Target="../tags/tag9.xml" /><Relationship Id="rId5" Type="http://schemas.openxmlformats.org/officeDocument/2006/relationships/image" Target="../media/image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openxmlformats.org/officeDocument/2006/relationships/tags" Target="../tags/tag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Relationship Id="rId4" Type="http://schemas.openxmlformats.org/officeDocument/2006/relationships/tags" Target="../tags/tag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png" /><Relationship Id="rId4" Type="http://schemas.openxmlformats.org/officeDocument/2006/relationships/tags" Target="../tags/tag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Relationship Id="rId4" Type="http://schemas.openxmlformats.org/officeDocument/2006/relationships/tags" Target="../tags/tag6.xml" /><Relationship Id="rId5" Type="http://schemas.openxmlformats.org/officeDocument/2006/relationships/image" Target="../media/image3.png" /><Relationship Id="rId6" Type="http://schemas.microsoft.com/office/2007/relationships/media" Target="../media/media1.mp3" /><Relationship Id="rId7" Type="http://schemas.microsoft.com/office/2007/relationships/media" Target="../media/media1.mp3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png" /><Relationship Id="rId4" Type="http://schemas.openxmlformats.org/officeDocument/2006/relationships/tags" Target="../tags/tag7.xml" /><Relationship Id="rId5" Type="http://schemas.openxmlformats.org/officeDocument/2006/relationships/image" Target="../media/image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png" /><Relationship Id="rId4" Type="http://schemas.openxmlformats.org/officeDocument/2006/relationships/tags" Target="../tags/tag8.xml" /><Relationship Id="rId5" Type="http://schemas.openxmlformats.org/officeDocument/2006/relationships/image" Target="../media/image3.png" /><Relationship Id="rId6" Type="http://schemas.microsoft.com/office/2007/relationships/media" Target="../media/media2.mp3" /><Relationship Id="rId7" Type="http://schemas.microsoft.com/office/2007/relationships/media" Target="../media/media2.mp3" TargetMode="In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0" y="1265555"/>
            <a:ext cx="9143365" cy="2497455"/>
          </a:xfrm>
          <a:prstGeom prst="rect">
            <a:avLst/>
          </a:prstGeom>
          <a:gradFill>
            <a:gsLst>
              <a:gs pos="0">
                <a:srgbClr val="8055A6"/>
              </a:gs>
              <a:gs pos="100000">
                <a:srgbClr val="76449D"/>
              </a:gs>
            </a:gsLst>
            <a:lin ang="5400000" scaled="1"/>
          </a:gra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 hidden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1887113" y="-914"/>
            <a:ext cx="4717073" cy="51450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7485" y="1151573"/>
            <a:ext cx="8748395" cy="261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42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1 </a:t>
            </a:r>
            <a:r>
              <a:rPr lang="en-US" altLang="zh-CN" sz="42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Me and My Class </a:t>
            </a:r>
            <a:endParaRPr lang="en-US" altLang="zh-CN" sz="42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lnSpc>
                <a:spcPct val="130000"/>
              </a:lnSpc>
            </a:pPr>
            <a:r>
              <a:rPr lang="en-US" sz="42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Lesson 2 Many Faces, One Picture</a:t>
            </a:r>
            <a:endParaRPr lang="en-US" sz="42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39725" y="1025525"/>
            <a:ext cx="8464550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1. You are 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wearing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 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traditional 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clothes.</a:t>
            </a:r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NEU-HZ-S92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你穿着传统服饰。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书宋_GBK" panose="03000509000000000000" charset="-122"/>
                <a:sym typeface="+mn-ea"/>
              </a:rPr>
              <a:t>【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探究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书宋_GBK" panose="03000509000000000000" charset="-122"/>
                <a:sym typeface="+mn-ea"/>
              </a:rPr>
              <a:t>】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书宋_GBK" panose="03000509000000000000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err="1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Eg: The police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wear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 dark blue uniforms. </a:t>
            </a:r>
            <a:r>
              <a:rPr lang="zh-CN" altLang="en-US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（穿）</a:t>
            </a:r>
            <a:endParaRPr lang="en-US" altLang="zh-CN" sz="24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       I sometimes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wear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 contact lenses.</a:t>
            </a:r>
            <a:r>
              <a:rPr lang="zh-CN" altLang="en-US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（戴）</a:t>
            </a:r>
            <a:endParaRPr lang="en-US" altLang="zh-CN" sz="24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书宋_GBK" panose="03000509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328295"/>
            <a:ext cx="4572001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19" y="348615"/>
            <a:ext cx="376248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Language Points</a:t>
            </a:r>
            <a:endParaRPr kumimoji="0" lang="en-US" altLang="zh-CN" sz="3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77969" y="466997"/>
            <a:ext cx="345440" cy="33083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1325" y="507545"/>
            <a:ext cx="8464550" cy="366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方正书宋_GBK" panose="03000509000000000000" charset="-122"/>
                <a:sym typeface="+mn-ea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辨析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方正书宋_GBK" panose="03000509000000000000" charset="-122"/>
                <a:sym typeface="+mn-ea"/>
              </a:rPr>
              <a:t>】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方正书宋_GBK" panose="03000509000000000000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  <a:sym typeface="+mn-ea"/>
              </a:rPr>
              <a:t>wear 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v.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穿着；戴着（强调穿、戴的状态）</a:t>
            </a:r>
            <a:endParaRPr lang="en-US" altLang="zh-CN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</a:rPr>
              <a:t>put on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穿上；戴上（强调穿、戴的动作）</a:t>
            </a:r>
            <a:endParaRPr lang="en-US" altLang="zh-CN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</a:rPr>
              <a:t>dress sb.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（给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……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）穿衣（强调穿、戴的动作）</a:t>
            </a:r>
            <a:endParaRPr lang="en-US" altLang="zh-CN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</a:rPr>
              <a:t>be dressed in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穿着（强调穿的状态）</a:t>
            </a:r>
            <a:endParaRPr lang="en-US" altLang="zh-CN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</a:rPr>
              <a:t>be in+colour 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穿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……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颜色的衣服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（强调穿的状态）</a:t>
            </a:r>
            <a:endParaRPr lang="en-US" altLang="zh-CN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204" y="558346"/>
            <a:ext cx="6293304" cy="3621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 err="1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Eg: </a:t>
            </a:r>
            <a:endParaRPr lang="en-US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The old man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wears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 a pair of glasses.</a:t>
            </a:r>
            <a:endParaRPr lang="en-US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You’d better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put on 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your shoes.</a:t>
            </a:r>
            <a:endParaRPr lang="en-US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Please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dress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 the children right now.</a:t>
            </a:r>
            <a:endParaRPr lang="en-US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The woman is always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dressed in 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green.</a:t>
            </a:r>
            <a:endParaRPr lang="en-US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John is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in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 white today.</a:t>
            </a:r>
            <a:endParaRPr lang="en-US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1192645" y="453664"/>
            <a:ext cx="7173375" cy="4246245"/>
            <a:chOff x="1121965" y="2432303"/>
            <a:chExt cx="9938758" cy="4246245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121965" y="2432303"/>
              <a:ext cx="9938758" cy="42462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endParaRPr lang="zh-CN" altLang="zh-CN" sz="24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600"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rPr>
                <a:t>             dress     wear     put on    (be) in</a:t>
              </a:r>
              <a:endParaRPr lang="zh-CN" altLang="zh-CN" sz="2600">
                <a:latin typeface="Calibri"/>
                <a:ea typeface="宋体" panose="02010600030101010101" pitchFamily="2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6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2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It’s snowing. Please </a:t>
              </a:r>
              <a:r>
                <a:rPr lang="zh-CN" altLang="zh-CN" sz="2600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600" i="1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600" i="1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</a:t>
              </a:r>
              <a:r>
                <a:rPr lang="zh-CN" altLang="zh-CN" sz="2600" i="1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600" i="1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your warm coat. </a:t>
              </a:r>
              <a:endParaRPr lang="zh-CN" altLang="zh-CN" sz="2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6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 </a:t>
              </a:r>
              <a:r>
                <a:rPr lang="en-US" altLang="zh-CN" sz="2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Look! The boy </a:t>
              </a:r>
              <a:r>
                <a:rPr lang="zh-CN" altLang="zh-CN" sz="2600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600" i="1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2600" i="1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</a:t>
              </a:r>
              <a:r>
                <a:rPr lang="zh-CN" altLang="zh-CN" sz="2600" i="1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2600" i="1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 red T-shirt. </a:t>
              </a:r>
              <a:endParaRPr lang="zh-CN" altLang="zh-CN" sz="2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6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 </a:t>
              </a:r>
              <a:r>
                <a:rPr lang="en-US" altLang="zh-CN" sz="2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The boys can </a:t>
              </a:r>
              <a:r>
                <a:rPr lang="zh-CN" altLang="zh-CN" sz="2600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600" i="1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600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600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2600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themselves. </a:t>
              </a:r>
              <a:endParaRPr lang="zh-CN" altLang="zh-CN" sz="2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6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4. </a:t>
              </a:r>
              <a:r>
                <a:rPr lang="en-US" altLang="zh-CN" sz="2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This is a picture of a kid </a:t>
              </a:r>
              <a:r>
                <a:rPr lang="zh-CN" altLang="zh-CN" sz="2600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600" i="1" u="sng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　　　　</a:t>
              </a:r>
              <a:r>
                <a:rPr lang="en-US" altLang="zh-CN" sz="2600" i="1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 black coat. </a:t>
              </a:r>
              <a:endParaRPr lang="zh-CN" altLang="zh-CN" sz="2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74120" y="3212059"/>
              <a:ext cx="6169260" cy="4303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2" name="文本框 19"/>
          <p:cNvSpPr txBox="1"/>
          <p:nvPr/>
        </p:nvSpPr>
        <p:spPr>
          <a:xfrm>
            <a:off x="4384115" y="1779333"/>
            <a:ext cx="11075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put on</a:t>
            </a:r>
            <a:endParaRPr lang="en-US" altLang="zh-CN" sz="2600" kern="1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3656760" y="2366647"/>
            <a:ext cx="2012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is in/wearing</a:t>
            </a:r>
            <a:endParaRPr lang="en-US" altLang="zh-CN" sz="2600" kern="1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3621485" y="2974697"/>
            <a:ext cx="1157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dress</a:t>
            </a:r>
            <a:endParaRPr lang="en-US" altLang="zh-CN" sz="2600" kern="1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4937897" y="3562011"/>
            <a:ext cx="1920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in/wearing</a:t>
            </a:r>
            <a:endParaRPr lang="en-US" altLang="zh-CN" sz="2600" kern="1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7035" y="236855"/>
            <a:ext cx="5316855" cy="521970"/>
            <a:chOff x="2342" y="1362"/>
            <a:chExt cx="8373" cy="822"/>
          </a:xfrm>
        </p:grpSpPr>
        <p:sp>
          <p:nvSpPr>
            <p:cNvPr id="2" name="文本框 1"/>
            <p:cNvSpPr txBox="1"/>
            <p:nvPr/>
          </p:nvSpPr>
          <p:spPr>
            <a:xfrm>
              <a:off x="2977" y="1362"/>
              <a:ext cx="77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Fill in the blanks.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342" y="1422"/>
              <a:ext cx="502" cy="556"/>
              <a:chOff x="2524393" y="1922916"/>
              <a:chExt cx="424717" cy="471056"/>
            </a:xfrm>
          </p:grpSpPr>
          <p:sp>
            <p:nvSpPr>
              <p:cNvPr id="4" name="三角形 2"/>
              <p:cNvSpPr/>
              <p:nvPr/>
            </p:nvSpPr>
            <p:spPr>
              <a:xfrm rot="5400000">
                <a:off x="2493818" y="1953491"/>
                <a:ext cx="443346" cy="382195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" name="三角形 3"/>
              <p:cNvSpPr/>
              <p:nvPr/>
            </p:nvSpPr>
            <p:spPr>
              <a:xfrm rot="16200000">
                <a:off x="2729826" y="2174688"/>
                <a:ext cx="235527" cy="203041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99143" y="232227"/>
            <a:ext cx="8345714" cy="3219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2. You 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look like 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a daner.</a:t>
            </a:r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NEU-HZ-S92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你看上去像一个舞蹈家。</a:t>
            </a:r>
            <a:endParaRPr kumimoji="0" lang="en-US" altLang="zh-CN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NEU-HZ-S92" charset="0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方正书宋_GBK" panose="03000509000000000000" charset="-122"/>
                <a:sym typeface="+mn-ea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辨析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方正书宋_GBK" panose="03000509000000000000" charset="-122"/>
                <a:sym typeface="+mn-ea"/>
              </a:rPr>
              <a:t>】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方正书宋_GBK" panose="03000509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look like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：看起来像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……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（常指外表外观相似）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 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be like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：像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……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（可以指任何方面的相似）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lvl="0"/>
            <a:r>
              <a:rPr kumimoji="0" lang="en-US" altLang="zh-CN" sz="2600" b="0" i="0" u="none" strike="noStrike" kern="1200" cap="none" spc="0" normalizeH="0" baseline="0" noProof="0" err="1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Eg: 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Life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 is like 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 box of chocolates.       </a:t>
            </a:r>
            <a:endParaRPr lang="en-US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      Bats</a:t>
            </a:r>
            <a:r>
              <a:rPr kumimoji="0" lang="en-US" altLang="zh-CN" sz="2600" b="0" i="0" u="none" strike="noStrike" kern="1200" cap="none" spc="0" normalizeH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2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look like </a:t>
            </a:r>
            <a:r>
              <a:rPr kumimoji="0" lang="en-US" altLang="zh-CN" sz="2600" b="0" i="0" u="none" strike="noStrike" kern="1200" cap="none" spc="0" normalizeH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flying rats.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087665" y="1809752"/>
            <a:ext cx="7213600" cy="1077218"/>
            <a:chOff x="1562100" y="2571750"/>
            <a:chExt cx="7213600" cy="1077218"/>
          </a:xfrm>
        </p:grpSpPr>
        <p:sp>
          <p:nvSpPr>
            <p:cNvPr id="6" name="文本框 5"/>
            <p:cNvSpPr txBox="1"/>
            <p:nvPr/>
          </p:nvSpPr>
          <p:spPr>
            <a:xfrm>
              <a:off x="2207494" y="2571750"/>
              <a:ext cx="656820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rPr>
                <a:t>猫在那儿睡觉，它看起来像一顶帽子</a:t>
              </a: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rPr>
                <a:t>。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anose="020206030504050203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The cat is sleeping there. It __________ a hat.</a:t>
              </a:r>
              <a:endPara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00" y="2729359"/>
              <a:ext cx="762000" cy="76200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5542457" y="2205560"/>
            <a:ext cx="1491114" cy="6206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looks like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99143" y="232227"/>
            <a:ext cx="8345714" cy="41365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3. He 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advised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 me to choose that one.</a:t>
            </a:r>
            <a:endParaRPr lang="en-US" altLang="zh-CN" sz="2600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NEU-HZ-S92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他建议我选那张。</a:t>
            </a:r>
            <a:endParaRPr kumimoji="0" lang="en-US" altLang="zh-CN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NEU-HZ-S92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方正书宋_GBK" panose="03000509000000000000" charset="-122"/>
                <a:sym typeface="+mn-ea"/>
              </a:rPr>
              <a:t>【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辨析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方正书宋_GBK" panose="03000509000000000000" charset="-122"/>
                <a:sym typeface="+mn-ea"/>
              </a:rPr>
              <a:t>】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方正书宋_GBK" panose="03000509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advise doing</a:t>
            </a:r>
            <a:r>
              <a:rPr kumimoji="0" lang="en-US" altLang="zh-CN" sz="2600" b="0" i="0" u="none" strike="noStrike" kern="1200" cap="none" spc="0" normalizeH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sth.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：建议做某事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advise sb. to do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：建议某人做某事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>
              <a:lnSpc>
                <a:spcPct val="120000"/>
              </a:lnSpc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advise sb. not to do</a:t>
            </a:r>
            <a:r>
              <a:rPr lang="zh-CN" altLang="en-US" sz="28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</a:rPr>
              <a:t>建议某人不要做某事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err="1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Eg: He 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advised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leaving</a:t>
            </a:r>
            <a:r>
              <a:rPr kumimoji="0" lang="en-US" altLang="zh-CN" sz="2600" b="0" i="0" u="none" strike="noStrike" kern="1200" cap="none" spc="0" normalizeH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early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.       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     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The teacher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advises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me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to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learn English by reading aloud.</a:t>
            </a:r>
            <a:endParaRPr lang="en-US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He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advised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her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not to 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go out at night.</a:t>
            </a:r>
            <a:endParaRPr lang="zh-CN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965200" y="1449254"/>
            <a:ext cx="7213600" cy="2123658"/>
            <a:chOff x="1562100" y="2571750"/>
            <a:chExt cx="7213600" cy="2123658"/>
          </a:xfrm>
        </p:grpSpPr>
        <p:sp>
          <p:nvSpPr>
            <p:cNvPr id="6" name="文本框 5"/>
            <p:cNvSpPr txBox="1"/>
            <p:nvPr/>
          </p:nvSpPr>
          <p:spPr>
            <a:xfrm>
              <a:off x="2207494" y="2571750"/>
              <a:ext cx="6568206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400"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rPr>
                <a:t>Our teacher often advises us _______ more meaningful traditional books.(    ) </a:t>
              </a:r>
              <a:endParaRPr lang="zh-CN" altLang="zh-CN" sz="2000">
                <a:latin typeface="Calibri"/>
                <a:ea typeface="宋体" panose="02010600030101010101" pitchFamily="2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400"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rPr>
                <a:t>A. reading 		B. reads</a:t>
              </a:r>
              <a:endParaRPr lang="zh-CN" altLang="zh-CN" sz="2000">
                <a:latin typeface="Calibri"/>
                <a:ea typeface="宋体" panose="02010600030101010101" pitchFamily="2" charset="-122"/>
                <a:cs typeface="Times New Roman" panose="02020603050405020304"/>
              </a:endParaRPr>
            </a:p>
            <a:p>
              <a:r>
                <a:rPr lang="en-US" altLang="zh-CN" sz="2400">
                  <a:solidFill>
                    <a:srgbClr val="000000"/>
                  </a:solidFill>
                  <a:latin typeface="Times New Roman" panose="02020603050405020304"/>
                  <a:ea typeface="微软雅黑" panose="020b0503020204020204" charset="-122"/>
                </a:rPr>
                <a:t>C. read	      		D. to read</a:t>
              </a:r>
              <a:endPara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00" y="2729359"/>
              <a:ext cx="762000" cy="76200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5337624" y="2007754"/>
            <a:ext cx="425116" cy="6206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D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99143" y="232227"/>
            <a:ext cx="8345714" cy="27392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4. I like the colour in the first</a:t>
            </a:r>
            <a:r>
              <a:rPr kumimoji="0" lang="en-US" altLang="zh-CN" sz="26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 picture, but </a:t>
            </a:r>
            <a:r>
              <a:rPr kumimoji="0" lang="en-US" altLang="zh-CN" sz="26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it’s up to you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.</a:t>
            </a:r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NEU-HZ-S92" charset="0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zh-CN" altLang="zh-CN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我喜欢第一张照片的颜色</a:t>
            </a:r>
            <a:r>
              <a:rPr lang="en-US" altLang="zh-CN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zh-CN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但</a:t>
            </a:r>
            <a:r>
              <a:rPr lang="zh-CN" altLang="en-US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这</a:t>
            </a:r>
            <a:r>
              <a:rPr lang="zh-CN" altLang="zh-CN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由你决定</a:t>
            </a:r>
            <a:r>
              <a:rPr lang="zh-CN" altLang="en-US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en-US" altLang="zh-CN" sz="24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方正书宋_GBK" panose="03000509000000000000" charset="-122"/>
                <a:sym typeface="+mn-ea"/>
              </a:rPr>
              <a:t>【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探究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方正书宋_GBK" panose="03000509000000000000" charset="-122"/>
                <a:sym typeface="+mn-ea"/>
              </a:rPr>
              <a:t>】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方正书宋_GBK" panose="03000509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be up to sb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：由某人决定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err="1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Eg: Shall we eat out or stay in? It’s 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up to 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you.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It’s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up to 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you how far you go.</a:t>
            </a:r>
            <a:endParaRPr kumimoji="0" lang="zh-CN" altLang="zh-CN" sz="26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965200" y="1120324"/>
            <a:ext cx="7213600" cy="2123658"/>
            <a:chOff x="1562100" y="2571750"/>
            <a:chExt cx="7213600" cy="2123658"/>
          </a:xfrm>
        </p:grpSpPr>
        <p:sp>
          <p:nvSpPr>
            <p:cNvPr id="6" name="文本框 5"/>
            <p:cNvSpPr txBox="1"/>
            <p:nvPr/>
          </p:nvSpPr>
          <p:spPr>
            <a:xfrm>
              <a:off x="2207494" y="2571750"/>
              <a:ext cx="6568206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rPr>
                <a:t>-Which coat should Lily buy?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Times New Roman" panose="020206030504050203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rPr>
                <a:t>-It’s up to ______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rPr>
                <a:t>.(    ) </a:t>
              </a:r>
              <a:endParaRPr kumimoji="0" lang="zh-CN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anose="020206030504050203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rPr>
                <a:t>A. she 			B. her</a:t>
              </a:r>
              <a:endParaRPr kumimoji="0" lang="zh-CN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anose="020206030504050203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C. hers	      		D. him</a:t>
              </a:r>
              <a:endPara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00" y="2729359"/>
              <a:ext cx="762000" cy="76200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011200" y="1666190"/>
            <a:ext cx="407484" cy="6206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B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 descr="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36180" y="643619"/>
            <a:ext cx="298133" cy="101918"/>
          </a:xfrm>
          <a:prstGeom prst="rect">
            <a:avLst/>
          </a:prstGeom>
        </p:spPr>
      </p:pic>
      <p:pic>
        <p:nvPicPr>
          <p:cNvPr id="12" name="图片 11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2558335" y="642695"/>
            <a:ext cx="3537805" cy="38587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2735" y="1213485"/>
            <a:ext cx="8787765" cy="362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1.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To master the new words and phrases: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perform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advise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agree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glue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marL="0" lvl="0"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2. To learn about the class picture.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lvl="0"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3. To be able to 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talk about how to make a class picture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" y="328295"/>
            <a:ext cx="4572001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19" y="348615"/>
            <a:ext cx="376248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0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Learning objectives</a:t>
            </a:r>
            <a:endParaRPr lang="en-US" altLang="zh-CN" sz="30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77969" y="466997"/>
            <a:ext cx="345440" cy="33083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5742" y="1718136"/>
            <a:ext cx="4603750" cy="15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wear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look like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indent="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en-US" altLang="zh-CN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99143" y="232227"/>
            <a:ext cx="8345714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5. I 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agree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NEU-HZ-S92" charset="0"/>
                <a:sym typeface="+mn-ea"/>
              </a:rPr>
              <a:t> with you.</a:t>
            </a:r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NEU-HZ-S92" charset="0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zh-CN" altLang="en-US" sz="24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我同意你的看法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方正书宋_GBK" panose="03000509000000000000" charset="-122"/>
                <a:sym typeface="+mn-ea"/>
              </a:rPr>
              <a:t>【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探究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方正书宋_GBK" panose="03000509000000000000" charset="-122"/>
                <a:sym typeface="+mn-ea"/>
              </a:rPr>
              <a:t>】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方正书宋_GBK" panose="03000509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agree with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：同意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……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err="1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Eg: I entirely 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agree with 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you.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Do you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agree with </a:t>
            </a:r>
            <a:r>
              <a:rPr lang="en-US" altLang="zh-CN" sz="2600">
                <a:solidFill>
                  <a:srgbClr val="373545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my ideas?</a:t>
            </a:r>
            <a:endParaRPr lang="en-US" altLang="zh-CN" sz="2600">
              <a:solidFill>
                <a:srgbClr val="373545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      They may not 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agree with 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what you said.</a:t>
            </a:r>
            <a:endParaRPr kumimoji="0" lang="zh-CN" altLang="zh-CN" sz="2600" b="0" i="0" u="none" strike="noStrike" kern="1200" cap="none" spc="0" normalizeH="0" baseline="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0690" y="355780"/>
            <a:ext cx="846455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方正书宋_GBK" panose="03000509000000000000" charset="-122"/>
                <a:sym typeface="+mn-ea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辨析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方正书宋_GBK" panose="03000509000000000000" charset="-122"/>
                <a:sym typeface="+mn-ea"/>
              </a:rPr>
              <a:t>】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方正书宋_GBK" panose="03000509000000000000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  <a:sym typeface="+mn-ea"/>
              </a:rPr>
              <a:t>agree with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  <a:sym typeface="+mn-ea"/>
              </a:rPr>
              <a:t>: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“赞成、同意某人（的看法、意见等）”，后接表示人的意见、看法的词。</a:t>
            </a:r>
            <a:endParaRPr lang="en-US" altLang="zh-CN" sz="240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  <a:sym typeface="+mn-ea"/>
              </a:rPr>
              <a:t>agree to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  <a:sym typeface="+mn-ea"/>
              </a:rPr>
              <a:t>: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“同意（做）某事”，后接表示建议、计划的词。</a:t>
            </a:r>
            <a:endParaRPr lang="en-US" altLang="zh-CN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  <a:sym typeface="+mn-ea"/>
              </a:rPr>
              <a:t>agree to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NEU-BZ-S92" charset="0"/>
                <a:sym typeface="+mn-ea"/>
              </a:rPr>
              <a:t>：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指协商后在某方面取得一致意见或达成协议。</a:t>
            </a:r>
            <a:endParaRPr lang="en-US" altLang="zh-CN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325" y="3401695"/>
            <a:ext cx="846391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Eg: I </a:t>
            </a:r>
            <a:r>
              <a:rPr lang="en-US" altLang="zh-CN" sz="26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agree with</a:t>
            </a:r>
            <a:r>
              <a:rPr lang="en-US" altLang="zh-CN" sz="260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you, but I don’t </a:t>
            </a:r>
            <a:r>
              <a:rPr lang="en-US" altLang="zh-CN" sz="26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agree to</a:t>
            </a:r>
            <a:r>
              <a:rPr lang="en-US" altLang="zh-CN" sz="260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do that until you and your parents </a:t>
            </a:r>
            <a:r>
              <a:rPr lang="en-US" altLang="zh-CN" sz="26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agree on</a:t>
            </a:r>
            <a:r>
              <a:rPr lang="en-US" altLang="zh-CN" sz="2600" noProof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this thing.</a:t>
            </a:r>
            <a:endParaRPr lang="en-US" altLang="zh-CN" sz="2600" noProof="0">
              <a:ln>
                <a:noFill/>
              </a:ln>
              <a:solidFill>
                <a:srgbClr val="37354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407035" y="1003300"/>
            <a:ext cx="8016875" cy="309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1. She agree ______ get up early.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I think it is important to learn English well. Do you agree </a:t>
            </a:r>
            <a:r>
              <a:rPr lang="en-US" sz="26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______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me? 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 If there's no meter in the taxi, agree </a:t>
            </a:r>
            <a:r>
              <a:rPr lang="en-US" sz="26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______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 price before you get in.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91645" y="1010235"/>
            <a:ext cx="43942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to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7035" y="236855"/>
            <a:ext cx="5316855" cy="521970"/>
            <a:chOff x="2342" y="1362"/>
            <a:chExt cx="8373" cy="822"/>
          </a:xfrm>
        </p:grpSpPr>
        <p:sp>
          <p:nvSpPr>
            <p:cNvPr id="2" name="文本框 1"/>
            <p:cNvSpPr txBox="1"/>
            <p:nvPr/>
          </p:nvSpPr>
          <p:spPr>
            <a:xfrm>
              <a:off x="2977" y="1362"/>
              <a:ext cx="77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Fill in the blanks.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342" y="1422"/>
              <a:ext cx="502" cy="556"/>
              <a:chOff x="2524393" y="1922916"/>
              <a:chExt cx="424717" cy="471056"/>
            </a:xfrm>
          </p:grpSpPr>
          <p:sp>
            <p:nvSpPr>
              <p:cNvPr id="4" name="三角形 2"/>
              <p:cNvSpPr/>
              <p:nvPr/>
            </p:nvSpPr>
            <p:spPr>
              <a:xfrm rot="5400000">
                <a:off x="2493818" y="1953491"/>
                <a:ext cx="443346" cy="382195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" name="三角形 3"/>
              <p:cNvSpPr/>
              <p:nvPr/>
            </p:nvSpPr>
            <p:spPr>
              <a:xfrm rot="16200000">
                <a:off x="2729826" y="2174688"/>
                <a:ext cx="235527" cy="203041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1414050" y="2203400"/>
            <a:ext cx="76962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with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67305" y="2811095"/>
            <a:ext cx="51308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on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8" name="TextBox 21"/>
          <p:cNvSpPr txBox="1"/>
          <p:nvPr/>
        </p:nvSpPr>
        <p:spPr>
          <a:xfrm>
            <a:off x="1813537" y="1400958"/>
            <a:ext cx="5751429" cy="810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9" name="TextBox 13"/>
          <p:cNvSpPr txBox="1"/>
          <p:nvPr/>
        </p:nvSpPr>
        <p:spPr>
          <a:xfrm>
            <a:off x="319405" y="1743710"/>
            <a:ext cx="8504555" cy="2143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Danny: Let’s put your picture on the top right corner, Linda.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I want to put my picture _________ Jenny’s.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Danny: OK. I will put my picture a little bit lower then.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Well, it’s _________ you.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0765" y="269875"/>
            <a:ext cx="7914005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Complete the dialogue with the correct forms of the words or phrase in the box.</a:t>
            </a:r>
            <a:endParaRPr lang="en-US" altLang="zh-CN" sz="2600" b="1">
              <a:solidFill>
                <a:srgbClr val="403152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34259" y="162821"/>
            <a:ext cx="746245" cy="703385"/>
            <a:chOff x="504" y="3015"/>
            <a:chExt cx="1567" cy="1477"/>
          </a:xfrm>
        </p:grpSpPr>
        <p:sp>
          <p:nvSpPr>
            <p:cNvPr id="19" name="圆角矩形 18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gray">
            <a:xfrm>
              <a:off x="504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39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988695" y="1161415"/>
            <a:ext cx="7166610" cy="578485"/>
          </a:xfrm>
          <a:prstGeom prst="roundRect">
            <a:avLst/>
          </a:prstGeom>
          <a:solidFill>
            <a:srgbClr val="FBE1C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advise      agree      up to       beside</a:t>
            </a:r>
            <a:endParaRPr lang="en-US" altLang="zh-CN" sz="28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89780" y="2190115"/>
            <a:ext cx="157543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beside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26030" y="3220720"/>
            <a:ext cx="157543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up to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8" name="TextBox 21"/>
          <p:cNvSpPr txBox="1"/>
          <p:nvPr/>
        </p:nvSpPr>
        <p:spPr>
          <a:xfrm>
            <a:off x="1813537" y="1400958"/>
            <a:ext cx="5751429" cy="810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9" name="TextBox 13"/>
          <p:cNvSpPr txBox="1"/>
          <p:nvPr/>
        </p:nvSpPr>
        <p:spPr>
          <a:xfrm>
            <a:off x="319405" y="1743710"/>
            <a:ext cx="850455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Danny: Linda, can you lend me yout marker? Ms. Cox _________ us to write something under the picture.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Sure. Here you are. I really like our class picture. It tooks so nice.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Danny: Yes, I _________.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Let’s put it up on the wall.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0765" y="269875"/>
            <a:ext cx="7914005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Complete the dialogue with the correct forms of the words or phrase in the box.</a:t>
            </a:r>
            <a:endParaRPr lang="en-US" altLang="zh-CN" sz="2600" b="1">
              <a:solidFill>
                <a:srgbClr val="403152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34259" y="162821"/>
            <a:ext cx="746245" cy="703385"/>
            <a:chOff x="504" y="3015"/>
            <a:chExt cx="1567" cy="1477"/>
          </a:xfrm>
        </p:grpSpPr>
        <p:sp>
          <p:nvSpPr>
            <p:cNvPr id="19" name="圆角矩形 18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gray">
            <a:xfrm>
              <a:off x="504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39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988695" y="1161415"/>
            <a:ext cx="7166610" cy="578485"/>
          </a:xfrm>
          <a:prstGeom prst="roundRect">
            <a:avLst/>
          </a:prstGeom>
          <a:solidFill>
            <a:srgbClr val="FBE1C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advise      agree      up to       beside</a:t>
            </a:r>
            <a:endParaRPr lang="en-US" altLang="zh-CN" sz="28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0525" y="2190115"/>
            <a:ext cx="157543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advises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4405" y="3726180"/>
            <a:ext cx="157543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agree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220470" y="251460"/>
            <a:ext cx="7776210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Work in groups. Describe what you need when you make a class picture. What should you do to make it eye-catching? Fill in the mind map and discuss with your clasates.</a:t>
            </a:r>
            <a:endParaRPr lang="en-US" altLang="zh-CN" sz="2600" b="1">
              <a:solidFill>
                <a:srgbClr val="403152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3964" y="185681"/>
            <a:ext cx="746245" cy="703385"/>
            <a:chOff x="504" y="3015"/>
            <a:chExt cx="1567" cy="1477"/>
          </a:xfrm>
        </p:grpSpPr>
        <p:sp>
          <p:nvSpPr>
            <p:cNvPr id="9" name="圆角矩形 8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gray">
            <a:xfrm>
              <a:off x="504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39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3434715" y="4207510"/>
            <a:ext cx="2061210" cy="7835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 class picture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33525" y="3160395"/>
            <a:ext cx="1539875" cy="585470"/>
          </a:xfrm>
          <a:prstGeom prst="ellipse">
            <a:avLst/>
          </a:prstGeom>
          <a:solidFill>
            <a:srgbClr val="BD8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things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9390" y="2408555"/>
            <a:ext cx="1539875" cy="585470"/>
          </a:xfrm>
          <a:prstGeom prst="ellipse">
            <a:avLst/>
          </a:prstGeom>
          <a:solidFill>
            <a:srgbClr val="FB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paper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739265" y="2089150"/>
            <a:ext cx="1539875" cy="585470"/>
          </a:xfrm>
          <a:prstGeom prst="ellipse">
            <a:avLst/>
          </a:prstGeom>
          <a:solidFill>
            <a:srgbClr val="FB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82620" y="2493010"/>
            <a:ext cx="1539875" cy="585470"/>
          </a:xfrm>
          <a:prstGeom prst="ellipse">
            <a:avLst/>
          </a:prstGeom>
          <a:solidFill>
            <a:srgbClr val="FB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739265" y="4148455"/>
            <a:ext cx="1539875" cy="585470"/>
          </a:xfrm>
          <a:prstGeom prst="ellipse">
            <a:avLst/>
          </a:prstGeom>
          <a:solidFill>
            <a:srgbClr val="FB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54305" y="3935730"/>
            <a:ext cx="1539875" cy="585470"/>
          </a:xfrm>
          <a:prstGeom prst="ellipse">
            <a:avLst/>
          </a:prstGeom>
          <a:solidFill>
            <a:srgbClr val="FB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252085" y="3078480"/>
            <a:ext cx="1715135" cy="585470"/>
          </a:xfrm>
          <a:prstGeom prst="ellipse">
            <a:avLst/>
          </a:prstGeom>
          <a:solidFill>
            <a:srgbClr val="BD8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actions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31635" y="2139950"/>
            <a:ext cx="1539875" cy="585470"/>
          </a:xfrm>
          <a:prstGeom prst="ellipse">
            <a:avLst/>
          </a:prstGeom>
          <a:solidFill>
            <a:srgbClr val="FB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draw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456805" y="2931160"/>
            <a:ext cx="1539875" cy="585470"/>
          </a:xfrm>
          <a:prstGeom prst="ellipse">
            <a:avLst/>
          </a:prstGeom>
          <a:solidFill>
            <a:srgbClr val="FB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143750" y="3799205"/>
            <a:ext cx="1539875" cy="585470"/>
          </a:xfrm>
          <a:prstGeom prst="ellipse">
            <a:avLst/>
          </a:prstGeom>
          <a:solidFill>
            <a:srgbClr val="FB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929630" y="4306570"/>
            <a:ext cx="1539875" cy="585470"/>
          </a:xfrm>
          <a:prstGeom prst="ellipse">
            <a:avLst/>
          </a:prstGeom>
          <a:solidFill>
            <a:srgbClr val="FB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左箭头 23"/>
          <p:cNvSpPr/>
          <p:nvPr/>
        </p:nvSpPr>
        <p:spPr>
          <a:xfrm rot="2100000">
            <a:off x="2936240" y="3696970"/>
            <a:ext cx="1006475" cy="352425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左箭头 24"/>
          <p:cNvSpPr/>
          <p:nvPr/>
        </p:nvSpPr>
        <p:spPr>
          <a:xfrm rot="8400000">
            <a:off x="4797425" y="3694430"/>
            <a:ext cx="889635" cy="368935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左箭头 25"/>
          <p:cNvSpPr/>
          <p:nvPr/>
        </p:nvSpPr>
        <p:spPr>
          <a:xfrm rot="8580000">
            <a:off x="2888615" y="2993390"/>
            <a:ext cx="397510" cy="17018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左箭头 26"/>
          <p:cNvSpPr/>
          <p:nvPr/>
        </p:nvSpPr>
        <p:spPr>
          <a:xfrm rot="5580000">
            <a:off x="2186940" y="2790825"/>
            <a:ext cx="397510" cy="17018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左箭头 27"/>
          <p:cNvSpPr/>
          <p:nvPr/>
        </p:nvSpPr>
        <p:spPr>
          <a:xfrm rot="2580000">
            <a:off x="1336675" y="3003550"/>
            <a:ext cx="397510" cy="17018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左箭头 28"/>
          <p:cNvSpPr/>
          <p:nvPr/>
        </p:nvSpPr>
        <p:spPr>
          <a:xfrm rot="18480000">
            <a:off x="1305560" y="3709035"/>
            <a:ext cx="397510" cy="17018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左箭头 29"/>
          <p:cNvSpPr/>
          <p:nvPr/>
        </p:nvSpPr>
        <p:spPr>
          <a:xfrm rot="15540000">
            <a:off x="2212975" y="3872230"/>
            <a:ext cx="397510" cy="17018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左箭头 30"/>
          <p:cNvSpPr/>
          <p:nvPr/>
        </p:nvSpPr>
        <p:spPr>
          <a:xfrm rot="6960000">
            <a:off x="6605270" y="2798445"/>
            <a:ext cx="397510" cy="17018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左箭头 31"/>
          <p:cNvSpPr/>
          <p:nvPr/>
        </p:nvSpPr>
        <p:spPr>
          <a:xfrm rot="15960000">
            <a:off x="6152515" y="3918585"/>
            <a:ext cx="397510" cy="17018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左箭头 32"/>
          <p:cNvSpPr/>
          <p:nvPr/>
        </p:nvSpPr>
        <p:spPr>
          <a:xfrm rot="13260000">
            <a:off x="6880860" y="3694430"/>
            <a:ext cx="397510" cy="17018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左箭头 33"/>
          <p:cNvSpPr/>
          <p:nvPr/>
        </p:nvSpPr>
        <p:spPr>
          <a:xfrm rot="10140000">
            <a:off x="7059295" y="3211830"/>
            <a:ext cx="397510" cy="17018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73250" y="1983105"/>
            <a:ext cx="120015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glue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253740" y="2386965"/>
            <a:ext cx="146875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markers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57045" y="4003040"/>
            <a:ext cx="149669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scissors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97485" y="3799205"/>
            <a:ext cx="149669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...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626985" y="2825115"/>
            <a:ext cx="120015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colour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313295" y="3663950"/>
            <a:ext cx="120015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glue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50585" y="4207510"/>
            <a:ext cx="149669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...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325120" y="1288415"/>
            <a:ext cx="8494395" cy="3609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10000"/>
              </a:lnSpc>
            </a:pP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1. picture, I, your, see, may　　　　　　　　　　　　　　　　　　　　　　　　____________________________________? 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indent="0">
              <a:lnSpc>
                <a:spcPct val="110000"/>
              </a:lnSpc>
            </a:pP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2. Lily, like, a, looks, little, boy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indent="0">
              <a:lnSpc>
                <a:spcPct val="110000"/>
              </a:lnSpc>
            </a:pPr>
            <a:r>
              <a:rPr lang="en-US" sz="260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____________________________________</a:t>
            </a: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. 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indent="0">
              <a:lnSpc>
                <a:spcPct val="110000"/>
              </a:lnSpc>
            </a:pP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3. is, mum, picture, my, that, looking, at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indent="0">
              <a:lnSpc>
                <a:spcPct val="110000"/>
              </a:lnSpc>
            </a:pPr>
            <a:r>
              <a:rPr lang="en-US" sz="260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____________________________________</a:t>
            </a: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. 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indent="0">
              <a:lnSpc>
                <a:spcPct val="110000"/>
              </a:lnSpc>
            </a:pP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4. third, colour, I, picture, like, the, in, the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indent="0">
              <a:lnSpc>
                <a:spcPct val="110000"/>
              </a:lnSpc>
            </a:pPr>
            <a:r>
              <a:rPr lang="en-US" sz="260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____________________________________</a:t>
            </a: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. 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5025" y="1621740"/>
            <a:ext cx="317119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May I see your picture</a:t>
            </a:r>
            <a:endParaRPr kumimoji="0" lang="en-US" altLang="zh-CN" sz="2600" b="0" i="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40360" y="874395"/>
            <a:ext cx="5316855" cy="521970"/>
            <a:chOff x="2342" y="1362"/>
            <a:chExt cx="8373" cy="822"/>
          </a:xfrm>
        </p:grpSpPr>
        <p:sp>
          <p:nvSpPr>
            <p:cNvPr id="2" name="文本框 1"/>
            <p:cNvSpPr txBox="1"/>
            <p:nvPr/>
          </p:nvSpPr>
          <p:spPr>
            <a:xfrm>
              <a:off x="2977" y="1362"/>
              <a:ext cx="77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Unscramble the sentences.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342" y="1422"/>
              <a:ext cx="502" cy="556"/>
              <a:chOff x="2524393" y="1922916"/>
              <a:chExt cx="424717" cy="471056"/>
            </a:xfrm>
          </p:grpSpPr>
          <p:sp>
            <p:nvSpPr>
              <p:cNvPr id="4" name="三角形 2"/>
              <p:cNvSpPr/>
              <p:nvPr/>
            </p:nvSpPr>
            <p:spPr>
              <a:xfrm rot="5400000">
                <a:off x="2493818" y="1953491"/>
                <a:ext cx="443346" cy="382195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" name="三角形 3"/>
              <p:cNvSpPr/>
              <p:nvPr/>
            </p:nvSpPr>
            <p:spPr>
              <a:xfrm rot="16200000">
                <a:off x="2729826" y="2174688"/>
                <a:ext cx="235527" cy="203041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325120" y="2477135"/>
            <a:ext cx="471932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Lily looks like a little boy</a:t>
            </a:r>
            <a:endParaRPr kumimoji="0" lang="en-US" altLang="zh-CN" sz="2600" b="0" i="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940" y="3358465"/>
            <a:ext cx="4692015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My mum is looking at that picture</a:t>
            </a:r>
            <a:endParaRPr kumimoji="0" lang="en-US" altLang="zh-CN" sz="2600" b="0" i="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940" y="4206825"/>
            <a:ext cx="481076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I like the colour in the third picture</a:t>
            </a:r>
            <a:endParaRPr kumimoji="0" lang="en-US" altLang="zh-CN" sz="2600" b="0" i="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52095"/>
            <a:ext cx="281432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20" y="272415"/>
            <a:ext cx="25241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Exercise</a:t>
            </a:r>
            <a:endParaRPr kumimoji="0" lang="en-US" altLang="zh-CN" sz="3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68854" y="384447"/>
            <a:ext cx="345440" cy="33083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1887113" y="-914"/>
            <a:ext cx="4717073" cy="51450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41070" y="1887538"/>
            <a:ext cx="72618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1EBED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GOOD    JOB</a:t>
            </a:r>
            <a:endParaRPr kumimoji="0" lang="en-US" altLang="zh-CN" sz="7200" b="1" i="0" u="none" strike="noStrike" kern="1200" cap="none" spc="0" normalizeH="0" baseline="0" noProof="0">
              <a:ln>
                <a:noFill/>
              </a:ln>
              <a:solidFill>
                <a:srgbClr val="1EBED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</p:txBody>
      </p:sp>
      <p:pic>
        <p:nvPicPr>
          <p:cNvPr id="13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50500" y="11785600"/>
            <a:ext cx="3556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2558335" y="642695"/>
            <a:ext cx="3537805" cy="385878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87991" y="243205"/>
            <a:ext cx="4648866" cy="568325"/>
            <a:chOff x="2342" y="1422"/>
            <a:chExt cx="8221" cy="895"/>
          </a:xfrm>
        </p:grpSpPr>
        <p:sp>
          <p:nvSpPr>
            <p:cNvPr id="2" name="文本框 1"/>
            <p:cNvSpPr txBox="1"/>
            <p:nvPr/>
          </p:nvSpPr>
          <p:spPr>
            <a:xfrm>
              <a:off x="2932" y="1495"/>
              <a:ext cx="763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>
                  <a:solidFill>
                    <a:srgbClr val="33CCCC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Warm up</a:t>
              </a:r>
              <a:endParaRPr lang="en-US" altLang="zh-CN" sz="2800" b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342" y="1422"/>
              <a:ext cx="502" cy="556"/>
              <a:chOff x="2524393" y="1922916"/>
              <a:chExt cx="424717" cy="471056"/>
            </a:xfrm>
          </p:grpSpPr>
          <p:sp>
            <p:nvSpPr>
              <p:cNvPr id="7" name="三角形 2"/>
              <p:cNvSpPr/>
              <p:nvPr/>
            </p:nvSpPr>
            <p:spPr>
              <a:xfrm rot="5400000">
                <a:off x="2493818" y="1953491"/>
                <a:ext cx="443346" cy="382195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50"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</a:endParaRPr>
              </a:p>
            </p:txBody>
          </p:sp>
          <p:sp>
            <p:nvSpPr>
              <p:cNvPr id="9" name="三角形 3"/>
              <p:cNvSpPr/>
              <p:nvPr/>
            </p:nvSpPr>
            <p:spPr>
              <a:xfrm rot="16200000">
                <a:off x="2729826" y="2174688"/>
                <a:ext cx="235527" cy="203041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50"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63600" y="366620"/>
            <a:ext cx="7416800" cy="3509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46405" indent="-44640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zh-CN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446405" indent="-446405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◆  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Please describe one of your classmates.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0" name="圆角矩形标注 3"/>
          <p:cNvSpPr/>
          <p:nvPr/>
        </p:nvSpPr>
        <p:spPr>
          <a:xfrm>
            <a:off x="1414145" y="1612402"/>
            <a:ext cx="6315710" cy="2981779"/>
          </a:xfrm>
          <a:prstGeom prst="wedgeRoundRectCallout">
            <a:avLst>
              <a:gd name="adj1" fmla="val 46051"/>
              <a:gd name="adj2" fmla="val 5746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What’s his/ her name?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’s he/ she wearing?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60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How tall is he/ she?</a:t>
            </a:r>
            <a:endParaRPr lang="en-US" altLang="zh-CN" sz="2600" noProof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</a:t>
            </a:r>
            <a:r>
              <a:rPr kumimoji="0" lang="en-US" altLang="zh-CN" sz="2600" b="0" i="0" u="none" strike="noStrike" kern="1200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does he/ she like?</a:t>
            </a:r>
            <a:endParaRPr kumimoji="0" lang="en-US" altLang="zh-CN" sz="2600" b="0" i="0" u="none" strike="noStrike" kern="1200" cap="none" spc="0" normalizeH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60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2558335" y="642695"/>
            <a:ext cx="3537805" cy="385878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07035" y="236855"/>
            <a:ext cx="5316855" cy="521970"/>
            <a:chOff x="2342" y="1362"/>
            <a:chExt cx="8373" cy="822"/>
          </a:xfrm>
        </p:grpSpPr>
        <p:sp>
          <p:nvSpPr>
            <p:cNvPr id="5" name="文本框 4"/>
            <p:cNvSpPr txBox="1"/>
            <p:nvPr/>
          </p:nvSpPr>
          <p:spPr>
            <a:xfrm>
              <a:off x="2977" y="1362"/>
              <a:ext cx="77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New words and expressions.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342" y="1422"/>
              <a:ext cx="502" cy="556"/>
              <a:chOff x="2524393" y="1922916"/>
              <a:chExt cx="424717" cy="471056"/>
            </a:xfrm>
          </p:grpSpPr>
          <p:sp>
            <p:nvSpPr>
              <p:cNvPr id="7" name="三角形 2"/>
              <p:cNvSpPr/>
              <p:nvPr/>
            </p:nvSpPr>
            <p:spPr>
              <a:xfrm rot="5400000">
                <a:off x="2493818" y="1953491"/>
                <a:ext cx="443346" cy="382195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" name="三角形 3"/>
              <p:cNvSpPr/>
              <p:nvPr/>
            </p:nvSpPr>
            <p:spPr>
              <a:xfrm rot="16200000">
                <a:off x="2729826" y="2174688"/>
                <a:ext cx="235527" cy="203041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550462" y="3280785"/>
            <a:ext cx="8120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If you advise someone to do something, you tell them what you think they should do.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0462" y="118409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NEU-HZ-S92" charset="0"/>
                <a:sym typeface="+mn-ea"/>
              </a:rPr>
              <a:t>perform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表演，演出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0462" y="283230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advise 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v.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劝告；忠告；建议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0462" y="1669513"/>
            <a:ext cx="8120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If you perform a play, a piece of music, or a dance, you do it in front of an audience.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2558335" y="642695"/>
            <a:ext cx="3537805" cy="385878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07035" y="236855"/>
            <a:ext cx="5316855" cy="521970"/>
            <a:chOff x="2342" y="1362"/>
            <a:chExt cx="8373" cy="822"/>
          </a:xfrm>
        </p:grpSpPr>
        <p:sp>
          <p:nvSpPr>
            <p:cNvPr id="5" name="文本框 4"/>
            <p:cNvSpPr txBox="1"/>
            <p:nvPr/>
          </p:nvSpPr>
          <p:spPr>
            <a:xfrm>
              <a:off x="2977" y="1362"/>
              <a:ext cx="77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New words and expressions.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342" y="1422"/>
              <a:ext cx="502" cy="556"/>
              <a:chOff x="2524393" y="1922916"/>
              <a:chExt cx="424717" cy="471056"/>
            </a:xfrm>
          </p:grpSpPr>
          <p:sp>
            <p:nvSpPr>
              <p:cNvPr id="7" name="三角形 2"/>
              <p:cNvSpPr/>
              <p:nvPr/>
            </p:nvSpPr>
            <p:spPr>
              <a:xfrm rot="5400000">
                <a:off x="2493818" y="1953491"/>
                <a:ext cx="443346" cy="382195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" name="三角形 3"/>
              <p:cNvSpPr/>
              <p:nvPr/>
            </p:nvSpPr>
            <p:spPr>
              <a:xfrm rot="16200000">
                <a:off x="2729826" y="2174688"/>
                <a:ext cx="235527" cy="203041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550463" y="3786408"/>
            <a:ext cx="8120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 glue one object to another, you stick them together using glue.</a:t>
            </a:r>
            <a:endParaRPr lang="zh-CN" altLang="en-US" sz="240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0462" y="118409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NEU-HZ-S92" charset="0"/>
                <a:sym typeface="+mn-ea"/>
              </a:rPr>
              <a:t>agree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同意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0462" y="2832301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glue 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v.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用胶水将物体粘合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434343"/>
                </a:solidFill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n.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胶水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0462" y="1669513"/>
            <a:ext cx="8120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people agree with each other about something, they have the same opinion about it.</a:t>
            </a:r>
            <a:endParaRPr lang="zh-CN" altLang="en-US" sz="240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2558335" y="642695"/>
            <a:ext cx="3537805" cy="385878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07035" y="236855"/>
            <a:ext cx="5316855" cy="521970"/>
            <a:chOff x="2342" y="1362"/>
            <a:chExt cx="8373" cy="822"/>
          </a:xfrm>
        </p:grpSpPr>
        <p:sp>
          <p:nvSpPr>
            <p:cNvPr id="5" name="文本框 4"/>
            <p:cNvSpPr txBox="1"/>
            <p:nvPr/>
          </p:nvSpPr>
          <p:spPr>
            <a:xfrm>
              <a:off x="2977" y="1362"/>
              <a:ext cx="77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New words and expressions.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342" y="1422"/>
              <a:ext cx="502" cy="556"/>
              <a:chOff x="2524393" y="1922916"/>
              <a:chExt cx="424717" cy="471056"/>
            </a:xfrm>
          </p:grpSpPr>
          <p:sp>
            <p:nvSpPr>
              <p:cNvPr id="7" name="三角形 2"/>
              <p:cNvSpPr/>
              <p:nvPr/>
            </p:nvSpPr>
            <p:spPr>
              <a:xfrm rot="5400000">
                <a:off x="2493818" y="1953491"/>
                <a:ext cx="443346" cy="382195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" name="三角形 3"/>
              <p:cNvSpPr/>
              <p:nvPr/>
            </p:nvSpPr>
            <p:spPr>
              <a:xfrm rot="16200000">
                <a:off x="2729826" y="2174688"/>
                <a:ext cx="235527" cy="203041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2291" name="TextBox 2"/>
          <p:cNvSpPr txBox="1"/>
          <p:nvPr/>
        </p:nvSpPr>
        <p:spPr>
          <a:xfrm>
            <a:off x="632398" y="1477645"/>
            <a:ext cx="3025775" cy="26001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perfor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advise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agree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glue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364" name="TextBox 3"/>
          <p:cNvSpPr txBox="1"/>
          <p:nvPr/>
        </p:nvSpPr>
        <p:spPr>
          <a:xfrm>
            <a:off x="4446208" y="1477645"/>
            <a:ext cx="4347845" cy="32476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表演，演出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劝告；忠告；建议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v.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同意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v.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用胶水将物体粘合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胶水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01 Unit 1words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20787.000000" end="166301.312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6608" y="81343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4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325120" y="1066165"/>
            <a:ext cx="8494395" cy="3609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10000"/>
              </a:lnSpc>
            </a:pP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1. I want to put up this notice on the wall. Please give me some g________. 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indent="0">
              <a:lnSpc>
                <a:spcPct val="110000"/>
              </a:lnSpc>
            </a:pP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2.Judy is very fat. Her mother often a</a:t>
            </a:r>
            <a:r>
              <a:rPr lang="en-US" sz="260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________ </a:t>
            </a: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her to exercise more. 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indent="0">
              <a:lnSpc>
                <a:spcPct val="110000"/>
              </a:lnSpc>
            </a:pP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3.I like the actor(男演员) because he always p</a:t>
            </a:r>
            <a:r>
              <a:rPr lang="en-US" sz="260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________ </a:t>
            </a: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very well. </a:t>
            </a:r>
            <a:endParaRPr lang="en-US" sz="2600" b="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indent="0">
              <a:lnSpc>
                <a:spcPct val="110000"/>
              </a:lnSpc>
            </a:pP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4.My opinion(观点) is different from hers. I don’t a</a:t>
            </a:r>
            <a:r>
              <a:rPr lang="en-US" sz="260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________ </a:t>
            </a:r>
            <a:r>
              <a:rPr lang="en-US" sz="2600" b="0" noProof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with her. </a:t>
            </a:r>
            <a:endParaRPr lang="en-US" sz="2600" noProof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4350" y="1376630"/>
            <a:ext cx="586105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lue</a:t>
            </a:r>
            <a:endParaRPr kumimoji="0" lang="en-US" altLang="zh-CN" sz="2600" b="0" i="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7035" y="236855"/>
            <a:ext cx="5316855" cy="521970"/>
            <a:chOff x="2342" y="1362"/>
            <a:chExt cx="8373" cy="822"/>
          </a:xfrm>
        </p:grpSpPr>
        <p:sp>
          <p:nvSpPr>
            <p:cNvPr id="2" name="文本框 1"/>
            <p:cNvSpPr txBox="1"/>
            <p:nvPr/>
          </p:nvSpPr>
          <p:spPr>
            <a:xfrm>
              <a:off x="2977" y="1362"/>
              <a:ext cx="77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Complete the words.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342" y="1422"/>
              <a:ext cx="502" cy="556"/>
              <a:chOff x="2524393" y="1922916"/>
              <a:chExt cx="424717" cy="471056"/>
            </a:xfrm>
          </p:grpSpPr>
          <p:sp>
            <p:nvSpPr>
              <p:cNvPr id="4" name="三角形 2"/>
              <p:cNvSpPr/>
              <p:nvPr/>
            </p:nvSpPr>
            <p:spPr>
              <a:xfrm rot="5400000">
                <a:off x="2493818" y="1953491"/>
                <a:ext cx="443346" cy="382195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" name="三角形 3"/>
              <p:cNvSpPr/>
              <p:nvPr/>
            </p:nvSpPr>
            <p:spPr>
              <a:xfrm rot="16200000">
                <a:off x="2729826" y="2174688"/>
                <a:ext cx="235527" cy="203041"/>
              </a:xfrm>
              <a:prstGeom prst="triangl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22BFD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8055A6"/>
                      </a:gs>
                      <a:gs pos="100000">
                        <a:srgbClr val="76449D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5273675" y="1800225"/>
            <a:ext cx="102997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dvises</a:t>
            </a:r>
            <a:endParaRPr kumimoji="0" lang="en-US" altLang="zh-CN" sz="2600" b="0" i="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71825" y="2689810"/>
            <a:ext cx="120904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erforms</a:t>
            </a:r>
            <a:endParaRPr kumimoji="0" lang="en-US" altLang="zh-CN" sz="2600" b="0" i="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1435" y="3559760"/>
            <a:ext cx="751205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indent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gree</a:t>
            </a:r>
            <a:endParaRPr kumimoji="0" lang="en-US" altLang="zh-CN" sz="2600" b="0" i="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2558335" y="642695"/>
            <a:ext cx="3537805" cy="38587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20534" y="397711"/>
            <a:ext cx="729805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Think about it.</a:t>
            </a:r>
            <a:endParaRPr lang="en-US" altLang="zh-CN" sz="2600" b="1">
              <a:solidFill>
                <a:srgbClr val="403152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3964" y="290456"/>
            <a:ext cx="746245" cy="703385"/>
            <a:chOff x="504" y="3015"/>
            <a:chExt cx="1567" cy="1477"/>
          </a:xfrm>
        </p:grpSpPr>
        <p:sp>
          <p:nvSpPr>
            <p:cNvPr id="10" name="圆角矩形 8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gray">
            <a:xfrm>
              <a:off x="504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9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63600" y="816768"/>
            <a:ext cx="7416800" cy="3509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46405" indent="-44640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zh-CN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446405" indent="-446405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◆  </a:t>
            </a: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</a:rPr>
              <a:t>Do you have a favourite photo? Why is it your favourite? Explain.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446405" indent="-446405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446405" indent="-446405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◆  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What is a class picture?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95" y="3882390"/>
            <a:ext cx="1166605" cy="116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2558335" y="642695"/>
            <a:ext cx="3537805" cy="3858786"/>
          </a:xfrm>
          <a:prstGeom prst="rect">
            <a:avLst/>
          </a:prstGeom>
        </p:spPr>
      </p:pic>
      <p:sp>
        <p:nvSpPr>
          <p:cNvPr id="29704" name="TextBox 21"/>
          <p:cNvSpPr txBox="1"/>
          <p:nvPr/>
        </p:nvSpPr>
        <p:spPr>
          <a:xfrm>
            <a:off x="152808" y="1059560"/>
            <a:ext cx="8838384" cy="3621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6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Wang Mei was wearing 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traditional/sports) clothes in her picture.</a:t>
            </a:r>
            <a:endParaRPr lang="en-US" altLang="zh-CN" sz="260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Wang Mei was (sing/dancing) in the picture.</a:t>
            </a:r>
            <a:endParaRPr lang="en-US" altLang="zh-CN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 Li Ming prepared (two/three) pictures for the class picture.</a:t>
            </a:r>
            <a:endParaRPr lang="en-US" altLang="zh-CN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 Li Ming chose a picture. In that picture, he was (planting a tree</a:t>
            </a:r>
            <a:endParaRPr lang="en-US" altLang="zh-CN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/riding a camel). </a:t>
            </a:r>
            <a:endParaRPr lang="en-US" altLang="zh-CN" sz="260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0534" y="397711"/>
            <a:ext cx="729805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Listen and circle the correct answers.</a:t>
            </a:r>
            <a:endParaRPr lang="en-US" altLang="zh-CN" sz="2600" b="1">
              <a:solidFill>
                <a:srgbClr val="403152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3964" y="290456"/>
            <a:ext cx="746245" cy="703385"/>
            <a:chOff x="504" y="3015"/>
            <a:chExt cx="1567" cy="1477"/>
          </a:xfrm>
        </p:grpSpPr>
        <p:sp>
          <p:nvSpPr>
            <p:cNvPr id="9" name="圆角矩形 8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504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39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3751945" y="1153902"/>
            <a:ext cx="1589314" cy="595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80230" y="2322382"/>
            <a:ext cx="1299029" cy="595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57288" y="2946479"/>
            <a:ext cx="714828" cy="595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923313" y="3541548"/>
            <a:ext cx="2010229" cy="595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Unit 1  Lesson 2-1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3313" y="41055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102.4377952755904,&quot;width&quot;:7428.4614173228347}"/>
</p:tagLst>
</file>

<file path=ppt/tags/tag1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UNIT_PLACING_PICTURE_USER_VIEWPORT" val="{&quot;height&quot;:8102.4377952755904,&quot;width&quot;:7428.4614173228347}"/>
</p:tagLst>
</file>

<file path=ppt/tags/tag3.xml><?xml version="1.0" encoding="utf-8"?>
<p:tagLst xmlns:p="http://schemas.openxmlformats.org/presentationml/2006/main">
  <p:tag name="KSO_WM_UNIT_PLACING_PICTURE_USER_VIEWPORT" val="{&quot;height&quot;:6076.828346456693,&quot;width&quot;:5571.3464566929133}"/>
</p:tagLst>
</file>

<file path=ppt/tags/tag4.xml><?xml version="1.0" encoding="utf-8"?>
<p:tagLst xmlns:p="http://schemas.openxmlformats.org/presentationml/2006/main">
  <p:tag name="KSO_WM_UNIT_PLACING_PICTURE_USER_VIEWPORT" val="{&quot;height&quot;:8102.4377952755904,&quot;width&quot;:7428.4614173228347}"/>
</p:tagLst>
</file>

<file path=ppt/tags/tag5.xml><?xml version="1.0" encoding="utf-8"?>
<p:tagLst xmlns:p="http://schemas.openxmlformats.org/presentationml/2006/main">
  <p:tag name="KSO_WM_UNIT_PLACING_PICTURE_USER_VIEWPORT" val="{&quot;height&quot;:8102.4377952755904,&quot;width&quot;:7428.4614173228347}"/>
</p:tagLst>
</file>

<file path=ppt/tags/tag6.xml><?xml version="1.0" encoding="utf-8"?>
<p:tagLst xmlns:p="http://schemas.openxmlformats.org/presentationml/2006/main">
  <p:tag name="KSO_WM_UNIT_PLACING_PICTURE_USER_VIEWPORT" val="{&quot;height&quot;:8102.4377952755904,&quot;width&quot;:7428.4614173228347}"/>
</p:tagLst>
</file>

<file path=ppt/tags/tag7.xml><?xml version="1.0" encoding="utf-8"?>
<p:tagLst xmlns:p="http://schemas.openxmlformats.org/presentationml/2006/main">
  <p:tag name="KSO_WM_UNIT_PLACING_PICTURE_USER_VIEWPORT" val="{&quot;height&quot;:6076.828346456693,&quot;width&quot;:5571.3464566929133}"/>
</p:tagLst>
</file>

<file path=ppt/tags/tag8.xml><?xml version="1.0" encoding="utf-8"?>
<p:tagLst xmlns:p="http://schemas.openxmlformats.org/presentationml/2006/main">
  <p:tag name="KSO_WM_UNIT_PLACING_PICTURE_USER_VIEWPORT" val="{&quot;height&quot;:8102.4377952755904,&quot;width&quot;:7428.4614173228347}"/>
</p:tagLst>
</file>

<file path=ppt/tags/tag9.xml><?xml version="1.0" encoding="utf-8"?>
<p:tagLst xmlns:p="http://schemas.openxmlformats.org/presentationml/2006/main">
  <p:tag name="KSO_WM_UNIT_PLACING_PICTURE_USER_VIEWPORT" val="{&quot;height&quot;:8102.4377952755904,&quot;width&quot;:7428.4614173228347}"/>
</p:tagLst>
</file>

<file path=ppt/theme/theme1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186</Paragraphs>
  <Slides>27</Slides>
  <Notes>11</Notes>
  <TotalTime>0</TotalTime>
  <HiddenSlides>0</HiddenSlides>
  <MMClips>2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1">
      <vt:lpstr>Arial</vt:lpstr>
      <vt:lpstr>Calibri Light</vt:lpstr>
      <vt:lpstr>Calibri</vt:lpstr>
      <vt:lpstr>等线 Light</vt:lpstr>
      <vt:lpstr>等线</vt:lpstr>
      <vt:lpstr>Agency FB</vt:lpstr>
      <vt:lpstr>微软雅黑</vt:lpstr>
      <vt:lpstr>Wingdings</vt:lpstr>
      <vt:lpstr>Times New Roman</vt:lpstr>
      <vt:lpstr>宋体</vt:lpstr>
      <vt:lpstr>NEU-HZ-S92</vt:lpstr>
      <vt:lpstr>方正书宋_GBK</vt:lpstr>
      <vt:lpstr>NEU-BZ-S92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2021-07-10T19:51:41.144</cp:lastPrinted>
  <dcterms:created xsi:type="dcterms:W3CDTF">2021-07-10T19:51:41Z</dcterms:created>
  <dcterms:modified xsi:type="dcterms:W3CDTF">2021-07-10T11:51:42Z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