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20"/>
  </p:notesMasterIdLst>
  <p:sldIdLst>
    <p:sldId id="411" r:id="rId4"/>
    <p:sldId id="846" r:id="rId5"/>
    <p:sldId id="847" r:id="rId6"/>
    <p:sldId id="290" r:id="rId7"/>
    <p:sldId id="260" r:id="rId8"/>
    <p:sldId id="820" r:id="rId9"/>
    <p:sldId id="859" r:id="rId10"/>
    <p:sldId id="266" r:id="rId11"/>
    <p:sldId id="264" r:id="rId12"/>
    <p:sldId id="840" r:id="rId13"/>
    <p:sldId id="841" r:id="rId14"/>
    <p:sldId id="860" r:id="rId15"/>
    <p:sldId id="458" r:id="rId16"/>
    <p:sldId id="823" r:id="rId17"/>
    <p:sldId id="822" r:id="rId18"/>
    <p:sldId id="81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72"/>
      </p:cViewPr>
      <p:guideLst>
        <p:guide orient="horz" pos="2140"/>
        <p:guide pos="38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5CFCD69-D500-4057-80E9-D2B149A210C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  <p:sp>
        <p:nvSpPr>
          <p:cNvPr id="10" name="灯片编号占位符 3"/>
          <p:cNvSpPr txBox="1"/>
          <p:nvPr userDrawn="1"/>
        </p:nvSpPr>
        <p:spPr>
          <a:xfrm>
            <a:off x="4267200" y="6435363"/>
            <a:ext cx="3657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27ADE2EA-D55D-414D-A33F-033C9C5B02F9}" type="slidenum"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 txBox="1"/>
          <p:nvPr userDrawn="1"/>
        </p:nvSpPr>
        <p:spPr>
          <a:xfrm>
            <a:off x="4267200" y="6435363"/>
            <a:ext cx="3657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27ADE2EA-D55D-414D-A33F-033C9C5B02F9}" type="slidenum"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363" y="274638"/>
            <a:ext cx="10970928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0363" y="6251575"/>
            <a:ext cx="2843736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8737555" y="6248400"/>
            <a:ext cx="2843736" cy="476250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Garamond" panose="02020404030301010803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>
          <a:xfrm>
            <a:off x="4165033" y="6248400"/>
            <a:ext cx="3861587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5530"/>
            <a:ext cx="10972800" cy="584996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charset="0"/>
              </a:rPr>
            </a:fld>
            <a:endParaRPr lang="en-US" altLang="zh-CN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.png"/><Relationship Id="rId3" Type="http://schemas.microsoft.com/office/2007/relationships/media" Target="file:///E:\21-22&#23398;&#24180;&#20843;&#24180;&#32423;\&#25552;&#32434;&#65292;&#38480;&#26102;&#32451;&#65292;&#35838;&#20214;\U6\L36\unit6_lesson36.mp3" TargetMode="External"/><Relationship Id="rId2" Type="http://schemas.openxmlformats.org/officeDocument/2006/relationships/audio" Target="file:///E:\21-22&#23398;&#24180;&#20843;&#24180;&#32423;\&#25552;&#32434;&#65292;&#38480;&#26102;&#32451;&#65292;&#35838;&#20214;\U6\L36\unit6_lesson36.mp3" TargetMode="External"/><Relationship Id="rId1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5425" y="1276414"/>
            <a:ext cx="830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Unit 6 Go with Transportation 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96168" y="2433761"/>
            <a:ext cx="8163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Lesson 36：Clean Cars?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36197" y="3520376"/>
            <a:ext cx="3514578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Preparation: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  <a:p>
            <a:pPr marL="514350" indent="-514350">
              <a:buAutoNum type="arabicPeriod"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Stationery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  <a:p>
            <a:pPr marL="514350" indent="-514350">
              <a:buAutoNum type="arabicPeriod"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Textbook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  <a:p>
            <a:pPr marL="514350" indent="-514350">
              <a:buAutoNum type="arabicPeriod"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Paper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0780" y="1305560"/>
            <a:ext cx="893064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fast /slow      expensive /cheap,  comfortable, clean, easy to carry / drive  / park  , convenient,  exciting,  hold more people,  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be good for health / environment ,  environmental, save time,  ... </a:t>
            </a: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360" y="891540"/>
            <a:ext cx="113385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</a:rPr>
              <a:t>    I think a car is a good type of transportation.  It is faster than a bus.People could drive it at anytime or and stop it anywhere.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What's more </a:t>
            </a: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</a:rPr>
              <a:t>, people feel comfortable in the car. It is convenient for people.</a:t>
            </a:r>
            <a:endParaRPr lang="en-US" altLang="zh-CN" sz="4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But</a:t>
            </a: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it can't carry many people .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Besides</a:t>
            </a: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,not all of cars are clean cars, some are bad for the environment .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More importantly</a:t>
            </a: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, t</a:t>
            </a: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</a:rPr>
              <a:t>here are more and more cars now. Parking cars is not easy for people, especially in the city.</a:t>
            </a:r>
            <a:endParaRPr lang="en-US" altLang="zh-CN" sz="4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79320" y="1821180"/>
            <a:ext cx="7178675" cy="15684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琥珀" panose="02010800040101010101" charset="-122"/>
                <a:ea typeface="华文琥珀" panose="02010800040101010101" charset="-122"/>
              </a:rPr>
              <a:t>   Show time</a:t>
            </a:r>
            <a:r>
              <a:rPr lang="en-US" altLang="zh-CN">
                <a:ln/>
                <a:solidFill>
                  <a:schemeClr val="accent4"/>
                </a:solidFill>
              </a:rPr>
              <a:t> </a:t>
            </a:r>
            <a:endParaRPr lang="en-US" altLang="zh-CN">
              <a:ln/>
              <a:solidFill>
                <a:schemeClr val="accent4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97723" y="1969477"/>
            <a:ext cx="7337775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Language</a:t>
            </a:r>
            <a:r>
              <a:rPr lang="en-US" altLang="zh-CN" sz="8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altLang="zh-CN" sz="8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Points</a:t>
            </a:r>
            <a:endParaRPr lang="zh-CN" altLang="en-US" sz="8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/>
          <p:nvPr/>
        </p:nvSpPr>
        <p:spPr>
          <a:xfrm>
            <a:off x="1638300" y="3697357"/>
            <a:ext cx="8534400" cy="3416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charset="0"/>
                <a:cs typeface="Arial" panose="020B0604020202020204" pitchFamily="34" charset="0"/>
              </a:rPr>
              <a:t>① </a:t>
            </a:r>
            <a:r>
              <a:rPr lang="en-US" altLang="zh-CN" sz="3600" b="1" dirty="0">
                <a:latin typeface="Times New Roman" panose="02020603050405020304" charset="0"/>
              </a:rPr>
              <a:t>Wood is used to make paper.</a:t>
            </a:r>
            <a:endParaRPr lang="en-US" altLang="zh-CN" sz="3600" b="1" dirty="0">
              <a:latin typeface="Times New Roman" panose="02020603050405020304" charset="0"/>
            </a:endParaRPr>
          </a:p>
          <a:p>
            <a:r>
              <a:rPr lang="zh-CN" altLang="en-US" sz="3600" b="1" dirty="0">
                <a:latin typeface="Times New Roman" panose="02020603050405020304" charset="0"/>
              </a:rPr>
              <a:t>木材可以用来造纸。</a:t>
            </a:r>
            <a:endParaRPr lang="en-US" altLang="zh-CN" sz="3600" b="1" dirty="0">
              <a:latin typeface="Times New Roman" panose="02020603050405020304" charset="0"/>
            </a:endParaRPr>
          </a:p>
          <a:p>
            <a:r>
              <a:rPr lang="zh-CN" altLang="en-US" sz="3600" b="1" dirty="0">
                <a:latin typeface="Times New Roman" panose="02020603050405020304" charset="0"/>
                <a:cs typeface="Arial" panose="020B0604020202020204" pitchFamily="34" charset="0"/>
              </a:rPr>
              <a:t>② </a:t>
            </a:r>
            <a:r>
              <a:rPr lang="en-US" altLang="zh-CN" sz="3600" b="1" dirty="0">
                <a:latin typeface="Times New Roman" panose="02020603050405020304" charset="0"/>
                <a:cs typeface="Arial" panose="020B0604020202020204" pitchFamily="34" charset="0"/>
              </a:rPr>
              <a:t>A dictionary can be used to check the words. </a:t>
            </a:r>
            <a:endParaRPr lang="en-US" altLang="zh-CN" sz="3600" b="1" dirty="0">
              <a:latin typeface="Times New Roman" panose="02020603050405020304" charset="0"/>
              <a:cs typeface="Arial" panose="020B0604020202020204" pitchFamily="34" charset="0"/>
            </a:endParaRPr>
          </a:p>
          <a:p>
            <a:r>
              <a:rPr lang="zh-CN" altLang="en-US" sz="3600" b="1" dirty="0">
                <a:latin typeface="Times New Roman" panose="02020603050405020304" charset="0"/>
                <a:cs typeface="Arial" panose="020B0604020202020204" pitchFamily="34" charset="0"/>
              </a:rPr>
              <a:t>字典可以用来查单词。</a:t>
            </a:r>
            <a:endParaRPr lang="en-US" altLang="zh-CN" sz="3600" b="1" dirty="0">
              <a:latin typeface="Times New Roman" panose="02020603050405020304" charset="0"/>
            </a:endParaRPr>
          </a:p>
          <a:p>
            <a:endParaRPr lang="zh-CN" altLang="en-US" sz="3600" b="1" dirty="0">
              <a:latin typeface="Times New Roman" panose="02020603050405020304" charset="0"/>
            </a:endParaRPr>
          </a:p>
        </p:txBody>
      </p:sp>
      <p:sp>
        <p:nvSpPr>
          <p:cNvPr id="30723" name="Text Box 3"/>
          <p:cNvSpPr txBox="1"/>
          <p:nvPr/>
        </p:nvSpPr>
        <p:spPr>
          <a:xfrm>
            <a:off x="1905000" y="2032877"/>
            <a:ext cx="6602896" cy="1375761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</a:rPr>
              <a:t>be used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charset="0"/>
              </a:rPr>
              <a:t>被用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</a:rPr>
              <a:t>be used to do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charset="0"/>
              </a:rPr>
              <a:t>被用来做某事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5364" name="Rectangle 5"/>
          <p:cNvSpPr/>
          <p:nvPr/>
        </p:nvSpPr>
        <p:spPr>
          <a:xfrm>
            <a:off x="1752599" y="659766"/>
            <a:ext cx="9127435" cy="1200329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anose="02020603050405020304" charset="0"/>
              </a:rPr>
              <a:t>1. What different</a:t>
            </a:r>
            <a:r>
              <a:rPr lang="zh-CN" altLang="en-US" sz="3600" b="1" dirty="0">
                <a:latin typeface="Times New Roman" panose="02020603050405020304" charset="0"/>
              </a:rPr>
              <a:t> </a:t>
            </a:r>
            <a:r>
              <a:rPr lang="en-US" altLang="zh-CN" sz="3600" b="1" dirty="0">
                <a:latin typeface="Times New Roman" panose="02020603050405020304" charset="0"/>
              </a:rPr>
              <a:t>kinds</a:t>
            </a:r>
            <a:r>
              <a:rPr lang="zh-CN" altLang="en-US" sz="3600" b="1" dirty="0">
                <a:latin typeface="Times New Roman" panose="02020603050405020304" charset="0"/>
              </a:rPr>
              <a:t> </a:t>
            </a:r>
            <a:r>
              <a:rPr lang="en-US" altLang="zh-CN" sz="3600" b="1" dirty="0">
                <a:latin typeface="Times New Roman" panose="02020603050405020304" charset="0"/>
              </a:rPr>
              <a:t>of</a:t>
            </a:r>
            <a:r>
              <a:rPr lang="zh-CN" altLang="en-US" sz="3600" b="1" dirty="0">
                <a:latin typeface="Times New Roman" panose="02020603050405020304" charset="0"/>
              </a:rPr>
              <a:t> </a:t>
            </a:r>
            <a:r>
              <a:rPr lang="en-US" altLang="zh-CN" sz="3600" b="1" dirty="0">
                <a:latin typeface="Times New Roman" panose="02020603050405020304" charset="0"/>
              </a:rPr>
              <a:t>fuel</a:t>
            </a:r>
            <a:r>
              <a:rPr lang="zh-CN" altLang="en-US" sz="3600" b="1" dirty="0">
                <a:latin typeface="Times New Roman" panose="02020603050405020304" charset="0"/>
              </a:rPr>
              <a:t> </a:t>
            </a:r>
            <a:r>
              <a:rPr lang="en-US" altLang="zh-CN" sz="3600" b="1" dirty="0">
                <a:latin typeface="Times New Roman" panose="02020603050405020304" charset="0"/>
              </a:rPr>
              <a:t>may</a:t>
            </a:r>
            <a:r>
              <a:rPr lang="zh-CN" altLang="en-US" sz="3600" b="1" dirty="0">
                <a:latin typeface="Times New Roman" panose="02020603050405020304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</a:rPr>
              <a:t>be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</a:rPr>
              <a:t>used</a:t>
            </a:r>
            <a:r>
              <a:rPr lang="zh-CN" altLang="en-US" sz="3600" b="1" dirty="0">
                <a:latin typeface="Times New Roman" panose="02020603050405020304" charset="0"/>
              </a:rPr>
              <a:t> </a:t>
            </a:r>
            <a:r>
              <a:rPr lang="en-US" altLang="zh-CN" sz="3600" b="1" dirty="0">
                <a:latin typeface="Times New Roman" panose="02020603050405020304" charset="0"/>
              </a:rPr>
              <a:t>in</a:t>
            </a:r>
            <a:r>
              <a:rPr lang="zh-CN" altLang="en-US" sz="3600" b="1" dirty="0">
                <a:latin typeface="Times New Roman" panose="02020603050405020304" charset="0"/>
              </a:rPr>
              <a:t> </a:t>
            </a:r>
            <a:r>
              <a:rPr lang="en-US" altLang="zh-CN" sz="3600" b="1" dirty="0">
                <a:latin typeface="Times New Roman" panose="02020603050405020304" charset="0"/>
              </a:rPr>
              <a:t>the</a:t>
            </a:r>
            <a:r>
              <a:rPr lang="zh-CN" altLang="en-US" sz="3600" b="1" dirty="0">
                <a:latin typeface="Times New Roman" panose="02020603050405020304" charset="0"/>
              </a:rPr>
              <a:t> </a:t>
            </a:r>
            <a:r>
              <a:rPr lang="en-US" altLang="zh-CN" sz="3600" b="1" dirty="0">
                <a:latin typeface="Times New Roman" panose="02020603050405020304" charset="0"/>
              </a:rPr>
              <a:t>future?</a:t>
            </a:r>
            <a:endParaRPr lang="en-US" altLang="zh-CN" sz="3600" b="1" dirty="0">
              <a:latin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6"/>
          <p:cNvSpPr txBox="1"/>
          <p:nvPr/>
        </p:nvSpPr>
        <p:spPr>
          <a:xfrm>
            <a:off x="1905000" y="1295400"/>
            <a:ext cx="8305800" cy="565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2947" name="Rectangle 3"/>
          <p:cNvSpPr>
            <a:spLocks noGrp="1"/>
          </p:cNvSpPr>
          <p:nvPr/>
        </p:nvSpPr>
        <p:spPr>
          <a:xfrm>
            <a:off x="753110" y="290830"/>
            <a:ext cx="11172190" cy="5505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6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6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ask sb. to do sth. 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叫（要求）某人做某事</a:t>
            </a:r>
            <a:endParaRPr lang="zh-CN" altLang="en-US"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类似用法</a:t>
            </a: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的动词：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tell, want, allow, wish, teach, advise, encourage</a:t>
            </a:r>
            <a:endParaRPr lang="zh-CN" altLang="en-US"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My mother wanted me to visit Beijing with her. </a:t>
            </a:r>
            <a:endParaRPr lang="en-US" altLang="zh-CN" sz="32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</a:t>
            </a: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我母亲想要我和她一起参观北京。</a:t>
            </a:r>
            <a:endParaRPr lang="zh-CN" altLang="en-US" sz="32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 wish you to have a good journey. </a:t>
            </a:r>
            <a:endParaRPr lang="en-US" altLang="zh-CN" sz="32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</a:t>
            </a: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我祝你旅途愉快。</a:t>
            </a:r>
            <a:endParaRPr lang="zh-CN" altLang="en-US" sz="32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注意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】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否定结构：在不定式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to</a:t>
            </a: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符号前加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not</a:t>
            </a: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altLang="en-US" sz="32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My mother told me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not 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to play on the road. It’s dangerous. </a:t>
            </a:r>
            <a:endParaRPr lang="en-US" altLang="zh-CN" sz="32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</a:t>
            </a: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妈妈告诉我不要在马路上玩耍，很危险</a:t>
            </a:r>
            <a:r>
              <a:rPr lang="zh-CN" altLang="en-US" sz="3200" b="1" dirty="0"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282622" y="337199"/>
            <a:ext cx="10274300" cy="97599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teacher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asked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us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to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think about the future of </a:t>
            </a:r>
            <a:endParaRPr lang="en-US" altLang="zh-CN" sz="36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transportation. </a:t>
            </a:r>
            <a:endParaRPr lang="en-US" altLang="zh-CN" sz="36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/>
          <p:nvPr/>
        </p:nvSpPr>
        <p:spPr>
          <a:xfrm>
            <a:off x="2563814" y="914400"/>
            <a:ext cx="6694487" cy="966788"/>
          </a:xfrm>
          <a:prstGeom prst="roundRect">
            <a:avLst>
              <a:gd name="adj" fmla="val 16667"/>
            </a:avLst>
          </a:prstGeom>
          <a:solidFill>
            <a:srgbClr val="FFFF99">
              <a:alpha val="61176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200" b="1" dirty="0">
                <a:latin typeface="Times New Roman" panose="02020603050405020304" charset="0"/>
              </a:rPr>
              <a:t>present          sound              clean   </a:t>
            </a:r>
            <a:endParaRPr lang="en-US" altLang="zh-CN" sz="3200" b="1" dirty="0">
              <a:latin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200" b="1" dirty="0">
                <a:latin typeface="Times New Roman" panose="02020603050405020304" charset="0"/>
              </a:rPr>
              <a:t>go well         think of         be bad for</a:t>
            </a:r>
            <a:endParaRPr lang="en-US" altLang="zh-CN" sz="3200" b="1" dirty="0">
              <a:latin typeface="Times New Roman" panose="02020603050405020304" charset="0"/>
            </a:endParaRPr>
          </a:p>
        </p:txBody>
      </p:sp>
      <p:sp>
        <p:nvSpPr>
          <p:cNvPr id="21507" name="Rectangle 4"/>
          <p:cNvSpPr/>
          <p:nvPr/>
        </p:nvSpPr>
        <p:spPr>
          <a:xfrm>
            <a:off x="1774826" y="1989139"/>
            <a:ext cx="8893175" cy="4727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3200" b="1" dirty="0">
                <a:latin typeface="Times New Roman" panose="02020603050405020304" charset="0"/>
              </a:rPr>
              <a:t>1. The air in the mountains is much _______ than it is in the cities.</a:t>
            </a:r>
            <a:endParaRPr lang="en-US" altLang="zh-CN" sz="3200" b="1" dirty="0">
              <a:latin typeface="Times New Roman" panose="02020603050405020304" charset="0"/>
            </a:endParaRP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latin typeface="Times New Roman" panose="02020603050405020304" charset="0"/>
              </a:rPr>
              <a:t>2. He _________ a good idea to solve the problem.</a:t>
            </a:r>
            <a:endParaRPr lang="en-US" altLang="zh-CN" sz="3200" b="1" dirty="0">
              <a:latin typeface="Times New Roman" panose="02020603050405020304" charset="0"/>
            </a:endParaRP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latin typeface="Times New Roman" panose="02020603050405020304" charset="0"/>
              </a:rPr>
              <a:t>3. Everything _________ last week. The newcomer got on well with the others.</a:t>
            </a:r>
            <a:endParaRPr lang="en-US" altLang="zh-CN" sz="3200" b="1" dirty="0">
              <a:latin typeface="Times New Roman" panose="02020603050405020304" charset="0"/>
            </a:endParaRP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latin typeface="Times New Roman" panose="02020603050405020304" charset="0"/>
              </a:rPr>
              <a:t>4. Danny stood in front of the class and gave his ____________on his new form of transportation.</a:t>
            </a:r>
            <a:endParaRPr lang="en-US" altLang="zh-CN" sz="3200" b="1" dirty="0">
              <a:latin typeface="Times New Roman" panose="02020603050405020304" charset="0"/>
            </a:endParaRP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latin typeface="Times New Roman" panose="02020603050405020304" charset="0"/>
              </a:rPr>
              <a:t>5. Eating too much junk food _________ our health.</a:t>
            </a:r>
            <a:endParaRPr lang="en-US" altLang="zh-CN" sz="3200" b="1" dirty="0">
              <a:latin typeface="Times New Roman" panose="02020603050405020304" charset="0"/>
            </a:endParaRP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latin typeface="Times New Roman" panose="02020603050405020304" charset="0"/>
              </a:rPr>
              <a:t>6. Your idea ________ fun.</a:t>
            </a:r>
            <a:endParaRPr lang="en-US" altLang="zh-CN" sz="3200" b="1" dirty="0">
              <a:latin typeface="Times New Roman" panose="02020603050405020304" charset="0"/>
            </a:endParaRPr>
          </a:p>
        </p:txBody>
      </p:sp>
      <p:sp>
        <p:nvSpPr>
          <p:cNvPr id="41989" name="Text Box 5"/>
          <p:cNvSpPr txBox="1"/>
          <p:nvPr/>
        </p:nvSpPr>
        <p:spPr>
          <a:xfrm>
            <a:off x="8112125" y="1916114"/>
            <a:ext cx="144938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cleaner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1990" name="Text Box 6"/>
          <p:cNvSpPr txBox="1"/>
          <p:nvPr/>
        </p:nvSpPr>
        <p:spPr>
          <a:xfrm>
            <a:off x="2782889" y="2852739"/>
            <a:ext cx="19764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thought of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1991" name="Text Box 7"/>
          <p:cNvSpPr txBox="1"/>
          <p:nvPr/>
        </p:nvSpPr>
        <p:spPr>
          <a:xfrm>
            <a:off x="4295776" y="3357564"/>
            <a:ext cx="18208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went well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1992" name="Text Box 8"/>
          <p:cNvSpPr txBox="1"/>
          <p:nvPr/>
        </p:nvSpPr>
        <p:spPr>
          <a:xfrm>
            <a:off x="1847850" y="4724400"/>
            <a:ext cx="23510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presentation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1993" name="Text Box 9"/>
          <p:cNvSpPr txBox="1"/>
          <p:nvPr/>
        </p:nvSpPr>
        <p:spPr>
          <a:xfrm>
            <a:off x="7032626" y="5229225"/>
            <a:ext cx="18319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is bad for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1994" name="Text Box 10"/>
          <p:cNvSpPr txBox="1"/>
          <p:nvPr/>
        </p:nvSpPr>
        <p:spPr>
          <a:xfrm>
            <a:off x="4224339" y="6092825"/>
            <a:ext cx="13811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sounds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21515" name="Rectangle 16"/>
          <p:cNvSpPr/>
          <p:nvPr/>
        </p:nvSpPr>
        <p:spPr>
          <a:xfrm>
            <a:off x="1643857" y="-97470"/>
            <a:ext cx="8534400" cy="6724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charset="0"/>
              </a:rPr>
              <a:t>用方框中词和短语的正确形式填空。</a:t>
            </a:r>
            <a:endParaRPr lang="zh-CN" altLang="en-US" sz="3600" b="1" dirty="0">
              <a:solidFill>
                <a:srgbClr val="3333FF"/>
              </a:solidFill>
              <a:latin typeface="Times New Roman" panose="02020603050405020304" charset="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9814306" y="67548"/>
            <a:ext cx="5338483" cy="83099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1441"/>
              </a:avLst>
            </a:prstTxWarp>
            <a:spAutoFit/>
          </a:bodyPr>
          <a:lstStyle/>
          <a:p>
            <a:r>
              <a:rPr lang="en-US" altLang="zh-CN" sz="60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exercise</a:t>
            </a:r>
            <a:endParaRPr lang="zh-CN" altLang="en-US" sz="6000" b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  <p:bldP spid="41991" grpId="0"/>
      <p:bldP spid="41992" grpId="0"/>
      <p:bldP spid="41993" grpId="0"/>
      <p:bldP spid="419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099560" y="-121285"/>
            <a:ext cx="8928735" cy="1143000"/>
          </a:xfrm>
        </p:spPr>
        <p:txBody>
          <a:bodyPr/>
          <a:p>
            <a:br>
              <a:rPr lang="zh-CN" altLang="en-US"/>
            </a:b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What do you think of “a clean car”?</a:t>
            </a:r>
            <a:b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2befd5aa5e6344eb86cef08843ca83ee_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430" y="1022350"/>
            <a:ext cx="3691890" cy="2455545"/>
          </a:xfrm>
          <a:prstGeom prst="rect">
            <a:avLst/>
          </a:prstGeom>
        </p:spPr>
      </p:pic>
      <p:pic>
        <p:nvPicPr>
          <p:cNvPr id="5" name="图片 4" descr="cb3a32c8e2ce4bf2bb3176b873b9c099_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480" y="1069975"/>
            <a:ext cx="3859530" cy="25025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15" y="3845560"/>
            <a:ext cx="3830320" cy="2276475"/>
          </a:xfrm>
          <a:prstGeom prst="rect">
            <a:avLst/>
          </a:prstGeom>
        </p:spPr>
      </p:pic>
      <p:sp>
        <p:nvSpPr>
          <p:cNvPr id="7174" name="Rectangle 6"/>
          <p:cNvSpPr/>
          <p:nvPr/>
        </p:nvSpPr>
        <p:spPr>
          <a:xfrm>
            <a:off x="7903845" y="3319145"/>
            <a:ext cx="3205480" cy="7556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watering lorry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4270" y="3181985"/>
            <a:ext cx="3510280" cy="7556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street sweeper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322070" y="6097905"/>
            <a:ext cx="3332480" cy="7556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garbage truck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79435" y="6208395"/>
            <a:ext cx="3886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spraying truck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47117" name="AutoShape 13"/>
          <p:cNvSpPr/>
          <p:nvPr/>
        </p:nvSpPr>
        <p:spPr>
          <a:xfrm>
            <a:off x="1055370" y="708660"/>
            <a:ext cx="11679555" cy="3224530"/>
          </a:xfrm>
          <a:prstGeom prst="irregularSeal2">
            <a:avLst/>
          </a:prstGeom>
          <a:solidFill>
            <a:srgbClr val="FFFF9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Times New Roman" panose="02020603050405020304" charset="0"/>
              </a:rPr>
              <a:t>    We can call them the cleaning trucks.</a:t>
            </a:r>
            <a:endParaRPr lang="en-US" altLang="zh-CN" sz="3600" b="1" dirty="0">
              <a:latin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3937635"/>
            <a:ext cx="4150995" cy="2432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174" grpId="0"/>
      <p:bldP spid="7174" grpId="1"/>
      <p:bldP spid="8" grpId="0"/>
      <p:bldP spid="8" grpId="1"/>
      <p:bldP spid="47117" grpId="0" bldLvl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5127" name="Picture 9" descr="th?id=OI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725" y="1223010"/>
            <a:ext cx="5460365" cy="4221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056120" y="830580"/>
            <a:ext cx="4312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is a clean car.</a:t>
            </a:r>
            <a:r>
              <a:rPr lang="en-US" altLang="zh-CN" sz="4000" b="1">
                <a:solidFill>
                  <a:srgbClr val="FF0000"/>
                </a:solidFill>
              </a:rPr>
              <a:t> 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  <p:sp>
        <p:nvSpPr>
          <p:cNvPr id="47118" name="Text Box 14"/>
          <p:cNvSpPr txBox="1"/>
          <p:nvPr/>
        </p:nvSpPr>
        <p:spPr>
          <a:xfrm>
            <a:off x="7223815" y="1785463"/>
            <a:ext cx="4267200" cy="1611312"/>
          </a:xfrm>
          <a:prstGeom prst="rect">
            <a:avLst/>
          </a:prstGeom>
          <a:solidFill>
            <a:srgbClr val="CCFFCC"/>
          </a:solidFill>
          <a:ln w="57150" cap="flat" cmpd="thinThick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charset="0"/>
              </a:rPr>
              <a:t>CLEAN</a:t>
            </a:r>
            <a:r>
              <a:rPr lang="en-US" altLang="zh-CN" sz="3200" b="1" dirty="0">
                <a:latin typeface="Times New Roman" panose="02020603050405020304" charset="0"/>
              </a:rPr>
              <a:t> here means it does not create so much pollution.</a:t>
            </a:r>
            <a:endParaRPr lang="en-US" altLang="zh-CN" sz="3200" b="1" dirty="0">
              <a:latin typeface="Times New Roman" panose="02020603050405020304" charset="0"/>
            </a:endParaRPr>
          </a:p>
        </p:txBody>
      </p:sp>
      <p:sp>
        <p:nvSpPr>
          <p:cNvPr id="47115" name="Oval 11"/>
          <p:cNvSpPr/>
          <p:nvPr/>
        </p:nvSpPr>
        <p:spPr>
          <a:xfrm>
            <a:off x="3593989" y="5187095"/>
            <a:ext cx="8686800" cy="1676400"/>
          </a:xfrm>
          <a:prstGeom prst="ellipse">
            <a:avLst/>
          </a:prstGeom>
          <a:solidFill>
            <a:srgbClr val="CCFFFF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3200" b="1" dirty="0">
              <a:latin typeface="Times New Roman" panose="02020603050405020304" charset="0"/>
            </a:endParaRPr>
          </a:p>
        </p:txBody>
      </p:sp>
      <p:sp>
        <p:nvSpPr>
          <p:cNvPr id="47116" name="Rectangle 12"/>
          <p:cNvSpPr/>
          <p:nvPr/>
        </p:nvSpPr>
        <p:spPr>
          <a:xfrm>
            <a:off x="4227242" y="5456543"/>
            <a:ext cx="7847013" cy="11387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400" b="1" dirty="0">
                <a:latin typeface="Times New Roman" panose="02020603050405020304" charset="0"/>
              </a:rPr>
              <a:t>Maybe we can use </a:t>
            </a:r>
            <a:r>
              <a:rPr lang="en-US" altLang="zh-CN" sz="3400" b="1" dirty="0">
                <a:solidFill>
                  <a:schemeClr val="accent1"/>
                </a:solidFill>
                <a:latin typeface="Times New Roman" panose="02020603050405020304" charset="0"/>
              </a:rPr>
              <a:t>electricity, water, wind, sun power</a:t>
            </a:r>
            <a:r>
              <a:rPr lang="en-US" altLang="zh-CN" sz="3400" b="1" dirty="0">
                <a:latin typeface="Times New Roman" panose="02020603050405020304" charset="0"/>
              </a:rPr>
              <a:t> as fuel in the future.</a:t>
            </a:r>
            <a:endParaRPr lang="en-US" altLang="zh-CN" sz="3400" b="1" dirty="0">
              <a:latin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07355" y="3688715"/>
            <a:ext cx="706310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 dirty="0">
                <a:latin typeface="Times New Roman" panose="02020603050405020304" charset="0"/>
                <a:sym typeface="+mn-ea"/>
              </a:rPr>
              <a:t>What different</a:t>
            </a:r>
            <a:r>
              <a:rPr lang="zh-CN" altLang="en-US" sz="3200" b="1" dirty="0"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latin typeface="Times New Roman" panose="02020603050405020304" charset="0"/>
                <a:sym typeface="+mn-ea"/>
              </a:rPr>
              <a:t>kinds</a:t>
            </a:r>
            <a:r>
              <a:rPr lang="zh-CN" altLang="en-US" sz="3200" b="1" dirty="0"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latin typeface="Times New Roman" panose="02020603050405020304" charset="0"/>
                <a:sym typeface="+mn-ea"/>
              </a:rPr>
              <a:t>of</a:t>
            </a:r>
            <a:r>
              <a:rPr lang="zh-CN" altLang="en-US" sz="3200" b="1" dirty="0"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latin typeface="Times New Roman" panose="02020603050405020304" charset="0"/>
                <a:sym typeface="+mn-ea"/>
              </a:rPr>
              <a:t>fuel</a:t>
            </a:r>
            <a:r>
              <a:rPr lang="zh-CN" altLang="en-US" sz="3200" b="1" dirty="0"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latin typeface="Times New Roman" panose="02020603050405020304" charset="0"/>
                <a:sym typeface="+mn-ea"/>
              </a:rPr>
              <a:t>may</a:t>
            </a:r>
            <a:r>
              <a:rPr lang="zh-CN" altLang="en-US" sz="3200" b="1" dirty="0"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be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sym typeface="+mn-ea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used</a:t>
            </a:r>
            <a:r>
              <a:rPr lang="zh-CN" altLang="en-US" sz="3200" b="1" dirty="0">
                <a:latin typeface="Times New Roman" panose="02020603050405020304" charset="0"/>
                <a:sym typeface="+mn-ea"/>
              </a:rPr>
              <a:t>  </a:t>
            </a:r>
            <a:r>
              <a:rPr lang="en-US" altLang="zh-CN" sz="3200" b="1" dirty="0">
                <a:latin typeface="Times New Roman" panose="02020603050405020304" charset="0"/>
                <a:sym typeface="+mn-ea"/>
              </a:rPr>
              <a:t>to create clean cars in</a:t>
            </a:r>
            <a:r>
              <a:rPr lang="zh-CN" altLang="en-US" sz="3200" b="1" dirty="0"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latin typeface="Times New Roman" panose="02020603050405020304" charset="0"/>
                <a:sym typeface="+mn-ea"/>
              </a:rPr>
              <a:t>the</a:t>
            </a:r>
            <a:r>
              <a:rPr lang="zh-CN" altLang="en-US" sz="3200" b="1" dirty="0"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latin typeface="Times New Roman" panose="02020603050405020304" charset="0"/>
                <a:sym typeface="+mn-ea"/>
              </a:rPr>
              <a:t>future?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 bldLvl="0" animBg="1"/>
      <p:bldP spid="47115" grpId="0" bldLvl="0" animBg="1"/>
      <p:bldP spid="47116" grpId="0"/>
      <p:bldP spid="3" grpId="0"/>
      <p:bldP spid="4" grpId="0" bldLvl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1774825" y="1517650"/>
            <a:ext cx="8713788" cy="503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charset="0"/>
              </a:rPr>
              <a:t>1. Jenny and Li Ming talked about different types of transportation over the next ________ years.</a:t>
            </a:r>
            <a:endParaRPr lang="en-US" altLang="zh-CN" sz="3600" b="1" dirty="0">
              <a:latin typeface="Times New Roman" panose="02020603050405020304" charset="0"/>
            </a:endParaRPr>
          </a:p>
          <a:p>
            <a:r>
              <a:rPr lang="en-US" altLang="zh-CN" sz="3600" b="1" dirty="0">
                <a:latin typeface="Times New Roman" panose="02020603050405020304" charset="0"/>
              </a:rPr>
              <a:t>A one hundred        B one thousand </a:t>
            </a:r>
            <a:endParaRPr lang="en-US" altLang="zh-CN" sz="3600" b="1" dirty="0">
              <a:latin typeface="Times New Roman" panose="02020603050405020304" charset="0"/>
            </a:endParaRPr>
          </a:p>
          <a:p>
            <a:r>
              <a:rPr lang="en-US" altLang="zh-CN" sz="3600" b="1" dirty="0">
                <a:latin typeface="Times New Roman" panose="02020603050405020304" charset="0"/>
              </a:rPr>
              <a:t>C one million</a:t>
            </a:r>
            <a:endParaRPr lang="en-US" altLang="zh-CN" sz="3600" b="1" dirty="0">
              <a:latin typeface="Times New Roman" panose="02020603050405020304" charset="0"/>
            </a:endParaRPr>
          </a:p>
          <a:p>
            <a:r>
              <a:rPr lang="en-US" altLang="zh-CN" sz="3600" b="1" dirty="0">
                <a:latin typeface="Times New Roman" panose="02020603050405020304" charset="0"/>
              </a:rPr>
              <a:t>2. Jenny would like to invent a ________.</a:t>
            </a:r>
            <a:endParaRPr lang="en-US" altLang="zh-CN" sz="3600" b="1" dirty="0">
              <a:latin typeface="Times New Roman" panose="02020603050405020304" charset="0"/>
            </a:endParaRPr>
          </a:p>
          <a:p>
            <a:r>
              <a:rPr lang="en-US" altLang="zh-CN" sz="3600" b="1" dirty="0">
                <a:latin typeface="Times New Roman" panose="02020603050405020304" charset="0"/>
              </a:rPr>
              <a:t>A hoverboard  B clean car  C backpack</a:t>
            </a:r>
            <a:endParaRPr lang="en-US" altLang="zh-CN" sz="3600" b="1" dirty="0">
              <a:latin typeface="Times New Roman" panose="02020603050405020304" charset="0"/>
            </a:endParaRPr>
          </a:p>
          <a:p>
            <a:r>
              <a:rPr lang="en-US" altLang="zh-CN" sz="3600" b="1" dirty="0">
                <a:latin typeface="Times New Roman" panose="02020603050405020304" charset="0"/>
              </a:rPr>
              <a:t>3. Li Ming travelled across the city by ___.</a:t>
            </a:r>
            <a:endParaRPr lang="en-US" altLang="zh-CN" sz="3600" b="1" dirty="0">
              <a:latin typeface="Times New Roman" panose="02020603050405020304" charset="0"/>
            </a:endParaRPr>
          </a:p>
          <a:p>
            <a:r>
              <a:rPr lang="en-US" altLang="zh-CN" sz="3600" b="1" dirty="0">
                <a:latin typeface="Times New Roman" panose="02020603050405020304" charset="0"/>
              </a:rPr>
              <a:t>A bus      B bike          C train</a:t>
            </a:r>
            <a:endParaRPr lang="en-US" altLang="zh-CN" sz="3600" b="1" dirty="0">
              <a:latin typeface="Times New Roman" panose="02020603050405020304" charset="0"/>
            </a:endParaRPr>
          </a:p>
        </p:txBody>
      </p:sp>
      <p:pic>
        <p:nvPicPr>
          <p:cNvPr id="49155" name="Picture 3" descr="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1788" y="3021014"/>
            <a:ext cx="684212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4" descr="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1" y="4625976"/>
            <a:ext cx="7207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Picture 5" descr="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1" y="5768976"/>
            <a:ext cx="720725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8"/>
          <p:cNvSpPr/>
          <p:nvPr/>
        </p:nvSpPr>
        <p:spPr>
          <a:xfrm>
            <a:off x="196056" y="1064405"/>
            <a:ext cx="2003425" cy="481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Task 1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99"/>
          <p:cNvSpPr txBox="1"/>
          <p:nvPr/>
        </p:nvSpPr>
        <p:spPr>
          <a:xfrm>
            <a:off x="2286000" y="972233"/>
            <a:ext cx="9478645" cy="646331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Listen and tick the correct answers.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2" name="unit6_lesson3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8120" y="5562600"/>
            <a:ext cx="11525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34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0585" y="859790"/>
            <a:ext cx="10920730" cy="68705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 What did Jenny's class do this week in school?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  <a:spcBef>
                <a:spcPts val="650"/>
              </a:spcBef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They discussed transportation.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ts val="650"/>
              </a:spcBef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They </a:t>
            </a: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learned about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trains, planes, bicycles, cars and rockets.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 What did the teacher ask the class to do?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teacher </a:t>
            </a: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asked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them </a:t>
            </a: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think about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future of transportation.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What does Li Ming think of Jenny’s idea of inventing a clean car?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 thinks it </a:t>
            </a: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sounds like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fun project. Jenny is right about cars.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  <a:buClrTx/>
            </a:pP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3200" b="1" dirty="0">
              <a:solidFill>
                <a:srgbClr val="9933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265" name="文本框 99"/>
          <p:cNvSpPr txBox="1"/>
          <p:nvPr/>
        </p:nvSpPr>
        <p:spPr>
          <a:xfrm>
            <a:off x="1995170" y="-32544"/>
            <a:ext cx="10121900" cy="646331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Read 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</a:rPr>
              <a:t>two emails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and answer the questions.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4930" y="49530"/>
            <a:ext cx="2003425" cy="481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Task 2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8866" y="932082"/>
            <a:ext cx="10931856" cy="564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50"/>
              </a:spcBef>
              <a:buClrTx/>
            </a:pP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4. What does Li Ming think of cars? </a:t>
            </a:r>
            <a:endParaRPr lang="en-US" altLang="zh-CN" sz="32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  <a:spcBef>
                <a:spcPts val="650"/>
              </a:spcBef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They </a:t>
            </a: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very </a:t>
            </a: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bad for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our environment.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  <a:spcBef>
                <a:spcPts val="65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5. </a:t>
            </a:r>
            <a:r>
              <a:rPr lang="en-US" altLang="zh-CN" sz="3200" dirty="0">
                <a:latin typeface="Times New Roman" panose="02020603050405020304" charset="0"/>
              </a:rPr>
              <a:t>How did Li Ming travel around the city?</a:t>
            </a:r>
            <a:endParaRPr lang="en-US" altLang="zh-CN" sz="3200" dirty="0"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ts val="650"/>
              </a:spcBef>
            </a:pPr>
            <a:r>
              <a:rPr lang="en-US" altLang="zh-CN" sz="3200" dirty="0">
                <a:latin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He rode across the city. /By bike.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6. How long did Li Ming pedal?</a:t>
            </a:r>
            <a:endParaRPr lang="en-US" altLang="zh-CN" sz="32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just" defTabSz="4572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more than an hour!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defTabSz="4572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7. What will cars use to power them in the future?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defTabSz="4572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Water or sun energy.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28625" y="285750"/>
            <a:ext cx="2003425" cy="481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Task </a:t>
            </a:r>
            <a:r>
              <a:rPr lang="en-US" altLang="zh-CN" sz="4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9160" y="1263650"/>
            <a:ext cx="105156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1Read the two e-mails by youself.</a:t>
            </a:r>
            <a:endParaRPr lang="en-US" altLang="zh-CN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2. Read the two emails  to your partner, correct your wrong pronunciation.</a:t>
            </a:r>
            <a:endParaRPr lang="en-US" altLang="zh-CN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TextBox 15"/>
          <p:cNvSpPr txBox="1"/>
          <p:nvPr/>
        </p:nvSpPr>
        <p:spPr>
          <a:xfrm>
            <a:off x="2664460" y="662940"/>
            <a:ext cx="8147685" cy="5224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5125" indent="-365125" defTabSz="457200">
              <a:lnSpc>
                <a:spcPct val="13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en-US" altLang="zh-CN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8553" name="矩形 2"/>
          <p:cNvSpPr/>
          <p:nvPr/>
        </p:nvSpPr>
        <p:spPr>
          <a:xfrm>
            <a:off x="768626" y="1185391"/>
            <a:ext cx="11423373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/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This week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Jenny’s class discussed_______________(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交通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).They ________(learn)  about trains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planes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rockets and more. The teacher asked them to think ______ the future of transportation. They had to think of ___ invention and present it ____ the class. Danny ______(give) a very interesting ____________ (present). He put _____ an old backpack. He _____(get) on a chair and ________  (jump) down. He wanted to fly. Li Ming thinks that cars are bad _____our environment. When people walk or ride bicycles more often, our air would be a lot _______(clean). He  _________(pedal) for more than an hour! In the future, cars will __________(probable) use water or sun energy to power them.</a:t>
            </a:r>
            <a:endParaRPr lang="zh-CN" altLang="en-US" sz="3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395" name="矩形 1"/>
          <p:cNvSpPr/>
          <p:nvPr/>
        </p:nvSpPr>
        <p:spPr>
          <a:xfrm>
            <a:off x="7545906" y="1100338"/>
            <a:ext cx="31248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transportation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398" name="矩形 4"/>
          <p:cNvSpPr/>
          <p:nvPr/>
        </p:nvSpPr>
        <p:spPr>
          <a:xfrm>
            <a:off x="7253642" y="3041277"/>
            <a:ext cx="265714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presentation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400" name="矩形 6"/>
          <p:cNvSpPr/>
          <p:nvPr/>
        </p:nvSpPr>
        <p:spPr>
          <a:xfrm>
            <a:off x="1736090" y="3566399"/>
            <a:ext cx="18567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1298" y="1995995"/>
            <a:ext cx="32804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lvl="0" algn="l"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about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894" y="2624667"/>
            <a:ext cx="29997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lvl="0" algn="l"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28625" y="285750"/>
            <a:ext cx="2003425" cy="481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Task 3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矩形 1"/>
          <p:cNvSpPr/>
          <p:nvPr/>
        </p:nvSpPr>
        <p:spPr>
          <a:xfrm>
            <a:off x="2432050" y="1575809"/>
            <a:ext cx="31248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learned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矩形 5"/>
          <p:cNvSpPr/>
          <p:nvPr/>
        </p:nvSpPr>
        <p:spPr>
          <a:xfrm>
            <a:off x="2175395" y="3062693"/>
            <a:ext cx="151991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gave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矩形 6"/>
          <p:cNvSpPr/>
          <p:nvPr/>
        </p:nvSpPr>
        <p:spPr>
          <a:xfrm>
            <a:off x="6086912" y="3548113"/>
            <a:ext cx="18567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got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3" name="矩形 6"/>
          <p:cNvSpPr/>
          <p:nvPr/>
        </p:nvSpPr>
        <p:spPr>
          <a:xfrm>
            <a:off x="10335259" y="3548113"/>
            <a:ext cx="18567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jumped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矩形 5"/>
          <p:cNvSpPr/>
          <p:nvPr/>
        </p:nvSpPr>
        <p:spPr>
          <a:xfrm>
            <a:off x="9150830" y="2547032"/>
            <a:ext cx="151991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矩形 6"/>
          <p:cNvSpPr/>
          <p:nvPr/>
        </p:nvSpPr>
        <p:spPr>
          <a:xfrm>
            <a:off x="876019" y="4519093"/>
            <a:ext cx="18567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矩形 6"/>
          <p:cNvSpPr/>
          <p:nvPr/>
        </p:nvSpPr>
        <p:spPr>
          <a:xfrm>
            <a:off x="5345227" y="4988598"/>
            <a:ext cx="27861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cleaner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矩形 6"/>
          <p:cNvSpPr/>
          <p:nvPr/>
        </p:nvSpPr>
        <p:spPr>
          <a:xfrm>
            <a:off x="8666744" y="4978917"/>
            <a:ext cx="288018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defTabSz="457200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pedalled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99"/>
          <p:cNvSpPr txBox="1"/>
          <p:nvPr/>
        </p:nvSpPr>
        <p:spPr>
          <a:xfrm>
            <a:off x="2432050" y="272522"/>
            <a:ext cx="9331325" cy="646331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49" charset="-122"/>
              </a:rPr>
              <a:t>Read the lesson and fill in the blanks.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" name="矩形 6"/>
          <p:cNvSpPr/>
          <p:nvPr/>
        </p:nvSpPr>
        <p:spPr>
          <a:xfrm>
            <a:off x="8424501" y="5473162"/>
            <a:ext cx="2387644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defTabSz="45720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probably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8" grpId="0"/>
      <p:bldP spid="16400" grpId="0"/>
      <p:bldP spid="3" grpId="0"/>
      <p:bldP spid="4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TextBox 15"/>
          <p:cNvSpPr txBox="1"/>
          <p:nvPr/>
        </p:nvSpPr>
        <p:spPr>
          <a:xfrm>
            <a:off x="583096" y="675861"/>
            <a:ext cx="11297119" cy="1946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en-US" altLang="zh-CN" sz="3200" b="1" dirty="0">
                <a:latin typeface="Arial" panose="020B0604020202020204" pitchFamily="34" charset="0"/>
              </a:rPr>
              <a:t>             What are the advantages and disadvantages of different types of transportation? Talk with your partner and fill in the table.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82930" y="2621915"/>
          <a:ext cx="11493501" cy="3255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735"/>
                <a:gridCol w="861378"/>
                <a:gridCol w="861378"/>
                <a:gridCol w="1694815"/>
                <a:gridCol w="1245235"/>
                <a:gridCol w="1179830"/>
                <a:gridCol w="1079500"/>
                <a:gridCol w="1738630"/>
              </a:tblGrid>
              <a:tr h="1054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Transportation</a:t>
                      </a:r>
                      <a:endParaRPr lang="en-US" sz="36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car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bus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en-US" alt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bicycle</a:t>
                      </a:r>
                      <a:endParaRPr lang="en-US" sz="36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plane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train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ship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walking</a:t>
                      </a:r>
                      <a:endParaRPr lang="en-US" alt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8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Advantages</a:t>
                      </a:r>
                      <a:endParaRPr lang="en-US" sz="36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en-US" altLang="en-US" sz="36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en-US" altLang="en-US" sz="36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Disadvantages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en-US" alt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3600" kern="1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en-US" altLang="en-US" sz="36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圆角矩形 7"/>
          <p:cNvSpPr/>
          <p:nvPr/>
        </p:nvSpPr>
        <p:spPr>
          <a:xfrm>
            <a:off x="13253" y="675861"/>
            <a:ext cx="2003425" cy="481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Task 4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4458</Words>
  <Application>WPS 演示</Application>
  <PresentationFormat>宽屏</PresentationFormat>
  <Paragraphs>226</Paragraphs>
  <Slides>16</Slides>
  <Notes>0</Notes>
  <HiddenSlides>2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Garamond</vt:lpstr>
      <vt:lpstr>Calibri</vt:lpstr>
      <vt:lpstr>Times New Roman</vt:lpstr>
      <vt:lpstr>华文新魏</vt:lpstr>
      <vt:lpstr>黑体</vt:lpstr>
      <vt:lpstr>Arial Unicode MS</vt:lpstr>
      <vt:lpstr>Calibri Light</vt:lpstr>
      <vt:lpstr>等线 Light</vt:lpstr>
      <vt:lpstr>等线</vt:lpstr>
      <vt:lpstr>华文琥珀</vt:lpstr>
      <vt:lpstr>华文楷体</vt:lpstr>
      <vt:lpstr>1_Office 主题​​</vt:lpstr>
      <vt:lpstr>4_自定义设计方案</vt:lpstr>
      <vt:lpstr>PowerPoint 演示文稿</vt:lpstr>
      <vt:lpstr> What do you think of “a clean car”?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GWS</dc:creator>
  <cp:lastModifiedBy>gws-xx</cp:lastModifiedBy>
  <cp:revision>348</cp:revision>
  <dcterms:created xsi:type="dcterms:W3CDTF">2019-06-19T02:08:00Z</dcterms:created>
  <dcterms:modified xsi:type="dcterms:W3CDTF">2021-11-28T01:57:05Z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