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7" r:id="rId12"/>
    <p:sldId id="266" r:id="rId13"/>
    <p:sldId id="264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80" r:id="rId25"/>
    <p:sldId id="284" r:id="rId26"/>
    <p:sldId id="285" r:id="rId27"/>
    <p:sldId id="282" r:id="rId28"/>
    <p:sldId id="283" r:id="rId29"/>
    <p:sldId id="287" r:id="rId30"/>
    <p:sldId id="286" r:id="rId31"/>
    <p:sldId id="288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FED0-E54A-43F0-8188-A0FDFFD58B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37AC-1AFF-4809-B92B-99EF916C4C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9.png"/><Relationship Id="rId1" Type="http://schemas.openxmlformats.org/officeDocument/2006/relationships/hyperlink" Target="U8&#35838;&#26412;&#24405;&#38899;/U8L43/U8L43listen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hyperlink" Target="03.swf" TargetMode="Externa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30234" y="0"/>
            <a:ext cx="7483532" cy="5883094"/>
            <a:chOff x="615645" y="0"/>
            <a:chExt cx="8244727" cy="5883094"/>
          </a:xfrm>
        </p:grpSpPr>
        <p:sp>
          <p:nvSpPr>
            <p:cNvPr id="5" name="矩形 4"/>
            <p:cNvSpPr/>
            <p:nvPr/>
          </p:nvSpPr>
          <p:spPr>
            <a:xfrm>
              <a:off x="615645" y="987574"/>
              <a:ext cx="8244727" cy="4895520"/>
            </a:xfrm>
            <a:prstGeom prst="rect">
              <a:avLst/>
            </a:prstGeom>
            <a:solidFill>
              <a:srgbClr val="E4EAEA"/>
            </a:solidFill>
            <a:ln>
              <a:noFill/>
            </a:ln>
            <a:effectLst>
              <a:outerShdw blurRad="50800" dist="38100" dir="636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987824" y="0"/>
              <a:ext cx="144016" cy="987574"/>
            </a:xfrm>
            <a:prstGeom prst="rect">
              <a:avLst/>
            </a:prstGeom>
            <a:blipFill>
              <a:blip r:embed="rId1"/>
              <a:tile tx="0" ty="0" sx="100000" sy="100000" flip="none" algn="ctr"/>
            </a:blipFill>
            <a:ln>
              <a:noFill/>
            </a:ln>
            <a:effectLst>
              <a:outerShdw blurRad="50800" dist="88900" dir="97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073924" y="0"/>
              <a:ext cx="144016" cy="987574"/>
            </a:xfrm>
            <a:prstGeom prst="rect">
              <a:avLst/>
            </a:prstGeom>
            <a:blipFill>
              <a:blip r:embed="rId1"/>
              <a:tile tx="0" ty="0" sx="100000" sy="100000" flip="none" algn="ctr"/>
            </a:blipFill>
            <a:ln>
              <a:noFill/>
            </a:ln>
            <a:effectLst>
              <a:outerShdw blurRad="50800" dist="88900" dir="97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6" b="72367"/>
          <a:stretch>
            <a:fillRect/>
          </a:stretch>
        </p:blipFill>
        <p:spPr>
          <a:xfrm>
            <a:off x="2657148" y="106018"/>
            <a:ext cx="2817377" cy="3429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46897" y="1700808"/>
            <a:ext cx="495204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>
                    <a:lumMod val="50000"/>
                  </a:schemeClr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Lesson 43</a:t>
            </a:r>
            <a:endParaRPr lang="en-US" altLang="zh-CN" sz="7200" dirty="0">
              <a:solidFill>
                <a:schemeClr val="accent1">
                  <a:lumMod val="50000"/>
                </a:schemeClr>
              </a:solidFill>
              <a:latin typeface="海派腔调禅粗黑简2.0" panose="02000500000000000000" pitchFamily="2" charset="-122"/>
              <a:ea typeface="海派腔调禅粗黑简2.0" panose="02000500000000000000" pitchFamily="2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1331640" y="2861324"/>
            <a:ext cx="70150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dirty="0"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What Makes You Unique?</a:t>
            </a:r>
            <a:endParaRPr lang="en-US" altLang="zh-CN" sz="4800" dirty="0">
              <a:latin typeface="Times New Roman" panose="02020603050405020304" charset="0"/>
              <a:ea typeface="海派腔调禅粗黑简2.0" panose="02000500000000000000" pitchFamily="2" charset="-122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t="29632" r="57573" b="42735"/>
          <a:stretch>
            <a:fillRect/>
          </a:stretch>
        </p:blipFill>
        <p:spPr>
          <a:xfrm>
            <a:off x="7503045" y="3535019"/>
            <a:ext cx="1687351" cy="20536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t="29632" r="57573" b="42735"/>
          <a:stretch>
            <a:fillRect/>
          </a:stretch>
        </p:blipFill>
        <p:spPr>
          <a:xfrm rot="14458143">
            <a:off x="6680429" y="4602657"/>
            <a:ext cx="2249801" cy="1540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6492" y="4015485"/>
            <a:ext cx="6645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He that walks with wise men shall be wise.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与智者</a:t>
            </a:r>
            <a:r>
              <a:rPr lang="zh-CN" altLang="en-US" sz="2800" dirty="0" smtClean="0">
                <a:solidFill>
                  <a:srgbClr val="FF0000"/>
                </a:solidFill>
              </a:rPr>
              <a:t>同行，也将成为智者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2863" y="674688"/>
            <a:ext cx="83073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charset="0"/>
              </a:rPr>
              <a:t>Listen to the dialogue and fill in the blanks.</a:t>
            </a:r>
            <a:endParaRPr lang="en-US" altLang="zh-CN" sz="320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4450" y="1627188"/>
            <a:ext cx="86312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 dirty="0">
                <a:latin typeface="Times New Roman" panose="02020603050405020304" charset="0"/>
              </a:rPr>
              <a:t>Mike:  Hi Helen! Are you there?</a:t>
            </a:r>
            <a:endParaRPr kumimoji="1" lang="en-US" altLang="zh-CN" sz="3200" dirty="0">
              <a:latin typeface="Times New Roman" panose="0202060305040502030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 dirty="0">
                <a:latin typeface="Times New Roman" panose="02020603050405020304" charset="0"/>
              </a:rPr>
              <a:t>Helen: Yes, Mike. What’s up?</a:t>
            </a:r>
            <a:endParaRPr kumimoji="1" lang="en-US" altLang="zh-CN" sz="3200" dirty="0">
              <a:latin typeface="Times New Roman" panose="0202060305040502030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 dirty="0">
                <a:latin typeface="Times New Roman" panose="02020603050405020304" charset="0"/>
              </a:rPr>
              <a:t>Mike:  Could you help me with my ___________</a:t>
            </a:r>
            <a:endParaRPr kumimoji="1" lang="en-US" altLang="zh-CN" sz="3200" dirty="0">
              <a:latin typeface="Times New Roman" panose="0202060305040502030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 dirty="0">
                <a:latin typeface="Times New Roman" panose="02020603050405020304" charset="0"/>
              </a:rPr>
              <a:t>            this week?</a:t>
            </a:r>
            <a:endParaRPr kumimoji="1" lang="en-US" altLang="zh-CN" sz="3200" dirty="0">
              <a:latin typeface="Times New Roman" panose="0202060305040502030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 dirty="0">
                <a:latin typeface="Times New Roman" panose="02020603050405020304" charset="0"/>
              </a:rPr>
              <a:t>Helen: Sure. Tell me more about it.</a:t>
            </a:r>
            <a:endParaRPr kumimoji="1" lang="en-US" altLang="zh-CN" sz="3200" dirty="0">
              <a:latin typeface="Times New Roman" panose="0202060305040502030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659563" y="3284538"/>
            <a:ext cx="1458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charset="0"/>
              </a:rPr>
              <a:t>project </a:t>
            </a:r>
            <a:endParaRPr lang="en-US" altLang="zh-CN" sz="3200">
              <a:solidFill>
                <a:srgbClr val="FF3300"/>
              </a:solidFill>
              <a:latin typeface="Times New Roman" panose="02020603050405020304" charset="0"/>
            </a:endParaRPr>
          </a:p>
        </p:txBody>
      </p:sp>
      <p:pic>
        <p:nvPicPr>
          <p:cNvPr id="62471" name="Picture 7" descr="图片96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836613"/>
            <a:ext cx="801687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6870" y="91313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67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468" grpId="0"/>
      <p:bldP spid="80900" grpId="0"/>
      <p:bldP spid="624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12725" y="128588"/>
            <a:ext cx="8693150" cy="643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Mike:  We are ____________to write about Dr. 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 Hawking. I know he is a famous 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 _____________. But what should I write 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 about him? I’m not sure.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Helen: He wrote some interesting books. Maybe 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you can talk about one of his books.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Mike:  That’s a great idea. Thank you for your 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help.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Helen: It’s my _____________.</a:t>
            </a:r>
            <a:endParaRPr kumimoji="1" lang="en-US" altLang="zh-CN" sz="3200">
              <a:latin typeface="Times New Roman" panose="02020603050405020304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152775" y="65088"/>
            <a:ext cx="1944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charset="0"/>
              </a:rPr>
              <a:t>supposed </a:t>
            </a:r>
            <a:endParaRPr lang="en-US" altLang="zh-CN" sz="3200">
              <a:solidFill>
                <a:srgbClr val="FF3300"/>
              </a:solidFill>
              <a:latin typeface="Times New Roman" panose="02020603050405020304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381375" y="5908675"/>
            <a:ext cx="1654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charset="0"/>
              </a:rPr>
              <a:t>pleasure</a:t>
            </a:r>
            <a:endParaRPr lang="en-US" altLang="zh-CN" sz="3200">
              <a:solidFill>
                <a:srgbClr val="FF3300"/>
              </a:solidFill>
              <a:latin typeface="Times New Roman" panose="02020603050405020304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124075" y="1581150"/>
            <a:ext cx="1598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charset="0"/>
              </a:rPr>
              <a:t>scientist </a:t>
            </a:r>
            <a:endParaRPr lang="en-US" altLang="zh-CN" sz="3200">
              <a:solidFill>
                <a:srgbClr val="FF33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495" grpId="0"/>
      <p:bldP spid="634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15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Task1 </a:t>
            </a:r>
            <a:endParaRPr lang="zh-CN" alt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49751" y="983025"/>
            <a:ext cx="530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 What does Li Ming want to get from Jenny?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20125"/>
            <a:ext cx="537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He wants to get her help.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751" y="240966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 How dose Li Ming like  the report?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59" y="2996952"/>
            <a:ext cx="537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He thinks it a little hard.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751" y="40770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3. What does Jenny tell Li Ming to write about?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933264"/>
            <a:ext cx="799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She tells him to write about his special talents and personal strengths. And write about what makes him unique?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-9525" y="465138"/>
            <a:ext cx="927576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600" dirty="0">
                <a:solidFill>
                  <a:schemeClr val="accent2"/>
                </a:solidFill>
                <a:latin typeface="Times New Roman" panose="02020603050405020304" charset="0"/>
              </a:rPr>
              <a:t>Read the lesson and write true (T) or false (F).</a:t>
            </a:r>
            <a:endParaRPr kumimoji="1" lang="en-US" altLang="zh-CN" sz="3600" dirty="0">
              <a:solidFill>
                <a:schemeClr val="accent2"/>
              </a:solidFill>
              <a:latin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dirty="0">
                <a:latin typeface="Times New Roman" panose="02020603050405020304" charset="0"/>
              </a:rPr>
              <a:t>1. Jenny and Li Ming are talking on the phone. </a:t>
            </a:r>
            <a:r>
              <a:rPr kumimoji="1" lang="en-US" altLang="zh-CN" dirty="0"/>
              <a:t>            </a:t>
            </a:r>
            <a:r>
              <a:rPr kumimoji="1" lang="zh-CN" altLang="en-US" sz="2800" dirty="0">
                <a:latin typeface="Times New Roman" panose="02020603050405020304" charset="0"/>
              </a:rPr>
              <a:t>（    ）</a:t>
            </a:r>
            <a:endParaRPr kumimoji="1" lang="zh-CN" altLang="en-US" sz="2800" dirty="0">
              <a:latin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dirty="0">
                <a:latin typeface="Times New Roman" panose="02020603050405020304" charset="0"/>
              </a:rPr>
              <a:t>2. Jenny can write the report for Li Ming. </a:t>
            </a:r>
            <a:r>
              <a:rPr kumimoji="1" lang="en-US" altLang="zh-CN" dirty="0"/>
              <a:t>                         </a:t>
            </a:r>
            <a:r>
              <a:rPr kumimoji="1" lang="zh-CN" altLang="en-US" sz="2800" dirty="0">
                <a:latin typeface="Times New Roman" panose="02020603050405020304" charset="0"/>
              </a:rPr>
              <a:t>（    ）</a:t>
            </a:r>
            <a:endParaRPr kumimoji="1" lang="zh-CN" altLang="en-US" sz="2800" dirty="0">
              <a:latin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dirty="0">
                <a:latin typeface="Times New Roman" panose="02020603050405020304" charset="0"/>
              </a:rPr>
              <a:t>3. Li Ming doesn’t know how to describe himself in the </a:t>
            </a:r>
            <a:endParaRPr kumimoji="1" lang="en-US" altLang="zh-CN" sz="2800" dirty="0">
              <a:latin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dirty="0">
                <a:latin typeface="Times New Roman" panose="02020603050405020304" charset="0"/>
              </a:rPr>
              <a:t>    report at first.                                                             </a:t>
            </a:r>
            <a:r>
              <a:rPr kumimoji="1" lang="zh-CN" altLang="en-US" sz="2800" dirty="0">
                <a:latin typeface="Times New Roman" panose="02020603050405020304" charset="0"/>
              </a:rPr>
              <a:t>（    ）</a:t>
            </a:r>
            <a:endParaRPr kumimoji="1" lang="en-US" altLang="zh-CN" sz="2800" dirty="0">
              <a:latin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dirty="0">
                <a:latin typeface="Times New Roman" panose="02020603050405020304" charset="0"/>
              </a:rPr>
              <a:t>4. Li Ming is a good student and has many friends.   </a:t>
            </a:r>
            <a:r>
              <a:rPr kumimoji="1" lang="zh-CN" altLang="en-US" sz="2800" dirty="0">
                <a:latin typeface="Times New Roman" panose="02020603050405020304" charset="0"/>
              </a:rPr>
              <a:t>（    ）</a:t>
            </a:r>
            <a:endParaRPr kumimoji="1" lang="en-US" altLang="zh-CN" sz="2800" dirty="0">
              <a:latin typeface="Times New Roman" panose="0202060305040502030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410575" y="1660525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FF3300"/>
                </a:solidFill>
                <a:latin typeface="Times New Roman" panose="02020603050405020304" charset="0"/>
              </a:rPr>
              <a:t>F</a:t>
            </a:r>
            <a:endParaRPr kumimoji="1" lang="zh-CN" altLang="en-US" sz="2800">
              <a:solidFill>
                <a:srgbClr val="FF3300"/>
              </a:solidFill>
              <a:latin typeface="Times New Roman" panose="0202060305040502030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448675" y="2533650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FF3300"/>
                </a:solidFill>
                <a:latin typeface="Times New Roman" panose="02020603050405020304" charset="0"/>
              </a:rPr>
              <a:t>F</a:t>
            </a:r>
            <a:endParaRPr kumimoji="1" lang="zh-CN" altLang="en-US" sz="2800">
              <a:solidFill>
                <a:srgbClr val="FF3300"/>
              </a:solidFill>
              <a:latin typeface="Times New Roman" panose="0202060305040502030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8359775" y="42433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3300"/>
                </a:solidFill>
                <a:latin typeface="Times New Roman" panose="02020603050405020304" charset="0"/>
              </a:rPr>
              <a:t>T</a:t>
            </a:r>
            <a:endParaRPr kumimoji="1" lang="zh-CN" altLang="en-US" sz="2800">
              <a:solidFill>
                <a:srgbClr val="FF3300"/>
              </a:solidFill>
              <a:latin typeface="Times New Roman" panose="0202060305040502030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8348663" y="5095875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3300"/>
                </a:solidFill>
                <a:latin typeface="Times New Roman" panose="02020603050405020304" charset="0"/>
              </a:rPr>
              <a:t>T</a:t>
            </a:r>
            <a:endParaRPr kumimoji="1" lang="zh-CN" altLang="en-US" sz="2800">
              <a:solidFill>
                <a:srgbClr val="FF3300"/>
              </a:solidFill>
              <a:latin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6632"/>
            <a:ext cx="1548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Task2</a:t>
            </a:r>
            <a:endParaRPr lang="en-US" altLang="zh-CN" sz="4400" dirty="0" smtClean="0"/>
          </a:p>
          <a:p>
            <a:r>
              <a:rPr lang="en-US" altLang="zh-CN" sz="4400" dirty="0" smtClean="0"/>
              <a:t> </a:t>
            </a:r>
            <a:endParaRPr lang="zh-CN" altLang="en-US" sz="4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15366" grpId="0"/>
      <p:bldP spid="15367" grpId="0"/>
      <p:bldP spid="15368" grpId="0"/>
      <p:bldP spid="153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Exploration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What’s your personal strength?</a:t>
            </a:r>
            <a:endParaRPr lang="en-US" altLang="zh-CN" dirty="0" smtClean="0"/>
          </a:p>
          <a:p>
            <a:r>
              <a:rPr lang="en-US" altLang="zh-CN" dirty="0" smtClean="0"/>
              <a:t>What makes you unique?</a:t>
            </a:r>
            <a:endParaRPr lang="en-US" altLang="zh-CN" dirty="0" smtClean="0"/>
          </a:p>
          <a:p>
            <a:r>
              <a:rPr lang="en-US" altLang="zh-CN" dirty="0" smtClean="0"/>
              <a:t>You can write about your special talents and personal strengths.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22543"/>
            <a:ext cx="8229600" cy="11430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FF0000"/>
                </a:solidFill>
              </a:rPr>
              <a:t>Groupwork</a:t>
            </a:r>
            <a:endParaRPr lang="en-US" altLang="zh-CN" b="1" dirty="0" err="1" smtClean="0">
              <a:solidFill>
                <a:srgbClr val="FF0000"/>
              </a:solidFill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4294967295"/>
          </p:nvPr>
        </p:nvSpPr>
        <p:spPr>
          <a:xfrm>
            <a:off x="395536" y="836712"/>
            <a:ext cx="8291264" cy="5688631"/>
          </a:xfrm>
          <a:ln w="28575">
            <a:solidFill>
              <a:schemeClr val="accent2"/>
            </a:solidFill>
          </a:ln>
        </p:spPr>
        <p:txBody>
          <a:bodyPr vert="horz">
            <a:normAutofit fontScale="97500"/>
          </a:bodyPr>
          <a:lstStyle/>
          <a:p>
            <a:pPr>
              <a:buNone/>
            </a:pPr>
            <a:r>
              <a:rPr lang="en-US" altLang="zh-CN" sz="2900" dirty="0" smtClean="0">
                <a:solidFill>
                  <a:srgbClr val="FF0000"/>
                </a:solidFill>
              </a:rPr>
              <a:t>1.</a:t>
            </a:r>
            <a:r>
              <a:rPr lang="en-US" altLang="zh-CN" sz="2900" dirty="0" smtClean="0"/>
              <a:t>Introduce your personal strengths. </a:t>
            </a:r>
            <a:endParaRPr lang="en-US" altLang="zh-CN" sz="2900" dirty="0" smtClean="0"/>
          </a:p>
          <a:p>
            <a:pPr>
              <a:buNone/>
            </a:pPr>
            <a:r>
              <a:rPr lang="en-US" altLang="zh-CN" sz="2900" dirty="0" smtClean="0"/>
              <a:t>What do you do well in? </a:t>
            </a:r>
            <a:endParaRPr lang="en-US" altLang="zh-CN" sz="2900" dirty="0" smtClean="0"/>
          </a:p>
          <a:p>
            <a:pPr>
              <a:buNone/>
            </a:pPr>
            <a:r>
              <a:rPr lang="en-US" altLang="zh-CN" sz="2900" dirty="0" smtClean="0"/>
              <a:t>H</a:t>
            </a:r>
            <a:r>
              <a:rPr lang="en-US" altLang="zh-CN" sz="2900" dirty="0" smtClean="0"/>
              <a:t>ow do you do with it? </a:t>
            </a:r>
            <a:endParaRPr lang="en-US" altLang="zh-CN" sz="2900" dirty="0" smtClean="0"/>
          </a:p>
          <a:p>
            <a:pPr>
              <a:buNone/>
            </a:pPr>
            <a:r>
              <a:rPr lang="en-US" altLang="zh-CN" sz="2900" dirty="0" smtClean="0"/>
              <a:t>Make a dialogue between three or four students. Then present it in front of the class.</a:t>
            </a:r>
            <a:endParaRPr lang="en-US" altLang="zh-CN" sz="2900" dirty="0" smtClean="0"/>
          </a:p>
          <a:p>
            <a:pPr>
              <a:buNone/>
            </a:pPr>
            <a:r>
              <a:rPr lang="en-US" altLang="zh-CN" sz="2900" dirty="0" smtClean="0">
                <a:solidFill>
                  <a:srgbClr val="C00000"/>
                </a:solidFill>
              </a:rPr>
              <a:t>Task tips :</a:t>
            </a:r>
            <a:endParaRPr lang="en-US" altLang="zh-CN" sz="2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CN" sz="2900" dirty="0" smtClean="0">
                <a:solidFill>
                  <a:srgbClr val="C00000"/>
                </a:solidFill>
              </a:rPr>
              <a:t> </a:t>
            </a:r>
            <a:r>
              <a:rPr lang="en-US" sz="2900" dirty="0" smtClean="0"/>
              <a:t>-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椭圆 15366"/>
          <p:cNvSpPr/>
          <p:nvPr/>
        </p:nvSpPr>
        <p:spPr>
          <a:xfrm>
            <a:off x="76200" y="53976"/>
            <a:ext cx="2224088" cy="22917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BBE0E3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algn="ctr" fontAlgn="base"/>
            <a:endParaRPr lang="zh-CN" altLang="en-US" strike="noStrike" noProof="1">
              <a:solidFill>
                <a:srgbClr val="FFFF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8" name="文本框 15367"/>
          <p:cNvSpPr txBox="1"/>
          <p:nvPr/>
        </p:nvSpPr>
        <p:spPr>
          <a:xfrm>
            <a:off x="76200" y="680721"/>
            <a:ext cx="231362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noProof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PROJECT</a:t>
            </a:r>
            <a:endParaRPr lang="en-US" altLang="zh-CN" sz="4800" b="1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4650" t="74205" r="61269" b="3734"/>
          <a:stretch>
            <a:fillRect/>
          </a:stretch>
        </p:blipFill>
        <p:spPr>
          <a:xfrm>
            <a:off x="763429" y="1410971"/>
            <a:ext cx="758666" cy="8350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39291" y="2353050"/>
            <a:ext cx="6103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What </a:t>
            </a:r>
            <a:r>
              <a:rPr lang="en-US" altLang="zh-CN" sz="4000" dirty="0" smtClean="0">
                <a:latin typeface="Times New Roman" panose="02020603050405020304" charset="0"/>
                <a:cs typeface="Times New Roman" panose="02020603050405020304" charset="0"/>
              </a:rPr>
              <a:t>are your </a:t>
            </a: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personal </a:t>
            </a:r>
            <a:r>
              <a:rPr lang="en-US" altLang="zh-CN" sz="4000" dirty="0" smtClean="0">
                <a:latin typeface="Times New Roman" panose="02020603050405020304" charset="0"/>
                <a:cs typeface="Times New Roman" panose="02020603050405020304" charset="0"/>
              </a:rPr>
              <a:t>strengths?</a:t>
            </a:r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74858" y="3905886"/>
            <a:ext cx="544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Times New Roman" panose="02020603050405020304" charset="0"/>
                <a:cs typeface="Times New Roman" panose="02020603050405020304" charset="0"/>
              </a:rPr>
              <a:t>Do you have </a:t>
            </a: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any talents?</a:t>
            </a:r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39291" y="5140276"/>
            <a:ext cx="534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What </a:t>
            </a:r>
            <a:r>
              <a:rPr lang="en-US" altLang="zh-CN" sz="4000" dirty="0" smtClean="0">
                <a:latin typeface="Times New Roman" panose="02020603050405020304" charset="0"/>
                <a:cs typeface="Times New Roman" panose="02020603050405020304" charset="0"/>
              </a:rPr>
              <a:t>are you proud </a:t>
            </a: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of ?</a:t>
            </a:r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393" name="右大括号 16392"/>
          <p:cNvSpPr/>
          <p:nvPr/>
        </p:nvSpPr>
        <p:spPr>
          <a:xfrm rot="10800000">
            <a:off x="2483768" y="2719517"/>
            <a:ext cx="359569" cy="3128645"/>
          </a:xfrm>
          <a:prstGeom prst="rightBrace">
            <a:avLst>
              <a:gd name="adj1" fmla="val 63686"/>
              <a:gd name="adj2" fmla="val 50000"/>
            </a:avLst>
          </a:prstGeom>
          <a:noFill/>
          <a:ln w="57150" cap="flat" cmpd="sng">
            <a:solidFill>
              <a:srgbClr val="D69FB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9331" y="3762482"/>
            <a:ext cx="2905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latin typeface="Times New Roman" panose="02020603050405020304" charset="0"/>
                <a:cs typeface="Times New Roman" panose="02020603050405020304" charset="0"/>
              </a:rPr>
              <a:t>Unique</a:t>
            </a:r>
            <a:endParaRPr lang="en-US" altLang="zh-CN" sz="5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6" b="72367"/>
          <a:stretch>
            <a:fillRect/>
          </a:stretch>
        </p:blipFill>
        <p:spPr>
          <a:xfrm>
            <a:off x="7595623" y="4865464"/>
            <a:ext cx="1446938" cy="1761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椭圆 15366"/>
          <p:cNvSpPr/>
          <p:nvPr/>
        </p:nvSpPr>
        <p:spPr>
          <a:xfrm>
            <a:off x="76200" y="53976"/>
            <a:ext cx="2224088" cy="22917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BBE0E3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algn="ctr" fontAlgn="base"/>
            <a:endParaRPr lang="zh-CN" altLang="en-US" strike="noStrike" noProof="1">
              <a:solidFill>
                <a:srgbClr val="FFFF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8" name="文本框 15367"/>
          <p:cNvSpPr txBox="1"/>
          <p:nvPr/>
        </p:nvSpPr>
        <p:spPr>
          <a:xfrm>
            <a:off x="365283" y="53976"/>
            <a:ext cx="231362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noProof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PROJECT</a:t>
            </a:r>
            <a:endParaRPr lang="en-US" altLang="zh-CN" sz="4800" b="1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4650" t="74205" r="61269" b="3734"/>
          <a:stretch>
            <a:fillRect/>
          </a:stretch>
        </p:blipFill>
        <p:spPr>
          <a:xfrm>
            <a:off x="763429" y="1410971"/>
            <a:ext cx="758666" cy="835025"/>
          </a:xfrm>
          <a:prstGeom prst="rect">
            <a:avLst/>
          </a:prstGeom>
        </p:spPr>
      </p:pic>
      <p:sp>
        <p:nvSpPr>
          <p:cNvPr id="16393" name="右大括号 16392"/>
          <p:cNvSpPr/>
          <p:nvPr/>
        </p:nvSpPr>
        <p:spPr>
          <a:xfrm rot="10800000">
            <a:off x="2300288" y="1828483"/>
            <a:ext cx="359569" cy="3705979"/>
          </a:xfrm>
          <a:prstGeom prst="rightBrace">
            <a:avLst>
              <a:gd name="adj1" fmla="val 63686"/>
              <a:gd name="adj2" fmla="val 50000"/>
            </a:avLst>
          </a:prstGeom>
          <a:noFill/>
          <a:ln w="57150" cap="flat" cmpd="sng">
            <a:solidFill>
              <a:srgbClr val="D69FB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6201" y="3111138"/>
            <a:ext cx="235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latin typeface="Times New Roman" panose="02020603050405020304" charset="0"/>
                <a:cs typeface="Times New Roman" panose="02020603050405020304" charset="0"/>
              </a:rPr>
              <a:t>Unique</a:t>
            </a:r>
            <a:endParaRPr lang="en-US" altLang="zh-CN" sz="5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6" b="72367"/>
          <a:stretch>
            <a:fillRect/>
          </a:stretch>
        </p:blipFill>
        <p:spPr>
          <a:xfrm>
            <a:off x="7595623" y="4865464"/>
            <a:ext cx="1446938" cy="1761052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843808" y="1536412"/>
            <a:ext cx="5931694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6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 have a 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talent for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</a:rPr>
              <a:t>…</a:t>
            </a:r>
            <a:endParaRPr lang="en-US" sz="3600" b="1" dirty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36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 have many 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talents, such as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</a:rPr>
              <a:t>…</a:t>
            </a:r>
            <a:endParaRPr lang="en-US" sz="3600" b="1" dirty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36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 have many 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strengths</a:t>
            </a:r>
            <a:r>
              <a:rPr lang="en-US" sz="36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, such as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…</a:t>
            </a:r>
            <a:endParaRPr lang="en-US" sz="3600" b="1" dirty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36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  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can… </a:t>
            </a:r>
            <a:endParaRPr lang="en-US" sz="3600" b="1" dirty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36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 am good 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at…</a:t>
            </a:r>
            <a:endParaRPr lang="en-US" sz="3600" b="1" dirty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36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 am proud 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of…</a:t>
            </a:r>
            <a:endParaRPr lang="en-US" altLang="en-US" sz="3600" b="1" dirty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-What </a:t>
            </a:r>
            <a:r>
              <a:rPr lang="en-US" altLang="zh-CN" dirty="0"/>
              <a:t>are your personal strengths?</a:t>
            </a:r>
            <a:endParaRPr lang="en-US" altLang="zh-CN" dirty="0"/>
          </a:p>
          <a:p>
            <a:pPr>
              <a:buFontTx/>
              <a:buChar char="-"/>
            </a:pPr>
            <a:r>
              <a:rPr lang="en-US" altLang="zh-CN" dirty="0"/>
              <a:t>I’m good at playing the piano.</a:t>
            </a:r>
            <a:endParaRPr lang="en-US" altLang="zh-CN" dirty="0"/>
          </a:p>
          <a:p>
            <a:pPr>
              <a:buFontTx/>
              <a:buChar char="-"/>
            </a:pPr>
            <a:r>
              <a:rPr lang="en-US" altLang="zh-CN" dirty="0"/>
              <a:t> </a:t>
            </a:r>
            <a:endParaRPr lang="en-US" altLang="zh-CN" dirty="0"/>
          </a:p>
          <a:p>
            <a:pPr>
              <a:buFontTx/>
              <a:buChar char="-"/>
            </a:pPr>
            <a:r>
              <a:rPr lang="en-US" altLang="zh-CN" dirty="0"/>
              <a:t>What do you do well in?</a:t>
            </a:r>
            <a:endParaRPr lang="en-US" altLang="zh-CN" dirty="0"/>
          </a:p>
          <a:p>
            <a:pPr>
              <a:buFontTx/>
              <a:buChar char="-"/>
            </a:pPr>
            <a:r>
              <a:rPr lang="en-US" altLang="zh-CN" dirty="0"/>
              <a:t>I do well in sports.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859" y="551747"/>
            <a:ext cx="9144000" cy="5754506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6" t="159" r="8030" b="72208"/>
          <a:stretch>
            <a:fillRect/>
          </a:stretch>
        </p:blipFill>
        <p:spPr>
          <a:xfrm>
            <a:off x="1710179" y="2072189"/>
            <a:ext cx="2229600" cy="2713623"/>
          </a:xfrm>
          <a:prstGeom prst="rect">
            <a:avLst/>
          </a:prstGeom>
        </p:spPr>
      </p:pic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3940016" y="2831465"/>
            <a:ext cx="48120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6000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Language points</a:t>
            </a:r>
            <a:endParaRPr lang="en-US" altLang="zh-CN" sz="6000" dirty="0"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859" y="838132"/>
            <a:ext cx="9144000" cy="5754506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 descr="C:\Users\Administrator\Desktop\7e0f966d3e3ea805247c00600a4d3440.gif7e0f966d3e3ea805247c00600a4d344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0566" y="1334770"/>
            <a:ext cx="2503646" cy="4885690"/>
          </a:xfrm>
          <a:prstGeom prst="rect">
            <a:avLst/>
          </a:prstGeom>
        </p:spPr>
      </p:pic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3455194" y="1336259"/>
            <a:ext cx="5008721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dirty="0"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What makes them </a:t>
            </a:r>
            <a:r>
              <a:rPr lang="en-US" altLang="zh-CN" sz="4800" dirty="0">
                <a:solidFill>
                  <a:srgbClr val="C00000"/>
                </a:solidFill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unique</a:t>
            </a:r>
            <a:r>
              <a:rPr lang="en-US" altLang="zh-CN" sz="4800" dirty="0"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?</a:t>
            </a:r>
            <a:endParaRPr lang="en-US" altLang="zh-CN" sz="4800" dirty="0">
              <a:latin typeface="Times New Roman" panose="02020603050405020304" charset="0"/>
              <a:ea typeface="海派腔调禅粗黑简2.0" panose="02000500000000000000" pitchFamily="2" charset="-122"/>
              <a:cs typeface="Times New Roman" panose="02020603050405020304" charset="0"/>
            </a:endParaRPr>
          </a:p>
        </p:txBody>
      </p:sp>
      <p:sp>
        <p:nvSpPr>
          <p:cNvPr id="14" name="对角圆角矩形 13"/>
          <p:cNvSpPr/>
          <p:nvPr/>
        </p:nvSpPr>
        <p:spPr>
          <a:xfrm>
            <a:off x="4788024" y="3933056"/>
            <a:ext cx="2016224" cy="93610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adj.</a:t>
            </a:r>
            <a:r>
              <a:rPr lang="zh-CN" altLang="zh-CN" sz="3200" dirty="0"/>
              <a:t>独特的</a:t>
            </a:r>
            <a:endParaRPr lang="zh-CN" altLang="zh-CN" sz="3200" dirty="0"/>
          </a:p>
        </p:txBody>
      </p:sp>
      <p:sp>
        <p:nvSpPr>
          <p:cNvPr id="110599" name="Cloud"/>
          <p:cNvSpPr>
            <a:spLocks noChangeAspect="1" noEditPoints="1"/>
          </p:cNvSpPr>
          <p:nvPr/>
        </p:nvSpPr>
        <p:spPr>
          <a:xfrm rot="21060000">
            <a:off x="64770" y="105411"/>
            <a:ext cx="1814989" cy="1152525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rect l="txL" t="txT" r="txR" b="txB"/>
            <a:pathLst>
              <a:path w="21600" h="21600">
                <a:moveTo>
                  <a:pt x="1950" y="7185"/>
                </a:moveTo>
                <a:arcTo wR="2173" hR="2973" stAng="-5658044" swAng="-9152479"/>
                <a:arcTo wR="2180" hR="2959" stAng="-7692391" swAng="-8804134"/>
                <a:arcTo wR="3860" hR="5272" stAng="-13083100" swAng="-4542201"/>
                <a:arcTo wR="3376" hR="4608" stAng="-13342886" swAng="-6909565"/>
                <a:arcTo wR="2893" hR="3934" stAng="-14721123" swAng="-6840787"/>
                <a:arcTo wR="3388" hR="4610" stAng="-16560266" swAng="-7815448"/>
                <a:arcTo wR="2667" hR="3637" stAng="-19780702" swAng="-6541267"/>
                <a:arcTo wR="2429" hR="3298" stAng="-823813" swAng="-7035291"/>
                <a:arcTo wR="2183" hR="2973" stAng="-2764122" swAng="-5984549"/>
                <a:arcTo wR="2667" hR="3634" stAng="-3248686" swAng="-5397590"/>
                <a:arcTo wR="3377" hR="4595" stAng="-4002053" swAng="-7427288"/>
                <a:close/>
              </a:path>
              <a:path w="21600" h="21600" fill="none">
                <a:moveTo>
                  <a:pt x="1080" y="12690"/>
                </a:moveTo>
                <a:arcTo wR="2173" hR="2973" stAng="-14810523" swAng="-1585507"/>
              </a:path>
              <a:path w="21600" h="21600" fill="none">
                <a:moveTo>
                  <a:pt x="2910" y="17640"/>
                </a:moveTo>
                <a:arcTo wR="2180" hR="2959" stAng="-16496524" swAng="-686848"/>
              </a:path>
              <a:path w="21600" h="21600" fill="none">
                <a:moveTo>
                  <a:pt x="7905" y="18675"/>
                </a:moveTo>
                <a:arcTo wR="3376" hR="4608" stAng="-12498111" swAng="-844775"/>
              </a:path>
              <a:path w="21600" h="21600" fill="none">
                <a:moveTo>
                  <a:pt x="14280" y="18330"/>
                </a:moveTo>
                <a:arcTo wR="3376" hR="4608" stAng="-20252451" swAng="-959849"/>
              </a:path>
              <a:path w="21600" h="21600" fill="none">
                <a:moveTo>
                  <a:pt x="18690" y="15045"/>
                </a:moveTo>
                <a:arcTo wR="2893" hR="3934" stAng="-21561910" swAng="-4255046"/>
              </a:path>
              <a:path w="21600" h="21600" fill="none">
                <a:moveTo>
                  <a:pt x="20175" y="9015"/>
                </a:moveTo>
                <a:arcTo wR="2667" hR="3637" stAng="-18115995" swAng="-1664706"/>
              </a:path>
              <a:path w="21600" h="21600" fill="none">
                <a:moveTo>
                  <a:pt x="19200" y="3345"/>
                </a:moveTo>
                <a:arcTo wR="2429" hR="3298" stAng="-21532436" swAng="-891377"/>
              </a:path>
              <a:path w="21600" h="21600" fill="none">
                <a:moveTo>
                  <a:pt x="14910" y="1170"/>
                </a:moveTo>
                <a:arcTo wR="2429" hR="3298" stAng="-7859104" swAng="-1092014"/>
              </a:path>
              <a:path w="21600" h="21600" fill="none">
                <a:moveTo>
                  <a:pt x="11250" y="1665"/>
                </a:moveTo>
                <a:arcTo wR="2183" hR="2973" stAng="-8748671" swAng="-1061506"/>
              </a:path>
              <a:path w="21600" h="21600" fill="none">
                <a:moveTo>
                  <a:pt x="7650" y="3270"/>
                </a:moveTo>
                <a:arcTo wR="3377" hR="4595" stAng="-3262911" swAng="-739142"/>
              </a:path>
              <a:path w="21600" h="21600" fill="none">
                <a:moveTo>
                  <a:pt x="1950" y="7185"/>
                </a:moveTo>
                <a:arcTo wR="3377" hR="4595" stAng="-11429341" swAng="-711586"/>
              </a:path>
            </a:pathLst>
          </a:custGeom>
          <a:solidFill>
            <a:schemeClr val="bg1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70" y="35580"/>
            <a:ext cx="9144000" cy="6822419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67916"/>
          <a:stretch>
            <a:fillRect/>
          </a:stretch>
        </p:blipFill>
        <p:spPr>
          <a:xfrm>
            <a:off x="-342424" y="69851"/>
            <a:ext cx="2702719" cy="7359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35171" y="924560"/>
            <a:ext cx="473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怎么回事？</a:t>
            </a:r>
            <a:r>
              <a:rPr lang="en-US" altLang="zh-CN" sz="3600" dirty="0"/>
              <a:t>/  </a:t>
            </a:r>
            <a:r>
              <a:rPr lang="zh-CN" altLang="en-US" sz="3600" dirty="0"/>
              <a:t>有什么事？</a:t>
            </a:r>
            <a:endParaRPr lang="zh-CN" altLang="en-US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302442" y="1839699"/>
            <a:ext cx="307943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Times New Roman" panose="02020603050405020304" charset="0"/>
                <a:cs typeface="Times New Roman" panose="02020603050405020304" charset="0"/>
              </a:rPr>
              <a:t>类似用法：</a:t>
            </a:r>
            <a:endParaRPr lang="zh-CN" altLang="en-US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1085" y="858520"/>
            <a:ext cx="437501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Times New Roman" panose="02020603050405020304" charset="0"/>
                <a:cs typeface="Times New Roman" panose="02020603050405020304" charset="0"/>
              </a:rPr>
              <a:t>What’s up</a:t>
            </a:r>
            <a:r>
              <a:rPr lang="en-US" altLang="zh-CN" sz="44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altLang="zh-C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544" y="2528114"/>
            <a:ext cx="770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Times New Roman" panose="02020603050405020304" charset="0"/>
                <a:cs typeface="Times New Roman" panose="02020603050405020304" charset="0"/>
              </a:rPr>
              <a:t>What's wrong with you?</a:t>
            </a:r>
            <a:endParaRPr lang="en-US" altLang="zh-C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7429" y="3297555"/>
            <a:ext cx="8766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What's the matter/trouble with you?</a:t>
            </a:r>
            <a:endParaRPr lang="en-US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7544" y="404447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Times New Roman" panose="02020603050405020304" charset="0"/>
                <a:cs typeface="Times New Roman" panose="02020603050405020304" charset="0"/>
              </a:rPr>
              <a:t>What happened to you?</a:t>
            </a:r>
            <a:endParaRPr lang="en-US" altLang="zh-C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7065" y="711988"/>
            <a:ext cx="790159" cy="1119809"/>
            <a:chOff x="5758072" y="954157"/>
            <a:chExt cx="1053545" cy="1119809"/>
          </a:xfrm>
        </p:grpSpPr>
        <p:sp>
          <p:nvSpPr>
            <p:cNvPr id="7" name="菱形 6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FF9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FF9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393" name="右大括号 16392"/>
          <p:cNvSpPr/>
          <p:nvPr/>
        </p:nvSpPr>
        <p:spPr>
          <a:xfrm rot="10800000">
            <a:off x="17859" y="2709172"/>
            <a:ext cx="359569" cy="2124075"/>
          </a:xfrm>
          <a:prstGeom prst="rightBrace">
            <a:avLst>
              <a:gd name="adj1" fmla="val 63686"/>
              <a:gd name="adj2" fmla="val 50000"/>
            </a:avLst>
          </a:prstGeom>
          <a:noFill/>
          <a:ln w="57150" cap="flat" cmpd="sng">
            <a:solidFill>
              <a:srgbClr val="D69FB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Suppose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are talking to a friend.</a:t>
            </a:r>
            <a:b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37335"/>
            <a:ext cx="7886700" cy="4351338"/>
          </a:xfrm>
        </p:spPr>
        <p:txBody>
          <a:bodyPr>
            <a:normAutofit/>
          </a:bodyPr>
          <a:lstStyle/>
          <a:p>
            <a:pPr marL="0" lvl="0" indent="0">
              <a:buClr>
                <a:srgbClr val="99FF66"/>
              </a:buClr>
              <a:buNone/>
            </a:pPr>
            <a:r>
              <a:rPr lang="en-US" altLang="zh-CN" dirty="0">
                <a:solidFill>
                  <a:schemeClr val="tx1"/>
                </a:solidFill>
                <a:latin typeface="Arial Black" panose="020B0A04020102020204" pitchFamily="34" charset="0"/>
                <a:sym typeface="+mn-ea"/>
              </a:rPr>
              <a:t>suppose  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   v.   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假定；认为</a:t>
            </a:r>
            <a:endParaRPr lang="en-US" altLang="zh-CN" dirty="0">
              <a:solidFill>
                <a:schemeClr val="tx1"/>
              </a:solidFill>
            </a:endParaRPr>
          </a:p>
          <a:p>
            <a:pPr marL="342900" lvl="0" indent="-342900">
              <a:buClr>
                <a:srgbClr val="99FF66"/>
              </a:buClr>
              <a:buNone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 Suppose you are talking to your friend.</a:t>
            </a:r>
            <a:br>
              <a:rPr lang="en-US" altLang="zh-CN" dirty="0">
                <a:solidFill>
                  <a:schemeClr val="tx1"/>
                </a:solidFill>
                <a:sym typeface="+mn-ea"/>
              </a:rPr>
            </a:br>
            <a:endParaRPr lang="en-US" altLang="zh-CN" dirty="0">
              <a:solidFill>
                <a:schemeClr val="tx1"/>
              </a:solidFill>
              <a:sym typeface="+mn-ea"/>
            </a:endParaRPr>
          </a:p>
          <a:p>
            <a:pPr marL="342900" lvl="0" indent="-342900">
              <a:buClr>
                <a:srgbClr val="99FF66"/>
              </a:buClr>
              <a:buNone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假定你在跟朋友交谈。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pPr marL="342900" lvl="0" indent="-342900">
              <a:buClr>
                <a:srgbClr val="99FF66"/>
              </a:buClr>
              <a:buNone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I suppose him very clever. </a:t>
            </a:r>
            <a:endParaRPr lang="en-US" altLang="zh-CN" dirty="0">
              <a:solidFill>
                <a:schemeClr val="tx1"/>
              </a:solidFill>
            </a:endParaRPr>
          </a:p>
          <a:p>
            <a:pPr marL="342900" lvl="0" indent="-342900">
              <a:buClr>
                <a:srgbClr val="99FF66"/>
              </a:buClr>
              <a:buNone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    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342900" lvl="0" indent="-342900">
              <a:buClr>
                <a:srgbClr val="99FF66"/>
              </a:buClr>
              <a:buNone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我认为他很聪明。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  <a:endParaRPr lang="en-US" altLang="zh-CN" smtClean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79388" y="1412875"/>
            <a:ext cx="86407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30000"/>
              </a:spcBef>
            </a:pPr>
            <a:r>
              <a:rPr lang="en-US" altLang="zh-CN" sz="3200" dirty="0">
                <a:latin typeface="Times New Roman" panose="02020603050405020304" charset="0"/>
              </a:rPr>
              <a:t>I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charset="0"/>
              </a:rPr>
              <a:t>suppose</a:t>
            </a:r>
            <a:r>
              <a:rPr lang="en-US" altLang="zh-CN" sz="3200" dirty="0">
                <a:latin typeface="Times New Roman" panose="02020603050405020304" charset="0"/>
              </a:rPr>
              <a:t> he’ll come back now.</a:t>
            </a:r>
            <a:endParaRPr lang="en-US" altLang="zh-CN" sz="3200" dirty="0">
              <a:latin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</a:pPr>
            <a:r>
              <a:rPr lang="zh-CN" altLang="en-US" sz="3200" dirty="0">
                <a:latin typeface="Times New Roman" panose="02020603050405020304" charset="0"/>
              </a:rPr>
              <a:t>我想他这会儿该回来了。</a:t>
            </a:r>
            <a:endParaRPr lang="zh-CN" altLang="en-US" sz="3200" dirty="0">
              <a:latin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</a:pPr>
            <a:r>
              <a:rPr lang="en-US" altLang="zh-CN" sz="3200" dirty="0">
                <a:latin typeface="Times New Roman" panose="02020603050405020304" charset="0"/>
              </a:rPr>
              <a:t>You can’t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charset="0"/>
              </a:rPr>
              <a:t>suppose</a:t>
            </a:r>
            <a:r>
              <a:rPr lang="en-US" altLang="zh-CN" sz="3200" dirty="0">
                <a:latin typeface="Times New Roman" panose="02020603050405020304" charset="0"/>
              </a:rPr>
              <a:t> whom I met in the street.</a:t>
            </a:r>
            <a:endParaRPr lang="en-US" altLang="zh-CN" sz="3200" dirty="0">
              <a:latin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</a:pPr>
            <a:r>
              <a:rPr lang="zh-CN" altLang="en-US" sz="3200" dirty="0">
                <a:latin typeface="Times New Roman" panose="02020603050405020304" charset="0"/>
              </a:rPr>
              <a:t>你准猜不着我在大街上看见谁啦、</a:t>
            </a:r>
            <a:endParaRPr lang="zh-CN" altLang="en-US" sz="3200" dirty="0">
              <a:latin typeface="Times New Roman" panose="0202060305040502030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833" y="606337"/>
            <a:ext cx="9144000" cy="5754506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67916"/>
          <a:stretch>
            <a:fillRect/>
          </a:stretch>
        </p:blipFill>
        <p:spPr>
          <a:xfrm>
            <a:off x="-449580" y="-114935"/>
            <a:ext cx="2449354" cy="6667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15616" y="2132855"/>
            <a:ext cx="3774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6"/>
                </a:solidFill>
                <a:latin typeface="Times New Roman" panose="02020603050405020304" charset="0"/>
                <a:cs typeface="Times New Roman" panose="02020603050405020304" charset="0"/>
              </a:rPr>
              <a:t>应该;被期望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9244" y="1455751"/>
            <a:ext cx="653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 We</a:t>
            </a:r>
            <a:r>
              <a:rPr lang="en-US" altLang="zh-CN" sz="2400" b="1" dirty="0">
                <a:solidFill>
                  <a:schemeClr val="accent6"/>
                </a:solidFill>
                <a:latin typeface="Times New Roman" panose="02020603050405020304" charset="0"/>
                <a:cs typeface="Times New Roman" panose="02020603050405020304" charset="0"/>
              </a:rPr>
              <a:t> are supposed to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describe ourselves in a report.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0967" y="478791"/>
            <a:ext cx="511493" cy="1119505"/>
            <a:chOff x="5758072" y="954157"/>
            <a:chExt cx="1053545" cy="1119809"/>
          </a:xfrm>
        </p:grpSpPr>
        <p:sp>
          <p:nvSpPr>
            <p:cNvPr id="2" name="菱形 1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FF9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FF9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342382" y="2181544"/>
            <a:ext cx="382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=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</a:rPr>
              <a:t>情态动词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should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5331" y="771276"/>
            <a:ext cx="884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be supposed to do  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应该 ；认为应该；被期望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5550" t="23683" r="26083" b="26897"/>
          <a:stretch>
            <a:fillRect/>
          </a:stretch>
        </p:blipFill>
        <p:spPr>
          <a:xfrm>
            <a:off x="373857" y="3903980"/>
            <a:ext cx="938689" cy="1278890"/>
          </a:xfrm>
          <a:prstGeom prst="roundRect">
            <a:avLst/>
          </a:prstGeom>
        </p:spPr>
      </p:pic>
      <p:sp>
        <p:nvSpPr>
          <p:cNvPr id="12" name="对角圆角矩形 11"/>
          <p:cNvSpPr/>
          <p:nvPr/>
        </p:nvSpPr>
        <p:spPr>
          <a:xfrm>
            <a:off x="1604963" y="4053206"/>
            <a:ext cx="5463064" cy="805815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译：我们应该努力学习。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1604963" y="5007611"/>
            <a:ext cx="5463064" cy="876935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We </a:t>
            </a:r>
            <a:r>
              <a:rPr lang="en-US" altLang="zh-CN" sz="2400" dirty="0">
                <a:solidFill>
                  <a:schemeClr val="accent6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are supposed to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study hard.</a:t>
            </a:r>
            <a:endParaRPr lang="en-US" altLang="zh-CN" sz="24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  <p:bldP spid="10" grpId="0"/>
      <p:bldP spid="12" grpId="0" bldLvl="0" animBg="1"/>
      <p:bldP spid="1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2388" y="295275"/>
            <a:ext cx="83073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charset="0"/>
              </a:rPr>
              <a:t>Make sentences using the given information.</a:t>
            </a:r>
            <a:endParaRPr lang="en-US" altLang="zh-CN" sz="320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06363" y="1362075"/>
            <a:ext cx="8920162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i="1">
                <a:latin typeface="Times New Roman" panose="02020603050405020304" charset="0"/>
              </a:rPr>
              <a:t>Example:</a:t>
            </a:r>
            <a:r>
              <a:rPr kumimoji="1" lang="en-US" altLang="zh-CN" sz="3200">
                <a:latin typeface="Times New Roman" panose="02020603050405020304" charset="0"/>
              </a:rPr>
              <a:t> We </a:t>
            </a:r>
            <a:r>
              <a:rPr kumimoji="1" lang="en-US" altLang="zh-CN" sz="3200" u="sng">
                <a:latin typeface="Times New Roman" panose="02020603050405020304" charset="0"/>
              </a:rPr>
              <a:t>are supposed to</a:t>
            </a:r>
            <a:r>
              <a:rPr kumimoji="1" lang="en-US" altLang="zh-CN" sz="3200">
                <a:latin typeface="Times New Roman" panose="02020603050405020304" charset="0"/>
              </a:rPr>
              <a:t> describe ourselves </a:t>
            </a:r>
            <a:endParaRPr kumimoji="1" lang="en-US" altLang="zh-CN" sz="3200">
              <a:latin typeface="Times New Roman" panose="0202060305040502030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      in a report.</a:t>
            </a:r>
            <a:endParaRPr kumimoji="1" lang="en-US" altLang="zh-CN" sz="3200">
              <a:latin typeface="Times New Roman" panose="0202060305040502030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1" lang="en-US" altLang="zh-CN" sz="3200">
                <a:latin typeface="Times New Roman" panose="02020603050405020304" charset="0"/>
              </a:rPr>
              <a:t>Danny/meet Steven at 8 a.m. in the library (be </a:t>
            </a:r>
            <a:endParaRPr kumimoji="1" lang="en-US" altLang="zh-CN" sz="3200">
              <a:latin typeface="Times New Roman" panose="0202060305040502030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supposed to) </a:t>
            </a:r>
            <a:endParaRPr kumimoji="1" lang="en-US" altLang="zh-CN" sz="3200">
              <a:latin typeface="Times New Roman" panose="0202060305040502030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 __________________________________</a:t>
            </a:r>
            <a:endParaRPr kumimoji="1" lang="en-US" altLang="zh-CN" sz="3200">
              <a:latin typeface="Times New Roman" panose="0202060305040502030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 __________________________________</a:t>
            </a:r>
            <a:endParaRPr kumimoji="1" lang="en-US" altLang="zh-CN" sz="3200">
              <a:latin typeface="Times New Roman" panose="02020603050405020304" charset="0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23888" y="4548188"/>
            <a:ext cx="841375" cy="206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433513" y="4244975"/>
            <a:ext cx="69738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  <a:latin typeface="Times New Roman" panose="02020603050405020304" charset="0"/>
              </a:rPr>
              <a:t>Danny is supposed to meet Steven at 8 </a:t>
            </a:r>
            <a:endParaRPr lang="en-US" altLang="zh-CN" sz="3200">
              <a:solidFill>
                <a:srgbClr val="FF0066"/>
              </a:solidFill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  <a:latin typeface="Times New Roman" panose="02020603050405020304" charset="0"/>
              </a:rPr>
              <a:t>a.m. in the library.</a:t>
            </a:r>
            <a:endParaRPr lang="en-US" altLang="zh-CN" sz="3200">
              <a:solidFill>
                <a:srgbClr val="FF0066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80900" grpId="0"/>
      <p:bldP spid="64518" grpId="0" animBg="1"/>
      <p:bldP spid="645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54000" y="200025"/>
            <a:ext cx="8653463" cy="61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2. I/do my homework tomorrow evening (be 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supposed to)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 __________________________________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 __________________________________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3. Celina/perform on Christmas Day next week 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(be supposed to)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 __________________________________</a:t>
            </a:r>
            <a:endParaRPr kumimoji="1" lang="en-US" altLang="zh-CN" sz="3200"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>
                <a:latin typeface="Times New Roman" panose="02020603050405020304" charset="0"/>
              </a:rPr>
              <a:t>             __________________________________</a:t>
            </a:r>
            <a:endParaRPr kumimoji="1" lang="en-US" altLang="zh-CN" sz="3200">
              <a:latin typeface="Times New Roman" panose="02020603050405020304" charset="0"/>
            </a:endParaRP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777875" y="2203450"/>
            <a:ext cx="841375" cy="206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744538" y="5434013"/>
            <a:ext cx="841375" cy="206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566863" y="1662113"/>
            <a:ext cx="69738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  <a:latin typeface="Times New Roman" panose="02020603050405020304" charset="0"/>
              </a:rPr>
              <a:t>I’m supposed to do my homework </a:t>
            </a:r>
            <a:endParaRPr lang="en-US" altLang="zh-CN" sz="3200">
              <a:solidFill>
                <a:srgbClr val="FF0066"/>
              </a:solidFill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  <a:latin typeface="Times New Roman" panose="02020603050405020304" charset="0"/>
              </a:rPr>
              <a:t>tomorrow evening.</a:t>
            </a:r>
            <a:endParaRPr lang="en-US" altLang="zh-CN" sz="3200">
              <a:solidFill>
                <a:srgbClr val="FF0066"/>
              </a:solidFill>
              <a:latin typeface="Times New Roman" panose="02020603050405020304" charset="0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568450" y="4921250"/>
            <a:ext cx="6973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  <a:latin typeface="Times New Roman" panose="02020603050405020304" charset="0"/>
              </a:rPr>
              <a:t>Celina is supposed to perform on </a:t>
            </a:r>
            <a:endParaRPr lang="en-US" altLang="zh-CN" sz="3200">
              <a:solidFill>
                <a:srgbClr val="FF0066"/>
              </a:solidFill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  <a:latin typeface="Times New Roman" panose="02020603050405020304" charset="0"/>
              </a:rPr>
              <a:t>Christmas Day next week.</a:t>
            </a:r>
            <a:endParaRPr lang="en-US" altLang="zh-CN" sz="3200">
              <a:solidFill>
                <a:srgbClr val="FF0066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4" grpId="0"/>
      <p:bldP spid="655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11113" y="568325"/>
            <a:ext cx="87328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30000"/>
              </a:spcBef>
            </a:pPr>
            <a:r>
              <a:rPr lang="en-US" altLang="zh-CN" sz="3200" dirty="0" smtClean="0">
                <a:latin typeface="Times New Roman" panose="02020603050405020304" charset="0"/>
              </a:rPr>
              <a:t> Yes</a:t>
            </a:r>
            <a:r>
              <a:rPr lang="en-US" altLang="zh-CN" sz="3200" dirty="0">
                <a:latin typeface="Times New Roman" panose="02020603050405020304" charset="0"/>
              </a:rPr>
              <a:t>, that makes sense. </a:t>
            </a:r>
            <a:r>
              <a:rPr lang="zh-CN" altLang="en-US" sz="3200" dirty="0">
                <a:latin typeface="Times New Roman" panose="02020603050405020304" charset="0"/>
              </a:rPr>
              <a:t>对，很有道理。</a:t>
            </a:r>
            <a:endParaRPr lang="zh-CN" altLang="en-US" sz="3200" dirty="0">
              <a:latin typeface="Times New Roman" panose="0202060305040502030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69913" y="1528763"/>
            <a:ext cx="2143125" cy="696912"/>
          </a:xfrm>
          <a:prstGeom prst="rect">
            <a:avLst/>
          </a:prstGeom>
          <a:solidFill>
            <a:srgbClr val="B3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20000"/>
              </a:lnSpc>
              <a:spcBef>
                <a:spcPct val="3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charset="0"/>
              </a:rPr>
              <a:t>make sense</a:t>
            </a:r>
            <a:endParaRPr lang="en-US" altLang="zh-CN" sz="320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3559175" y="1503363"/>
            <a:ext cx="30622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3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678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1445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2755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30425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87625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44825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02025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59225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>
                <a:latin typeface="Times New Roman" panose="02020603050405020304" charset="0"/>
              </a:rPr>
              <a:t>有意义，有道理</a:t>
            </a:r>
            <a:endParaRPr lang="zh-CN" altLang="en-US" sz="3200">
              <a:latin typeface="Times New Roman" panose="02020603050405020304" charset="0"/>
            </a:endParaRP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2816225" y="1616075"/>
            <a:ext cx="792163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0" name="Rectangle 3"/>
          <p:cNvSpPr>
            <a:spLocks noChangeArrowheads="1"/>
          </p:cNvSpPr>
          <p:nvPr/>
        </p:nvSpPr>
        <p:spPr bwMode="auto">
          <a:xfrm>
            <a:off x="469900" y="2355850"/>
            <a:ext cx="691038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30000"/>
              </a:spcBef>
            </a:pPr>
            <a:r>
              <a:rPr lang="en-US" altLang="zh-CN" sz="3200" dirty="0">
                <a:latin typeface="Times New Roman" panose="02020603050405020304" charset="0"/>
              </a:rPr>
              <a:t>I guess that makes sense. </a:t>
            </a:r>
            <a:endParaRPr lang="en-US" altLang="zh-CN" sz="3200" dirty="0">
              <a:latin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</a:pPr>
            <a:r>
              <a:rPr lang="zh-CN" altLang="en-US" sz="3200" dirty="0">
                <a:latin typeface="Times New Roman" panose="02020603050405020304" charset="0"/>
              </a:rPr>
              <a:t>我想这蛮有道理。</a:t>
            </a:r>
            <a:endParaRPr lang="zh-CN" altLang="en-US" sz="3200" dirty="0">
              <a:latin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</a:pPr>
            <a:r>
              <a:rPr lang="en-US" altLang="zh-CN" sz="3200" dirty="0">
                <a:latin typeface="Times New Roman" panose="02020603050405020304" charset="0"/>
              </a:rPr>
              <a:t>It makes sense to care for your health.</a:t>
            </a:r>
            <a:endParaRPr lang="en-US" altLang="zh-CN" sz="3200" dirty="0">
              <a:latin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spcBef>
                <a:spcPct val="30000"/>
              </a:spcBef>
            </a:pPr>
            <a:r>
              <a:rPr lang="zh-CN" altLang="en-US" sz="3200" dirty="0">
                <a:latin typeface="Times New Roman" panose="02020603050405020304" charset="0"/>
              </a:rPr>
              <a:t>保重身体是明智的。</a:t>
            </a:r>
            <a:endParaRPr lang="zh-CN" altLang="en-US" sz="3200" dirty="0"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38915" grpId="0" animBg="1"/>
      <p:bldP spid="176130" grpId="0"/>
      <p:bldP spid="59399" grpId="0" animBg="1"/>
      <p:bldP spid="594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11113" y="136525"/>
            <a:ext cx="87328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30000"/>
              </a:spcBef>
            </a:pPr>
            <a:r>
              <a:rPr lang="en-US" altLang="zh-CN" sz="3200" dirty="0" smtClean="0">
                <a:latin typeface="Times New Roman" panose="02020603050405020304" charset="0"/>
              </a:rPr>
              <a:t> It’s </a:t>
            </a:r>
            <a:r>
              <a:rPr lang="en-US" altLang="zh-CN" sz="3200" dirty="0">
                <a:latin typeface="Times New Roman" panose="02020603050405020304" charset="0"/>
              </a:rPr>
              <a:t>my pleasure. </a:t>
            </a:r>
            <a:r>
              <a:rPr lang="zh-CN" altLang="en-US" sz="3200" dirty="0">
                <a:latin typeface="Times New Roman" panose="02020603050405020304" charset="0"/>
              </a:rPr>
              <a:t>我的荣幸（乐意效劳）。</a:t>
            </a:r>
            <a:endParaRPr lang="zh-CN" altLang="en-US" sz="3200" dirty="0">
              <a:latin typeface="Times New Roman" panose="0202060305040502030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30238" y="1468438"/>
            <a:ext cx="3086100" cy="579437"/>
          </a:xfrm>
          <a:prstGeom prst="rect">
            <a:avLst/>
          </a:prstGeom>
          <a:solidFill>
            <a:srgbClr val="FCFC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</a:rPr>
              <a:t>It’s my pleasure.</a:t>
            </a:r>
            <a:endParaRPr lang="zh-CN" altLang="en-US" sz="3200">
              <a:latin typeface="Times New Roman" panose="02020603050405020304" charset="0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611188" y="2495550"/>
            <a:ext cx="2747962" cy="579438"/>
          </a:xfrm>
          <a:prstGeom prst="rect">
            <a:avLst/>
          </a:prstGeom>
          <a:solidFill>
            <a:srgbClr val="FCFC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</a:rPr>
              <a:t>It’s a pleasure.</a:t>
            </a:r>
            <a:endParaRPr lang="zh-CN" altLang="en-US" sz="3200">
              <a:latin typeface="Times New Roman" panose="0202060305040502030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41350" y="3424238"/>
            <a:ext cx="2443163" cy="579437"/>
          </a:xfrm>
          <a:prstGeom prst="rect">
            <a:avLst/>
          </a:prstGeom>
          <a:solidFill>
            <a:srgbClr val="FCFC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</a:rPr>
              <a:t>My pleasure.</a:t>
            </a:r>
            <a:endParaRPr lang="zh-CN" altLang="en-US" sz="3200">
              <a:latin typeface="Times New Roman" panose="02020603050405020304" charset="0"/>
            </a:endParaRPr>
          </a:p>
        </p:txBody>
      </p:sp>
      <p:sp>
        <p:nvSpPr>
          <p:cNvPr id="60425" name="AutoShape 9"/>
          <p:cNvSpPr/>
          <p:nvPr/>
        </p:nvSpPr>
        <p:spPr bwMode="auto">
          <a:xfrm>
            <a:off x="3770313" y="1489075"/>
            <a:ext cx="287337" cy="2565400"/>
          </a:xfrm>
          <a:prstGeom prst="rightBrace">
            <a:avLst>
              <a:gd name="adj1" fmla="val 74402"/>
              <a:gd name="adj2" fmla="val 50000"/>
            </a:avLst>
          </a:prstGeom>
          <a:noFill/>
          <a:ln w="571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4048125" y="985838"/>
            <a:ext cx="4679950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00FF"/>
                </a:solidFill>
                <a:latin typeface="Times New Roman" panose="02020603050405020304" charset="0"/>
              </a:rPr>
              <a:t>可以用于人家请求帮忙时或者你已经帮助别人，别人感谢你时所说的话，表示你很荣幸能帮他这个忙，用于事情发生之后。</a:t>
            </a:r>
            <a:endParaRPr lang="zh-CN" altLang="en-US" sz="320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611188" y="4440238"/>
            <a:ext cx="2735262" cy="5794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</a:rPr>
              <a:t>With pleasure.</a:t>
            </a:r>
            <a:endParaRPr lang="zh-CN" altLang="en-US" sz="3200">
              <a:latin typeface="Times New Roman" panose="02020603050405020304" charset="0"/>
            </a:endParaRPr>
          </a:p>
        </p:txBody>
      </p:sp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2227263" y="4984750"/>
            <a:ext cx="69278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3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678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1445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2755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30425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87625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44825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02025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59225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>
                <a:solidFill>
                  <a:schemeClr val="hlink"/>
                </a:solidFill>
                <a:latin typeface="Times New Roman" panose="02020603050405020304" charset="0"/>
              </a:rPr>
              <a:t>多用于别人请求帮忙时，自己很愿意</a:t>
            </a:r>
            <a:endParaRPr lang="zh-CN" altLang="en-US" sz="3200">
              <a:solidFill>
                <a:schemeClr val="hlink"/>
              </a:solidFill>
              <a:latin typeface="Times New Roman" panose="02020603050405020304" charset="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>
                <a:solidFill>
                  <a:schemeClr val="hlink"/>
                </a:solidFill>
                <a:latin typeface="Times New Roman" panose="02020603050405020304" charset="0"/>
              </a:rPr>
              <a:t>去做，用于事情发生之前。</a:t>
            </a:r>
            <a:endParaRPr lang="zh-CN" altLang="en-US" sz="3200">
              <a:solidFill>
                <a:schemeClr val="hlink"/>
              </a:solidFill>
              <a:latin typeface="Times New Roman" panose="02020603050405020304" charset="0"/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 rot="5400000">
            <a:off x="1117600" y="5084763"/>
            <a:ext cx="1152525" cy="10795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2" grpId="0" animBg="1"/>
      <p:bldP spid="60423" grpId="0" animBg="1"/>
      <p:bldP spid="60424" grpId="0" animBg="1"/>
      <p:bldP spid="60425" grpId="0" animBg="1"/>
      <p:bldP spid="60426" grpId="0"/>
      <p:bldP spid="60427" grpId="0" animBg="1"/>
      <p:bldP spid="176130" grpId="0"/>
      <p:bldP spid="604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44824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FF0000"/>
                </a:solidFill>
              </a:rPr>
              <a:t>Test</a:t>
            </a:r>
            <a:endParaRPr lang="zh-CN" alt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80975" y="116632"/>
            <a:ext cx="8855521" cy="68141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457200"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I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、根据汉语完成句子</a:t>
            </a:r>
            <a:endParaRPr lang="en-US" altLang="zh-CN" sz="2200" b="1" dirty="0">
              <a:solidFill>
                <a:srgbClr val="008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defTabSz="457200"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我们可以自己做这件事。</a:t>
            </a:r>
            <a:endParaRPr lang="zh-CN" altLang="en-US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355600" defTabSz="457200" eaLnBrk="0" hangingPunct="0">
              <a:lnSpc>
                <a:spcPct val="120000"/>
              </a:lnSpc>
              <a:tabLst>
                <a:tab pos="450850" algn="l"/>
              </a:tabLst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We can do it _____ _________.</a:t>
            </a:r>
            <a:endParaRPr lang="en-US" altLang="zh-CN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defTabSz="457200"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你擅长弹钢琴吗？</a:t>
            </a:r>
            <a:endParaRPr lang="zh-CN" altLang="en-US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355600" defTabSz="457200" eaLnBrk="0" hangingPunct="0">
              <a:lnSpc>
                <a:spcPct val="120000"/>
              </a:lnSpc>
              <a:tabLst>
                <a:tab pos="450850" algn="l"/>
              </a:tabLst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______ you ______ _______ playing the piano?</a:t>
            </a:r>
            <a:endParaRPr lang="en-US" altLang="zh-CN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defTabSz="457200"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3. 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她应该按时回家。</a:t>
            </a:r>
            <a:endParaRPr lang="zh-CN" altLang="en-US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355600" defTabSz="457200" eaLnBrk="0" hangingPunct="0">
              <a:lnSpc>
                <a:spcPct val="120000"/>
              </a:lnSpc>
              <a:tabLst>
                <a:tab pos="450850" algn="l"/>
              </a:tabLst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She______ ________ ______go back home on time.</a:t>
            </a:r>
            <a:endParaRPr lang="en-US" altLang="zh-CN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defTabSz="457200"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4. 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碗里有一点儿汤。</a:t>
            </a:r>
            <a:endParaRPr lang="zh-CN" altLang="en-US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355600" defTabSz="457200" eaLnBrk="0" hangingPunct="0">
              <a:lnSpc>
                <a:spcPct val="120000"/>
              </a:lnSpc>
              <a:tabLst>
                <a:tab pos="450850" algn="l"/>
              </a:tabLst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There is_____ ________soup in the bowl.</a:t>
            </a:r>
            <a:endParaRPr lang="en-US" altLang="zh-CN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defTabSz="457200"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5. ——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谢谢你在英语方面帮助我。</a:t>
            </a:r>
            <a:endParaRPr lang="zh-CN" altLang="en-US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355600" defTabSz="457200" eaLnBrk="0" hangingPunct="0">
              <a:lnSpc>
                <a:spcPct val="120000"/>
              </a:lnSpc>
              <a:tabLst>
                <a:tab pos="450850" algn="l"/>
              </a:tabLst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——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不客气。</a:t>
            </a:r>
            <a:endParaRPr lang="zh-CN" altLang="en-US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355600" defTabSz="457200" eaLnBrk="0" hangingPunct="0">
              <a:lnSpc>
                <a:spcPct val="120000"/>
              </a:lnSpc>
              <a:tabLst>
                <a:tab pos="450850" algn="l"/>
              </a:tabLst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—Thank you for helping me with my English.</a:t>
            </a:r>
            <a:endParaRPr lang="en-US" altLang="zh-CN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355600" defTabSz="457200" eaLnBrk="0" hangingPunct="0">
              <a:lnSpc>
                <a:spcPct val="120000"/>
              </a:lnSpc>
              <a:tabLst>
                <a:tab pos="450850" algn="l"/>
              </a:tabLst>
              <a:defRPr/>
            </a:pPr>
            <a:r>
              <a:rPr lang="en-US" altLang="zh-CN" sz="2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—______ ______ _________.</a:t>
            </a:r>
            <a:endParaRPr lang="en-US" altLang="zh-CN" sz="2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2767013" y="1108075"/>
            <a:ext cx="3284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by       ourselves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TextBox 29"/>
          <p:cNvSpPr txBox="1">
            <a:spLocks noChangeArrowheads="1"/>
          </p:cNvSpPr>
          <p:nvPr/>
        </p:nvSpPr>
        <p:spPr bwMode="auto">
          <a:xfrm>
            <a:off x="2181225" y="4157663"/>
            <a:ext cx="2371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a         little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838200" y="21050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</a:rPr>
              <a:t>Are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2767013" y="2105025"/>
            <a:ext cx="2224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good       at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1497013" y="3168650"/>
            <a:ext cx="3740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is      supposed       to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06488" y="6210300"/>
            <a:ext cx="3884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It's      my       pleasur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</a:rPr>
              <a:t>e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21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2416493" y="89535"/>
            <a:ext cx="6848475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800" dirty="0"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He is a unique </a:t>
            </a:r>
            <a:r>
              <a:rPr lang="en-US" altLang="zh-CN" sz="4800" b="1" dirty="0">
                <a:solidFill>
                  <a:srgbClr val="7030A0"/>
                </a:solidFill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person</a:t>
            </a:r>
            <a:r>
              <a:rPr lang="en-US" altLang="zh-CN" sz="4800" dirty="0"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.</a:t>
            </a:r>
            <a:endParaRPr lang="en-US" altLang="zh-CN" sz="4800" dirty="0">
              <a:solidFill>
                <a:schemeClr val="tx1"/>
              </a:solidFill>
              <a:latin typeface="Times New Roman" panose="02020603050405020304" charset="0"/>
              <a:ea typeface="海派腔调禅粗黑简2.0" panose="02000500000000000000" pitchFamily="2" charset="-122"/>
              <a:cs typeface="Times New Roman" panose="02020603050405020304" charset="0"/>
            </a:endParaRPr>
          </a:p>
        </p:txBody>
      </p:sp>
      <p:sp>
        <p:nvSpPr>
          <p:cNvPr id="15" name="对角圆角矩形 14"/>
          <p:cNvSpPr/>
          <p:nvPr/>
        </p:nvSpPr>
        <p:spPr>
          <a:xfrm>
            <a:off x="4762407" y="1059097"/>
            <a:ext cx="2340575" cy="720080"/>
          </a:xfrm>
          <a:prstGeom prst="round2DiagRect">
            <a:avLst/>
          </a:prstGeom>
          <a:gradFill>
            <a:gsLst>
              <a:gs pos="83000">
                <a:srgbClr val="7B32B2">
                  <a:alpha val="15000"/>
                </a:srgbClr>
              </a:gs>
              <a:gs pos="100000">
                <a:srgbClr val="401A5D"/>
              </a:gs>
            </a:gsLst>
            <a:lin ang="27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person 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人</a:t>
            </a:r>
            <a:endParaRPr lang="zh-CN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4775028" y="1984578"/>
            <a:ext cx="2161699" cy="532369"/>
          </a:xfrm>
          <a:prstGeom prst="round2DiagRect">
            <a:avLst/>
          </a:prstGeom>
          <a:gradFill>
            <a:gsLst>
              <a:gs pos="83000">
                <a:srgbClr val="7B32B2">
                  <a:alpha val="15000"/>
                </a:srgbClr>
              </a:gs>
              <a:gs pos="100000">
                <a:srgbClr val="401A5D"/>
              </a:gs>
            </a:gsLst>
            <a:lin ang="27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/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personal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adj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7118985" y="5796281"/>
            <a:ext cx="1751648" cy="688975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/>
              <a:t>n.</a:t>
            </a:r>
            <a:r>
              <a:rPr lang="zh-CN" altLang="en-US" sz="3200"/>
              <a:t>长处</a:t>
            </a:r>
            <a:r>
              <a:rPr lang="en-US" altLang="zh-CN" sz="3200"/>
              <a:t>;</a:t>
            </a:r>
            <a:r>
              <a:rPr lang="zh-CN" altLang="en-US" sz="3200"/>
              <a:t>力量</a:t>
            </a:r>
            <a:endParaRPr lang="zh-CN" altLang="en-US" sz="3200"/>
          </a:p>
        </p:txBody>
      </p:sp>
      <p:sp>
        <p:nvSpPr>
          <p:cNvPr id="18" name="对角圆角矩形 17"/>
          <p:cNvSpPr/>
          <p:nvPr/>
        </p:nvSpPr>
        <p:spPr>
          <a:xfrm>
            <a:off x="4762407" y="2780928"/>
            <a:ext cx="2912269" cy="688975"/>
          </a:xfrm>
          <a:prstGeom prst="round2DiagRect">
            <a:avLst/>
          </a:prstGeom>
          <a:gradFill>
            <a:gsLst>
              <a:gs pos="83000">
                <a:srgbClr val="7B32B2">
                  <a:alpha val="15000"/>
                </a:srgbClr>
              </a:gs>
              <a:gs pos="100000">
                <a:srgbClr val="401A5D"/>
              </a:gs>
            </a:gsLst>
            <a:lin ang="27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personally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adv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海派腔调禅粗黑简2.0" panose="02000500000000000000" pitchFamily="2" charset="-122"/>
              <a:cs typeface="Times New Roman" panose="02020603050405020304" charset="0"/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4778198" y="3773955"/>
            <a:ext cx="2529281" cy="688975"/>
          </a:xfrm>
          <a:prstGeom prst="round2DiagRect">
            <a:avLst/>
          </a:prstGeom>
          <a:gradFill>
            <a:gsLst>
              <a:gs pos="83000">
                <a:srgbClr val="7B32B2">
                  <a:alpha val="15000"/>
                </a:srgbClr>
              </a:gs>
              <a:gs pos="100000">
                <a:srgbClr val="401A5D"/>
              </a:gs>
            </a:gsLst>
            <a:lin ang="27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personality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  </a:t>
            </a:r>
            <a:endParaRPr lang="zh-CN" altLang="en-US" sz="2400" dirty="0"/>
          </a:p>
        </p:txBody>
      </p:sp>
      <p:sp>
        <p:nvSpPr>
          <p:cNvPr id="2" name="对角圆角矩形 1"/>
          <p:cNvSpPr/>
          <p:nvPr/>
        </p:nvSpPr>
        <p:spPr>
          <a:xfrm>
            <a:off x="7471506" y="3824238"/>
            <a:ext cx="1672494" cy="688975"/>
          </a:xfrm>
          <a:prstGeom prst="round2DiagRect">
            <a:avLst/>
          </a:prstGeom>
          <a:gradFill>
            <a:gsLst>
              <a:gs pos="83000">
                <a:srgbClr val="7B32B2">
                  <a:alpha val="15000"/>
                </a:srgbClr>
              </a:gs>
              <a:gs pos="100000">
                <a:srgbClr val="401A5D"/>
              </a:gs>
            </a:gsLst>
            <a:lin ang="27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3600" dirty="0"/>
              <a:t>性格</a:t>
            </a:r>
            <a:r>
              <a:rPr lang="en-US" altLang="zh-CN" sz="3600" dirty="0"/>
              <a:t>;</a:t>
            </a:r>
            <a:r>
              <a:rPr lang="zh-CN" altLang="en-US" sz="3600" dirty="0"/>
              <a:t>人格</a:t>
            </a:r>
            <a:endParaRPr lang="zh-CN" altLang="en-US" sz="3600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89536"/>
            <a:ext cx="2521969" cy="4079190"/>
          </a:xfrm>
          <a:prstGeom prst="rect">
            <a:avLst/>
          </a:prstGeom>
        </p:spPr>
      </p:pic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2254568" y="4597400"/>
            <a:ext cx="68484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800" dirty="0"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His height is his </a:t>
            </a:r>
            <a:r>
              <a:rPr lang="en-US" altLang="zh-CN" sz="4800" dirty="0">
                <a:solidFill>
                  <a:srgbClr val="7030A0"/>
                </a:solidFill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personal</a:t>
            </a:r>
            <a:r>
              <a:rPr lang="en-US" altLang="zh-CN" sz="4800" dirty="0"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strength</a:t>
            </a:r>
            <a:r>
              <a:rPr lang="en-US" altLang="zh-CN" sz="4800" dirty="0">
                <a:solidFill>
                  <a:schemeClr val="tx1"/>
                </a:solidFill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.</a:t>
            </a:r>
            <a:endParaRPr lang="en-US" altLang="zh-CN" sz="4800" dirty="0">
              <a:solidFill>
                <a:schemeClr val="tx1"/>
              </a:solidFill>
              <a:latin typeface="Times New Roman" panose="02020603050405020304" charset="0"/>
              <a:ea typeface="海派腔调禅粗黑简2.0" panose="02000500000000000000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" grpId="0" bldLvl="0" animBg="1"/>
      <p:bldP spid="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0125" y="1111250"/>
            <a:ext cx="7491413" cy="523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charset="0"/>
                <a:cs typeface="NEU-BZ-S92" charset="0"/>
                <a:sym typeface="宋体" panose="02010600030101010101" pitchFamily="2" charset="-122"/>
              </a:rPr>
              <a:t>ourselves</a:t>
            </a: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charset="0"/>
                <a:cs typeface="方正书宋_GBK" charset="0"/>
                <a:sym typeface="宋体" panose="02010600030101010101" pitchFamily="2" charset="-122"/>
              </a:rPr>
              <a:t>　</a:t>
            </a: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charset="0"/>
                <a:cs typeface="NEU-BZ-S92" charset="0"/>
                <a:sym typeface="宋体" panose="02010600030101010101" pitchFamily="2" charset="-122"/>
              </a:rPr>
              <a:t>person</a:t>
            </a: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charset="0"/>
                <a:cs typeface="方正书宋_GBK" charset="0"/>
                <a:sym typeface="宋体" panose="02010600030101010101" pitchFamily="2" charset="-122"/>
              </a:rPr>
              <a:t>　</a:t>
            </a: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charset="0"/>
                <a:cs typeface="NEU-BZ-S92" charset="0"/>
                <a:sym typeface="宋体" panose="02010600030101010101" pitchFamily="2" charset="-122"/>
              </a:rPr>
              <a:t>talent</a:t>
            </a: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charset="0"/>
                <a:cs typeface="方正书宋_GBK" charset="0"/>
                <a:sym typeface="宋体" panose="02010600030101010101" pitchFamily="2" charset="-122"/>
              </a:rPr>
              <a:t>　</a:t>
            </a: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charset="0"/>
                <a:cs typeface="NEU-BZ-S92" charset="0"/>
                <a:sym typeface="宋体" panose="02010600030101010101" pitchFamily="2" charset="-122"/>
              </a:rPr>
              <a:t>suppose</a:t>
            </a: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charset="0"/>
                <a:cs typeface="方正书宋_GBK" charset="0"/>
                <a:sym typeface="宋体" panose="02010600030101010101" pitchFamily="2" charset="-122"/>
              </a:rPr>
              <a:t>　</a:t>
            </a: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charset="0"/>
                <a:cs typeface="NEU-BZ-S92" charset="0"/>
                <a:sym typeface="宋体" panose="02010600030101010101" pitchFamily="2" charset="-122"/>
              </a:rPr>
              <a:t>personal</a:t>
            </a:r>
            <a:endParaRPr lang="zh-CN" altLang="en-US" sz="2800" noProof="1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467225" y="2089150"/>
            <a:ext cx="122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person</a:t>
            </a:r>
            <a:endParaRPr lang="zh-CN" altLang="en-US" sz="28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95325" y="2740025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talents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97150" y="2740025"/>
            <a:ext cx="150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personal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95313" y="4649788"/>
            <a:ext cx="140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suppose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810125" y="4649788"/>
            <a:ext cx="1598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sym typeface="宋体" panose="02010600030101010101" pitchFamily="2" charset="-122"/>
              </a:rPr>
              <a:t>ourselves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sym typeface="宋体" panose="02010600030101010101" pitchFamily="2" charset="-122"/>
            </a:endParaRPr>
          </a:p>
        </p:txBody>
      </p:sp>
      <p:pic>
        <p:nvPicPr>
          <p:cNvPr id="25607" name="图片 8" descr="3014ab8e6473f5ac94ed5931a188606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000625"/>
            <a:ext cx="159226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文本框 9"/>
          <p:cNvSpPr txBox="1">
            <a:spLocks noChangeArrowheads="1"/>
          </p:cNvSpPr>
          <p:nvPr/>
        </p:nvSpPr>
        <p:spPr bwMode="auto">
          <a:xfrm>
            <a:off x="441325" y="300038"/>
            <a:ext cx="8610600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</a:rPr>
              <a:t>Ⅱ.</a:t>
            </a:r>
            <a:r>
              <a:rPr lang="zh-CN" altLang="en-US" sz="2800" b="1">
                <a:latin typeface="Times New Roman" panose="02020603050405020304" charset="0"/>
              </a:rPr>
              <a:t>用方框中所给词的适当形式补全短文</a:t>
            </a:r>
            <a:endParaRPr lang="zh-CN" altLang="en-US" sz="2800" b="1">
              <a:solidFill>
                <a:srgbClr val="902086"/>
              </a:solidFill>
              <a:latin typeface="Times New Roman" panose="02020603050405020304" charset="0"/>
            </a:endParaRPr>
          </a:p>
          <a:p>
            <a:endParaRPr lang="zh-CN" altLang="en-US" sz="2800" b="1">
              <a:solidFill>
                <a:srgbClr val="902086"/>
              </a:solidFill>
              <a:latin typeface="Times New Roman" panose="02020603050405020304" charset="0"/>
            </a:endParaRPr>
          </a:p>
          <a:p>
            <a:endParaRPr lang="zh-CN" altLang="en-US" sz="2800" b="1">
              <a:solidFill>
                <a:srgbClr val="902086"/>
              </a:solidFill>
              <a:latin typeface="Times New Roman" panose="02020603050405020304" charset="0"/>
            </a:endParaRPr>
          </a:p>
          <a:p>
            <a:endParaRPr lang="en-US" altLang="zh-CN" sz="2800" b="1">
              <a:solidFill>
                <a:srgbClr val="00000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</a:rPr>
              <a:t>We are unique.Each 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charset="0"/>
              </a:rPr>
              <a:t>　　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</a:rPr>
              <a:t>has his own special</a:t>
            </a:r>
            <a:endParaRPr lang="en-US" altLang="zh-CN" sz="2800" b="1">
              <a:solidFill>
                <a:srgbClr val="00000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charset="0"/>
              </a:rPr>
              <a:t>　　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</a:rPr>
              <a:t>and 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charset="0"/>
              </a:rPr>
              <a:t>　　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</a:rPr>
              <a:t>strengths.Some of us are good </a:t>
            </a:r>
            <a:endParaRPr lang="en-US" altLang="zh-CN" sz="2800" b="1">
              <a:solidFill>
                <a:srgbClr val="00000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</a:rPr>
              <a:t>at drawing;others are talented at singing.But it doesn’t matter.We should be confident.It makes sense.I 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charset="0"/>
              </a:rPr>
              <a:t>　　      </a:t>
            </a:r>
            <a:endParaRPr lang="zh-CN" altLang="en-US" sz="2800" b="1" u="sng">
              <a:solidFill>
                <a:srgbClr val="00000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charset="0"/>
              </a:rPr>
              <a:t>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</a:rPr>
              <a:t>we will be proud of 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charset="0"/>
              </a:rPr>
              <a:t>　　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</a:rPr>
              <a:t>in the future.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23896"/>
          <a:stretch>
            <a:fillRect/>
          </a:stretch>
        </p:blipFill>
        <p:spPr>
          <a:xfrm>
            <a:off x="2812732" y="184150"/>
            <a:ext cx="2205038" cy="3359150"/>
          </a:xfrm>
          <a:prstGeom prst="rect">
            <a:avLst/>
          </a:prstGeom>
        </p:spPr>
      </p:pic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431959" y="4025901"/>
            <a:ext cx="8712518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sz="4800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He has a special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talent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sz="4800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for playing basketball.</a:t>
            </a:r>
            <a:endParaRPr lang="en-US" sz="4800" dirty="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572000" y="4077072"/>
            <a:ext cx="1728192" cy="8299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>
            <a:off x="3427095" y="4993641"/>
            <a:ext cx="1505903" cy="813435"/>
          </a:xfrm>
          <a:prstGeom prst="round2DiagRect">
            <a:avLst/>
          </a:prstGeom>
          <a:gradFill>
            <a:gsLst>
              <a:gs pos="83000">
                <a:srgbClr val="7B32B2">
                  <a:alpha val="15000"/>
                </a:srgbClr>
              </a:gs>
              <a:gs pos="100000">
                <a:srgbClr val="401A5D"/>
              </a:gs>
            </a:gsLst>
            <a:lin ang="27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n.</a:t>
            </a:r>
            <a:r>
              <a:rPr lang="zh-CN" altLang="en-US" sz="2400" b="1" dirty="0"/>
              <a:t>天赋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Administrator\Desktop\图片1.png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04791" y="0"/>
            <a:ext cx="2786063" cy="3905250"/>
          </a:xfrm>
          <a:prstGeom prst="rect">
            <a:avLst/>
          </a:prstGeom>
        </p:spPr>
      </p:pic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3923928" y="1209040"/>
            <a:ext cx="482430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800" dirty="0"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That makes </a:t>
            </a:r>
            <a:r>
              <a:rPr lang="en-US" altLang="zh-CN" sz="4800" b="1" dirty="0">
                <a:solidFill>
                  <a:srgbClr val="7030A0"/>
                </a:solidFill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sense</a:t>
            </a:r>
            <a:r>
              <a:rPr lang="en-US" altLang="zh-CN" sz="4800" dirty="0"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.</a:t>
            </a:r>
            <a:endParaRPr lang="en-US" altLang="zh-CN" sz="4800" dirty="0">
              <a:latin typeface="Times New Roman" panose="02020603050405020304" charset="0"/>
              <a:ea typeface="海派腔调禅粗黑简2.0" panose="02000500000000000000" pitchFamily="2" charset="-122"/>
              <a:cs typeface="Times New Roman" panose="02020603050405020304" charset="0"/>
            </a:endParaRPr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307182" y="4667250"/>
            <a:ext cx="834913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Pan Changjiang has a good 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sense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charset="0"/>
                <a:ea typeface="海派腔调禅粗黑简2.0" panose="02000500000000000000" pitchFamily="2" charset="-122"/>
                <a:cs typeface="Times New Roman" panose="02020603050405020304" charset="0"/>
              </a:rPr>
              <a:t>of humor.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charset="0"/>
              <a:ea typeface="海派腔调禅粗黑简2.0" panose="02000500000000000000" pitchFamily="2" charset="-122"/>
              <a:cs typeface="Times New Roman" panose="0202060305040502030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220072" y="1483360"/>
            <a:ext cx="3436725" cy="92456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对角圆角矩形 14"/>
          <p:cNvSpPr/>
          <p:nvPr/>
        </p:nvSpPr>
        <p:spPr>
          <a:xfrm>
            <a:off x="6470809" y="2642871"/>
            <a:ext cx="1844993" cy="688975"/>
          </a:xfrm>
          <a:prstGeom prst="round2DiagRect">
            <a:avLst/>
          </a:prstGeom>
          <a:gradFill>
            <a:gsLst>
              <a:gs pos="83000">
                <a:srgbClr val="7B32B2">
                  <a:alpha val="15000"/>
                </a:srgbClr>
              </a:gs>
              <a:gs pos="100000">
                <a:srgbClr val="401A5D"/>
              </a:gs>
            </a:gsLst>
            <a:lin ang="27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n.</a:t>
            </a:r>
            <a:r>
              <a:rPr lang="zh-CN" altLang="en-US" sz="4400"/>
              <a:t>意义</a:t>
            </a:r>
            <a:endParaRPr lang="zh-CN" altLang="en-US" sz="4400"/>
          </a:p>
        </p:txBody>
      </p:sp>
      <p:sp>
        <p:nvSpPr>
          <p:cNvPr id="6" name="圆角矩形 5"/>
          <p:cNvSpPr/>
          <p:nvPr/>
        </p:nvSpPr>
        <p:spPr>
          <a:xfrm>
            <a:off x="5436097" y="4941570"/>
            <a:ext cx="1656183" cy="50365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角圆角矩形 7"/>
          <p:cNvSpPr/>
          <p:nvPr/>
        </p:nvSpPr>
        <p:spPr>
          <a:xfrm>
            <a:off x="4819650" y="6045836"/>
            <a:ext cx="3413760" cy="688975"/>
          </a:xfrm>
          <a:prstGeom prst="round2DiagRect">
            <a:avLst/>
          </a:prstGeom>
          <a:gradFill>
            <a:gsLst>
              <a:gs pos="83000">
                <a:srgbClr val="7B32B2">
                  <a:alpha val="15000"/>
                </a:srgbClr>
              </a:gs>
              <a:gs pos="100000">
                <a:srgbClr val="401A5D"/>
              </a:gs>
            </a:gsLst>
            <a:lin ang="27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n.(</a:t>
            </a:r>
            <a:r>
              <a:rPr lang="zh-CN" altLang="en-US" sz="3200" dirty="0"/>
              <a:t>对某事的</a:t>
            </a:r>
            <a:r>
              <a:rPr lang="en-US" altLang="zh-CN" sz="3200" dirty="0"/>
              <a:t>)</a:t>
            </a:r>
            <a:r>
              <a:rPr lang="zh-CN" altLang="en-US" sz="3200" dirty="0"/>
              <a:t>感觉</a:t>
            </a:r>
            <a:endParaRPr lang="zh-CN" altLang="en-US" sz="3200" dirty="0"/>
          </a:p>
        </p:txBody>
      </p:sp>
      <p:sp>
        <p:nvSpPr>
          <p:cNvPr id="2" name="下箭头 1"/>
          <p:cNvSpPr/>
          <p:nvPr/>
        </p:nvSpPr>
        <p:spPr>
          <a:xfrm rot="12620205">
            <a:off x="5392769" y="76470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238598" y="711012"/>
            <a:ext cx="213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有意义；讲得通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 bldLvl="0" animBg="1"/>
      <p:bldP spid="15" grpId="0" bldLvl="0" animBg="1"/>
      <p:bldP spid="6" grpId="0" bldLvl="0" animBg="1"/>
      <p:bldP spid="8" grpId="0" bldLvl="0" animBg="1"/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859" y="551747"/>
            <a:ext cx="9144000" cy="5754506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6" t="159" r="8030" b="72208"/>
          <a:stretch>
            <a:fillRect/>
          </a:stretch>
        </p:blipFill>
        <p:spPr>
          <a:xfrm>
            <a:off x="1710179" y="2072189"/>
            <a:ext cx="2229600" cy="2713623"/>
          </a:xfrm>
          <a:prstGeom prst="rect">
            <a:avLst/>
          </a:prstGeom>
        </p:spPr>
      </p:pic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3950970" y="2831465"/>
            <a:ext cx="39214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7200" b="1" dirty="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New Words</a:t>
            </a:r>
            <a:endParaRPr lang="en-US" altLang="zh-CN" sz="7200" b="1" dirty="0">
              <a:latin typeface="Times New Roman" panose="02020603050405020304" charset="0"/>
              <a:ea typeface="华文新魏" panose="0201080004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54468" y="217806"/>
            <a:ext cx="2830354" cy="61029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t="29632" r="57573" b="42735"/>
          <a:stretch>
            <a:fillRect/>
          </a:stretch>
        </p:blipFill>
        <p:spPr>
          <a:xfrm rot="15900000">
            <a:off x="7234441" y="4316263"/>
            <a:ext cx="2249801" cy="15402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t="29632" r="57573" b="42735"/>
          <a:stretch>
            <a:fillRect/>
          </a:stretch>
        </p:blipFill>
        <p:spPr>
          <a:xfrm rot="21300000">
            <a:off x="7582446" y="4917477"/>
            <a:ext cx="1687351" cy="205365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63692" y="657716"/>
            <a:ext cx="24263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4400" dirty="0">
                <a:latin typeface="Times New Roman" panose="02020603050405020304" charset="0"/>
                <a:cs typeface="Times New Roman" panose="02020603050405020304" charset="0"/>
              </a:rPr>
              <a:t>unique</a:t>
            </a:r>
            <a:endParaRPr lang="en-US" altLang="zh-CN" sz="4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/>
            <a:r>
              <a:rPr lang="en-US" altLang="zh-CN" sz="4400" dirty="0">
                <a:latin typeface="Times New Roman" panose="02020603050405020304" charset="0"/>
                <a:cs typeface="Times New Roman" panose="02020603050405020304" charset="0"/>
              </a:rPr>
              <a:t>suppose</a:t>
            </a:r>
            <a:endParaRPr lang="en-US" altLang="zh-CN" sz="4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/>
            <a:r>
              <a:rPr lang="en-US" altLang="zh-CN" sz="4400" dirty="0">
                <a:latin typeface="Times New Roman" panose="02020603050405020304" charset="0"/>
                <a:cs typeface="Times New Roman" panose="02020603050405020304" charset="0"/>
              </a:rPr>
              <a:t>ourselves</a:t>
            </a:r>
            <a:endParaRPr lang="en-US" altLang="zh-CN" sz="4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/>
            <a:r>
              <a:rPr lang="en-US" altLang="zh-CN" sz="4400" dirty="0">
                <a:latin typeface="Times New Roman" panose="02020603050405020304" charset="0"/>
                <a:cs typeface="Times New Roman" panose="02020603050405020304" charset="0"/>
              </a:rPr>
              <a:t>person</a:t>
            </a:r>
            <a:endParaRPr lang="en-US" altLang="zh-CN" sz="4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/>
            <a:r>
              <a:rPr lang="en-US" altLang="zh-CN" sz="4400" dirty="0">
                <a:latin typeface="Times New Roman" panose="02020603050405020304" charset="0"/>
                <a:cs typeface="Times New Roman" panose="02020603050405020304" charset="0"/>
              </a:rPr>
              <a:t>talent</a:t>
            </a:r>
            <a:endParaRPr lang="en-US" altLang="zh-CN" sz="4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/>
            <a:r>
              <a:rPr lang="en-US" altLang="zh-CN" sz="4400" dirty="0">
                <a:latin typeface="Times New Roman" panose="02020603050405020304" charset="0"/>
                <a:cs typeface="Times New Roman" panose="02020603050405020304" charset="0"/>
              </a:rPr>
              <a:t>personal</a:t>
            </a:r>
            <a:endParaRPr lang="en-US" altLang="zh-CN" sz="4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/>
            <a:r>
              <a:rPr lang="en-US" altLang="zh-CN" sz="4400" dirty="0">
                <a:latin typeface="Times New Roman" panose="02020603050405020304" charset="0"/>
                <a:cs typeface="Times New Roman" panose="02020603050405020304" charset="0"/>
              </a:rPr>
              <a:t>strength</a:t>
            </a:r>
            <a:endParaRPr lang="en-US" altLang="zh-CN" sz="4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/>
            <a:r>
              <a:rPr lang="en-US" altLang="zh-CN" sz="4400" dirty="0">
                <a:latin typeface="Times New Roman" panose="02020603050405020304" charset="0"/>
                <a:cs typeface="Times New Roman" panose="02020603050405020304" charset="0"/>
              </a:rPr>
              <a:t>sense</a:t>
            </a:r>
            <a:endParaRPr lang="en-US" altLang="zh-CN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63809" y="657716"/>
            <a:ext cx="3687936" cy="54271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ts val="5200"/>
              </a:lnSpc>
            </a:pPr>
            <a:r>
              <a:rPr lang="en-US" altLang="zh-CN" sz="4000" dirty="0" smtClean="0">
                <a:latin typeface="Times New Roman" panose="02020603050405020304" charset="0"/>
                <a:cs typeface="Times New Roman" panose="02020603050405020304" charset="0"/>
              </a:rPr>
              <a:t>adj</a:t>
            </a: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4000" dirty="0">
                <a:latin typeface="Times New Roman" panose="02020603050405020304" charset="0"/>
                <a:cs typeface="Times New Roman" panose="02020603050405020304" charset="0"/>
              </a:rPr>
              <a:t>独特的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5200"/>
              </a:lnSpc>
            </a:pP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v.</a:t>
            </a:r>
            <a:r>
              <a:rPr lang="zh-CN" altLang="en-US" sz="4000" dirty="0">
                <a:latin typeface="Times New Roman" panose="02020603050405020304" charset="0"/>
                <a:cs typeface="Times New Roman" panose="02020603050405020304" charset="0"/>
              </a:rPr>
              <a:t>假定；认为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5200"/>
              </a:lnSpc>
            </a:pP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pron. </a:t>
            </a:r>
            <a:r>
              <a:rPr lang="zh-CN" altLang="en-US" sz="4000" dirty="0">
                <a:latin typeface="Times New Roman" panose="02020603050405020304" charset="0"/>
                <a:cs typeface="Times New Roman" panose="02020603050405020304" charset="0"/>
              </a:rPr>
              <a:t>我们自己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5200"/>
              </a:lnSpc>
            </a:pP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n. </a:t>
            </a:r>
            <a:r>
              <a:rPr lang="zh-CN" altLang="en-US" sz="4000" dirty="0">
                <a:latin typeface="Times New Roman" panose="02020603050405020304" charset="0"/>
                <a:cs typeface="Times New Roman" panose="02020603050405020304" charset="0"/>
              </a:rPr>
              <a:t>人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5200"/>
              </a:lnSpc>
            </a:pP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n.</a:t>
            </a:r>
            <a:r>
              <a:rPr lang="zh-CN" altLang="en-US" sz="4000" dirty="0">
                <a:latin typeface="Times New Roman" panose="02020603050405020304" charset="0"/>
                <a:cs typeface="Times New Roman" panose="02020603050405020304" charset="0"/>
              </a:rPr>
              <a:t>才智；天赋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5200"/>
              </a:lnSpc>
            </a:pP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adj. </a:t>
            </a:r>
            <a:r>
              <a:rPr lang="zh-CN" altLang="en-US" sz="4000" dirty="0">
                <a:latin typeface="Times New Roman" panose="02020603050405020304" charset="0"/>
                <a:cs typeface="Times New Roman" panose="02020603050405020304" charset="0"/>
              </a:rPr>
              <a:t>个人的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5200"/>
              </a:lnSpc>
            </a:pP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n. </a:t>
            </a:r>
            <a:r>
              <a:rPr lang="zh-CN" altLang="en-US" sz="4000" dirty="0">
                <a:latin typeface="Times New Roman" panose="02020603050405020304" charset="0"/>
                <a:cs typeface="Times New Roman" panose="02020603050405020304" charset="0"/>
              </a:rPr>
              <a:t>长处；力量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5200"/>
              </a:lnSpc>
            </a:pP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n. </a:t>
            </a:r>
            <a:r>
              <a:rPr lang="zh-CN" altLang="en-US" sz="4000" dirty="0">
                <a:latin typeface="Times New Roman" panose="02020603050405020304" charset="0"/>
                <a:cs typeface="Times New Roman" panose="02020603050405020304" charset="0"/>
              </a:rPr>
              <a:t>意义；感觉</a:t>
            </a:r>
            <a:endParaRPr lang="en-US" altLang="zh-CN" sz="1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10600" name="组合 110599"/>
          <p:cNvGrpSpPr/>
          <p:nvPr/>
        </p:nvGrpSpPr>
        <p:grpSpPr>
          <a:xfrm rot="20460000">
            <a:off x="-103899" y="182733"/>
            <a:ext cx="2104965" cy="1247249"/>
            <a:chOff x="-114" y="469"/>
            <a:chExt cx="1270" cy="726"/>
          </a:xfrm>
        </p:grpSpPr>
        <p:sp>
          <p:nvSpPr>
            <p:cNvPr id="110599" name="Cloud"/>
            <p:cNvSpPr>
              <a:spLocks noChangeAspect="1" noEditPoints="1"/>
            </p:cNvSpPr>
            <p:nvPr/>
          </p:nvSpPr>
          <p:spPr>
            <a:xfrm>
              <a:off x="-114" y="469"/>
              <a:ext cx="1270" cy="726"/>
            </a:xfrm>
            <a:custGeom>
              <a:avLst/>
              <a:gdLst>
                <a:gd name="txL" fmla="*/ 2977 w 21600"/>
                <a:gd name="txT" fmla="*/ 3262 h 21600"/>
                <a:gd name="txR" fmla="*/ 17087 w 21600"/>
                <a:gd name="txB" fmla="*/ 17337 h 21600"/>
              </a:gdLst>
              <a:ahLst/>
              <a:cxnLst>
                <a:cxn ang="0">
                  <a:pos x="67" y="10800"/>
                </a:cxn>
                <a:cxn ang="0">
                  <a:pos x="10800" y="21577"/>
                </a:cxn>
                <a:cxn ang="0">
                  <a:pos x="21582" y="10800"/>
                </a:cxn>
                <a:cxn ang="0">
                  <a:pos x="10800" y="1235"/>
                </a:cxn>
              </a:cxnLst>
              <a:rect l="txL" t="txT" r="txR" b="txB"/>
              <a:pathLst>
                <a:path w="21600" h="21600">
                  <a:moveTo>
                    <a:pt x="1950" y="7185"/>
                  </a:moveTo>
                  <a:arcTo wR="2173" hR="2973" stAng="-5658044" swAng="-9152479"/>
                  <a:arcTo wR="2180" hR="2959" stAng="-7692391" swAng="-8804134"/>
                  <a:arcTo wR="3860" hR="5272" stAng="-13083100" swAng="-4542201"/>
                  <a:arcTo wR="3376" hR="4608" stAng="-13342886" swAng="-6909565"/>
                  <a:arcTo wR="2893" hR="3934" stAng="-14721123" swAng="-6840787"/>
                  <a:arcTo wR="3388" hR="4610" stAng="-16560266" swAng="-7815448"/>
                  <a:arcTo wR="2667" hR="3637" stAng="-19780702" swAng="-6541267"/>
                  <a:arcTo wR="2429" hR="3298" stAng="-823813" swAng="-7035291"/>
                  <a:arcTo wR="2183" hR="2973" stAng="-2764122" swAng="-5984549"/>
                  <a:arcTo wR="2667" hR="3634" stAng="-3248686" swAng="-5397590"/>
                  <a:arcTo wR="3377" hR="4595" stAng="-4002053" swAng="-7427288"/>
                  <a:close/>
                </a:path>
                <a:path w="21600" h="21600" fill="none">
                  <a:moveTo>
                    <a:pt x="1080" y="12690"/>
                  </a:moveTo>
                  <a:arcTo wR="2173" hR="2973" stAng="-14810523" swAng="-1585507"/>
                </a:path>
                <a:path w="21600" h="21600" fill="none">
                  <a:moveTo>
                    <a:pt x="2910" y="17640"/>
                  </a:moveTo>
                  <a:arcTo wR="2180" hR="2959" stAng="-16496524" swAng="-686848"/>
                </a:path>
                <a:path w="21600" h="21600" fill="none">
                  <a:moveTo>
                    <a:pt x="7905" y="18675"/>
                  </a:moveTo>
                  <a:arcTo wR="3376" hR="4608" stAng="-12498111" swAng="-844775"/>
                </a:path>
                <a:path w="21600" h="21600" fill="none">
                  <a:moveTo>
                    <a:pt x="14280" y="18330"/>
                  </a:moveTo>
                  <a:arcTo wR="3376" hR="4608" stAng="-20252451" swAng="-959849"/>
                </a:path>
                <a:path w="21600" h="21600" fill="none">
                  <a:moveTo>
                    <a:pt x="18690" y="15045"/>
                  </a:moveTo>
                  <a:arcTo wR="2893" hR="3934" stAng="-21561910" swAng="-4255046"/>
                </a:path>
                <a:path w="21600" h="21600" fill="none">
                  <a:moveTo>
                    <a:pt x="20175" y="9015"/>
                  </a:moveTo>
                  <a:arcTo wR="2667" hR="3637" stAng="-18115995" swAng="-1664706"/>
                </a:path>
                <a:path w="21600" h="21600" fill="none">
                  <a:moveTo>
                    <a:pt x="19200" y="3345"/>
                  </a:moveTo>
                  <a:arcTo wR="2429" hR="3298" stAng="-21532436" swAng="-891377"/>
                </a:path>
                <a:path w="21600" h="21600" fill="none">
                  <a:moveTo>
                    <a:pt x="14910" y="1170"/>
                  </a:moveTo>
                  <a:arcTo wR="2429" hR="3298" stAng="-7859104" swAng="-1092014"/>
                </a:path>
                <a:path w="21600" h="21600" fill="none">
                  <a:moveTo>
                    <a:pt x="11250" y="1665"/>
                  </a:moveTo>
                  <a:arcTo wR="2183" hR="2973" stAng="-8748671" swAng="-1061506"/>
                </a:path>
                <a:path w="21600" h="21600" fill="none">
                  <a:moveTo>
                    <a:pt x="7650" y="3270"/>
                  </a:moveTo>
                  <a:arcTo wR="3377" hR="4595" stAng="-3262911" swAng="-739142"/>
                </a:path>
                <a:path w="21600" h="21600" fill="none">
                  <a:moveTo>
                    <a:pt x="1950" y="7185"/>
                  </a:moveTo>
                  <a:arcTo wR="3377" hR="4595" stAng="-11429341" swAng="-711586"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6600CC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596" name="文本框 110595"/>
            <p:cNvSpPr txBox="1"/>
            <p:nvPr/>
          </p:nvSpPr>
          <p:spPr>
            <a:xfrm>
              <a:off x="15" y="626"/>
              <a:ext cx="1012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 dirty="0">
                  <a:solidFill>
                    <a:srgbClr val="9900CC"/>
                  </a:solidFill>
                  <a:latin typeface="Times New Roman" panose="02020603050405020304" charset="0"/>
                </a:rPr>
                <a:t>Words</a:t>
              </a:r>
              <a:endParaRPr lang="en-US" altLang="zh-CN" sz="4000" b="1" dirty="0">
                <a:solidFill>
                  <a:srgbClr val="9900CC"/>
                </a:solidFill>
                <a:latin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00038" y="2247900"/>
            <a:ext cx="7944370" cy="29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</a:rPr>
              <a:t> Are you proud of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charset="0"/>
              </a:rPr>
              <a:t>yourself ?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</a:rPr>
              <a:t> What are you good at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charset="0"/>
              </a:rPr>
              <a:t>?</a:t>
            </a:r>
            <a:endParaRPr lang="en-US" altLang="zh-CN" sz="3200" dirty="0" smtClean="0">
              <a:solidFill>
                <a:srgbClr val="FF0000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zh-CN" sz="3200" dirty="0">
                <a:solidFill>
                  <a:srgbClr val="FF0000"/>
                </a:solidFill>
              </a:rPr>
              <a:t>What makes you different from others?</a:t>
            </a:r>
            <a:endParaRPr lang="en-US" altLang="zh-CN" sz="3200" dirty="0" smtClean="0">
              <a:solidFill>
                <a:srgbClr val="FF0000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30000"/>
              </a:spcBef>
            </a:pPr>
            <a:endParaRPr lang="en-US" altLang="zh-CN" sz="3200" dirty="0" smtClean="0">
              <a:solidFill>
                <a:srgbClr val="0000FF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30000"/>
              </a:spcBef>
            </a:pPr>
            <a:endParaRPr lang="en-US" altLang="zh-CN" sz="3200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日期占位符 1"/>
          <p:cNvSpPr txBox="1">
            <a:spLocks noGrp="1"/>
          </p:cNvSpPr>
          <p:nvPr/>
        </p:nvSpPr>
        <p:spPr>
          <a:xfrm>
            <a:off x="1485900" y="6356351"/>
            <a:ext cx="1600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5410" name="Picture 4" descr="09ab63c2f4262c3a0ef477fe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768" y="418056"/>
            <a:ext cx="8829675" cy="6358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对角圆角矩形 1"/>
          <p:cNvSpPr/>
          <p:nvPr/>
        </p:nvSpPr>
        <p:spPr>
          <a:xfrm>
            <a:off x="1882274" y="1124744"/>
            <a:ext cx="6336704" cy="3528392"/>
          </a:xfrm>
          <a:prstGeom prst="round2Diag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Listen to the </a:t>
            </a:r>
            <a:r>
              <a:rPr lang="en-US" altLang="zh-CN" sz="4000" b="1" dirty="0" smtClean="0">
                <a:latin typeface="Times New Roman" panose="02020603050405020304" charset="0"/>
                <a:cs typeface="Times New Roman" panose="02020603050405020304" charset="0"/>
              </a:rPr>
              <a:t>audiotape </a:t>
            </a:r>
            <a:r>
              <a:rPr lang="en-US" altLang="zh-CN" sz="4000" b="1" dirty="0" smtClean="0">
                <a:latin typeface="Times New Roman" panose="02020603050405020304" charset="0"/>
                <a:cs typeface="Times New Roman" panose="02020603050405020304" charset="0"/>
              </a:rPr>
              <a:t>and the dialogue</a:t>
            </a:r>
            <a:endParaRPr lang="en-US" altLang="zh-CN" sz="4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Try to </a:t>
            </a: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  <a:hlinkClick r:id="rId2" action="ppaction://hlinkfile"/>
              </a:rPr>
              <a:t>finish Exercise 2.</a:t>
            </a:r>
            <a:endParaRPr lang="en-US" altLang="zh-CN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02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5140" y="480250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2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4968</Words>
  <Application>WPS 演示</Application>
  <PresentationFormat>全屏显示(4:3)</PresentationFormat>
  <Paragraphs>321</Paragraphs>
  <Slides>30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宋体</vt:lpstr>
      <vt:lpstr>Wingdings</vt:lpstr>
      <vt:lpstr>海派腔调禅粗黑简2.0</vt:lpstr>
      <vt:lpstr>黑体</vt:lpstr>
      <vt:lpstr>Times New Roman</vt:lpstr>
      <vt:lpstr>楷体</vt:lpstr>
      <vt:lpstr>华文新魏</vt:lpstr>
      <vt:lpstr>Calibri</vt:lpstr>
      <vt:lpstr>微软雅黑</vt:lpstr>
      <vt:lpstr>Arial Unicode MS</vt:lpstr>
      <vt:lpstr>Arial Black</vt:lpstr>
      <vt:lpstr>NEU-BZ-S92</vt:lpstr>
      <vt:lpstr>Segoe Print</vt:lpstr>
      <vt:lpstr>方正书宋_GBK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Exploration</vt:lpstr>
      <vt:lpstr>Groupwork</vt:lpstr>
      <vt:lpstr>PowerPoint 演示文稿</vt:lpstr>
      <vt:lpstr>PowerPoint 演示文稿</vt:lpstr>
      <vt:lpstr>Example</vt:lpstr>
      <vt:lpstr>PowerPoint 演示文稿</vt:lpstr>
      <vt:lpstr>PowerPoint 演示文稿</vt:lpstr>
      <vt:lpstr>Suppose you are talking to a friend.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gws-czb-021</dc:creator>
  <cp:lastModifiedBy>5+1</cp:lastModifiedBy>
  <cp:revision>32</cp:revision>
  <dcterms:created xsi:type="dcterms:W3CDTF">2019-12-02T08:39:00Z</dcterms:created>
  <dcterms:modified xsi:type="dcterms:W3CDTF">2019-12-02T23:40:11Z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