
<file path=[Content_Types].xml><?xml version="1.0" encoding="utf-8"?>
<Types xmlns="http://schemas.openxmlformats.org/package/2006/content-types">
  <Default Extension="jpeg" ContentType="image/jpeg"/>
  <Default Extension="png" ContentType="image/png"/>
  <Default Extension="wmf" ContentType="image/x-wmf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7" r:id="rId4"/>
    <p:sldId id="267" r:id="rId5"/>
    <p:sldId id="268" r:id="rId6"/>
    <p:sldId id="269" r:id="rId7"/>
    <p:sldId id="270" r:id="rId8"/>
    <p:sldId id="259" r:id="rId9"/>
    <p:sldId id="260" r:id="rId10"/>
    <p:sldId id="261" r:id="rId11"/>
    <p:sldId id="262" r:id="rId12"/>
    <p:sldId id="263" r:id="rId13"/>
    <p:sldId id="264" r:id="rId14"/>
    <p:sldId id="258" r:id="rId15"/>
    <p:sldId id="265" r:id="rId16"/>
    <p:sldId id="266" r:id="rId17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E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36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hyperlink" Target="U3&#35838;&#26412;&#24405;&#38899;/U3L13/U3L13listen.mp3" TargetMode="External"/><Relationship Id="rId4" Type="http://schemas.openxmlformats.org/officeDocument/2006/relationships/image" Target="../media/image9.GIF"/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9.GIF"/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3675" y="644525"/>
            <a:ext cx="8281988" cy="955675"/>
          </a:xfrm>
        </p:spPr>
        <p:txBody>
          <a:bodyPr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</a:pPr>
            <a:br>
              <a:rPr kumimoji="1" lang="it-IT" altLang="zh-CN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</a:br>
            <a:br>
              <a:rPr lang="zh-CN" altLang="en-US"/>
            </a:br>
            <a:endParaRPr kumimoji="0" lang="zh-CN" altLang="en-US" sz="4400" b="0" i="0" u="none" strike="noStrike" kern="1200" cap="none" spc="0" normalizeH="0" baseline="0" noProof="1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79425"/>
            <a:ext cx="8229600" cy="5870575"/>
          </a:xfrm>
        </p:spPr>
        <p:txBody>
          <a:bodyPr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it-IT" altLang="zh-C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+mn-cs"/>
                <a:sym typeface="+mn-ea"/>
              </a:rPr>
              <a:t>Unit 3  Families Celebrate Together</a:t>
            </a:r>
            <a:br>
              <a:rPr kumimoji="1" lang="it-IT" altLang="zh-CN" sz="440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</a:br>
            <a:br>
              <a:rPr lang="zh-CN" altLang="en-US" sz="4400">
                <a:sym typeface="+mn-ea"/>
              </a:rPr>
            </a:br>
            <a:endParaRPr kumimoji="0" lang="zh-CN" altLang="en-US" sz="4400" b="0" i="0" u="none" strike="noStrike" kern="120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4339" name="图片 235526" descr="QQ图片2014051210283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81125" y="2125663"/>
            <a:ext cx="5894388" cy="41132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4.When is National Day?</a:t>
            </a:r>
            <a:endParaRPr lang="zh-CN" altLang="en-US"/>
          </a:p>
          <a:p>
            <a:endParaRPr lang="zh-CN" altLang="en-US"/>
          </a:p>
          <a:p>
            <a:endParaRPr lang="en-US" altLang="zh-CN"/>
          </a:p>
          <a:p>
            <a:r>
              <a:rPr lang="en-US" altLang="zh-CN"/>
              <a:t>5. How old is Li Ming now?</a:t>
            </a:r>
            <a:endParaRPr lang="en-US" altLang="zh-CN"/>
          </a:p>
        </p:txBody>
      </p:sp>
      <p:sp>
        <p:nvSpPr>
          <p:cNvPr id="6" name="内容占位符 2"/>
          <p:cNvSpPr>
            <a:spLocks noGrp="1"/>
          </p:cNvSpPr>
          <p:nvPr/>
        </p:nvSpPr>
        <p:spPr>
          <a:xfrm>
            <a:off x="571500" y="2403475"/>
            <a:ext cx="8229600" cy="70104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>
                <a:solidFill>
                  <a:srgbClr val="FF0000"/>
                </a:solidFill>
              </a:rPr>
              <a:t>  It's on October 1.</a:t>
            </a:r>
            <a:endParaRPr lang="en-US" altLang="zh-CN">
              <a:solidFill>
                <a:srgbClr val="FF0000"/>
              </a:solidFill>
            </a:endParaRPr>
          </a:p>
          <a:p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788035" y="4048125"/>
            <a:ext cx="8229600" cy="70104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>
                <a:solidFill>
                  <a:srgbClr val="FF0000"/>
                </a:solidFill>
              </a:rPr>
              <a:t>  He is twelve years old now.</a:t>
            </a:r>
            <a:endParaRPr lang="en-US" altLang="zh-CN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lang="en-US" altLang="zh-CN" sz="40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Task 2:</a:t>
            </a:r>
            <a:r>
              <a:rPr lang="zh-CN" altLang="en-US" sz="40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Listen to the </a:t>
            </a:r>
            <a:r>
              <a:rPr lang="en-US" altLang="zh-CN" sz="40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second</a:t>
            </a:r>
            <a:r>
              <a:rPr lang="zh-CN" altLang="en-US" sz="40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e-mail and answer the questions.</a:t>
            </a:r>
            <a:endParaRPr lang="zh-CN" altLang="en-US" sz="40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1.When is Thanksgiving day in Canada?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2.What will Jenny and her family do in autumn?</a:t>
            </a:r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r>
              <a:rPr lang="en-US" altLang="zh-CN"/>
              <a:t>3.When is Thanksgiving day in the U.S.?</a:t>
            </a:r>
            <a:endParaRPr lang="en-US" altLang="zh-CN"/>
          </a:p>
          <a:p>
            <a:endParaRPr lang="en-US" altLang="zh-CN"/>
          </a:p>
        </p:txBody>
      </p:sp>
      <p:sp>
        <p:nvSpPr>
          <p:cNvPr id="6" name="内容占位符 2"/>
          <p:cNvSpPr>
            <a:spLocks noGrp="1"/>
          </p:cNvSpPr>
          <p:nvPr/>
        </p:nvSpPr>
        <p:spPr>
          <a:xfrm>
            <a:off x="711835" y="2148205"/>
            <a:ext cx="8229600" cy="70104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>
                <a:solidFill>
                  <a:srgbClr val="FF0000"/>
                </a:solidFill>
              </a:rPr>
              <a:t>  It's on the second Monday of October.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711835" y="3729990"/>
            <a:ext cx="8229600" cy="108331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>
                <a:solidFill>
                  <a:srgbClr val="FF0000"/>
                </a:solidFill>
              </a:rPr>
              <a:t>  Jenny will go to her grandparents' home and they will have a blg dinner.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711835" y="5603875"/>
            <a:ext cx="8229600" cy="70104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>
                <a:solidFill>
                  <a:srgbClr val="FF0000"/>
                </a:solidFill>
              </a:rPr>
              <a:t>  It's on the fourth Thursday of November.</a:t>
            </a:r>
            <a:endParaRPr lang="en-US" altLang="zh-CN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标题 1"/>
          <p:cNvSpPr>
            <a:spLocks noGrp="1"/>
          </p:cNvSpPr>
          <p:nvPr>
            <p:ph type="title"/>
          </p:nvPr>
        </p:nvSpPr>
        <p:spPr>
          <a:xfrm>
            <a:off x="-787400" y="209550"/>
            <a:ext cx="8140700" cy="2025650"/>
          </a:xfrm>
        </p:spPr>
        <p:txBody>
          <a:bodyPr anchor="ctr"/>
          <a:p>
            <a:br>
              <a:rPr lang="en-US" altLang="zh-CN"/>
            </a:br>
            <a:endParaRPr lang="zh-CN" altLang="en-US"/>
          </a:p>
        </p:txBody>
      </p:sp>
      <p:sp>
        <p:nvSpPr>
          <p:cNvPr id="15362" name="内容占位符 2"/>
          <p:cNvSpPr>
            <a:spLocks noGrp="1"/>
          </p:cNvSpPr>
          <p:nvPr>
            <p:ph idx="1"/>
          </p:nvPr>
        </p:nvSpPr>
        <p:spPr>
          <a:xfrm>
            <a:off x="204788" y="15875"/>
            <a:ext cx="8734425" cy="6432550"/>
          </a:xfrm>
        </p:spPr>
        <p:txBody>
          <a:bodyPr anchor="t"/>
          <a:p>
            <a:pPr marL="0" indent="0" rtl="0">
              <a:buClrTx/>
              <a:buSzTx/>
              <a:buFontTx/>
              <a:buNone/>
            </a:pPr>
            <a:r>
              <a:rPr lang="en-US" altLang="zh-CN" sz="4000"/>
              <a:t>Exploration</a:t>
            </a:r>
            <a:endParaRPr lang="en-US" altLang="zh-CN" sz="2800" b="1">
              <a:sym typeface="宋体" panose="02010600030101010101" pitchFamily="2" charset="-122"/>
            </a:endParaRPr>
          </a:p>
          <a:p>
            <a:pPr marL="0" indent="0" rtl="0">
              <a:lnSpc>
                <a:spcPct val="150000"/>
              </a:lnSpc>
              <a:buClrTx/>
              <a:buSzTx/>
              <a:buFontTx/>
              <a:buNone/>
            </a:pPr>
            <a:r>
              <a:rPr lang="en-US" altLang="zh-CN" sz="2800" b="1">
                <a:sym typeface="宋体" panose="02010600030101010101" pitchFamily="2" charset="-122"/>
              </a:rPr>
              <a:t>Do you know   Mid-Autumn Festival </a:t>
            </a:r>
            <a:r>
              <a:rPr lang="en-US" altLang="zh-CN" sz="2800" b="1"/>
              <a:t>? What season is it in?</a:t>
            </a:r>
            <a:endParaRPr lang="en-US" altLang="zh-CN" sz="2800" b="1">
              <a:sym typeface="宋体" panose="02010600030101010101" pitchFamily="2" charset="-122"/>
            </a:endParaRPr>
          </a:p>
          <a:p>
            <a:pPr marL="0" indent="0" rtl="0">
              <a:lnSpc>
                <a:spcPct val="150000"/>
              </a:lnSpc>
              <a:buClrTx/>
              <a:buSzTx/>
              <a:buFontTx/>
              <a:buNone/>
            </a:pPr>
            <a:r>
              <a:rPr lang="en-US" altLang="zh-CN" sz="2800" b="1">
                <a:sym typeface="宋体" panose="02010600030101010101" pitchFamily="2" charset="-122"/>
              </a:rPr>
              <a:t>What do we often do on Mid-Autumn Festival </a:t>
            </a:r>
            <a:r>
              <a:rPr lang="zh-CN" altLang="en-US" sz="2800" b="1">
                <a:sym typeface="宋体" panose="02010600030101010101" pitchFamily="2" charset="-122"/>
              </a:rPr>
              <a:t>？</a:t>
            </a:r>
            <a:endParaRPr lang="en-US" altLang="zh-CN" sz="2800" b="1"/>
          </a:p>
          <a:p>
            <a:pPr marL="0" indent="0" rtl="0">
              <a:buClrTx/>
              <a:buSzTx/>
              <a:buFontTx/>
              <a:buNone/>
            </a:pPr>
            <a:endParaRPr lang="en-US" altLang="zh-CN" sz="2800" b="1"/>
          </a:p>
        </p:txBody>
      </p:sp>
      <p:pic>
        <p:nvPicPr>
          <p:cNvPr id="6147" name="图片 5139" descr="嫦娥奔月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3075" y="3673475"/>
            <a:ext cx="3733800" cy="2774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2" name="文本框 5129"/>
          <p:cNvSpPr txBox="1"/>
          <p:nvPr/>
        </p:nvSpPr>
        <p:spPr>
          <a:xfrm>
            <a:off x="5038725" y="3481388"/>
            <a:ext cx="3678238" cy="5222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families get-together</a:t>
            </a:r>
            <a:endParaRPr lang="en-US" altLang="zh-CN" sz="28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3" name="文本框 5130"/>
          <p:cNvSpPr txBox="1"/>
          <p:nvPr/>
        </p:nvSpPr>
        <p:spPr>
          <a:xfrm>
            <a:off x="5083175" y="4222750"/>
            <a:ext cx="3227388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 err="1">
                <a:latin typeface="Arial" panose="020B0604020202020204" pitchFamily="34" charset="0"/>
                <a:ea typeface="宋体" panose="02010600030101010101" pitchFamily="2" charset="-122"/>
              </a:rPr>
              <a:t>eat  mooncakes</a:t>
            </a:r>
            <a:endParaRPr lang="en-US" altLang="zh-CN" sz="32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4" name="文本框 5131"/>
          <p:cNvSpPr txBox="1"/>
          <p:nvPr/>
        </p:nvSpPr>
        <p:spPr>
          <a:xfrm>
            <a:off x="5129213" y="4968875"/>
            <a:ext cx="3271837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watch the moon</a:t>
            </a:r>
            <a:endParaRPr lang="en-US" altLang="zh-CN" sz="32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5" name="文本框 5132"/>
          <p:cNvSpPr txBox="1"/>
          <p:nvPr/>
        </p:nvSpPr>
        <p:spPr>
          <a:xfrm>
            <a:off x="5129213" y="5716588"/>
            <a:ext cx="3497262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 err="1">
                <a:latin typeface="Arial" panose="020B0604020202020204" pitchFamily="34" charset="0"/>
                <a:ea typeface="宋体" panose="02010600030101010101" pitchFamily="2" charset="-122"/>
              </a:rPr>
              <a:t>look  for Chang’e</a:t>
            </a:r>
            <a:endParaRPr lang="en-US" altLang="zh-CN" sz="32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49" name="矩形 5142"/>
          <p:cNvSpPr/>
          <p:nvPr/>
        </p:nvSpPr>
        <p:spPr>
          <a:xfrm>
            <a:off x="290513" y="2973388"/>
            <a:ext cx="2016125" cy="6715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Chang’e</a:t>
            </a:r>
            <a:endParaRPr lang="en-US" altLang="zh-CN" sz="38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/>
      <p:bldP spid="6152" grpId="1"/>
      <p:bldP spid="6153" grpId="0"/>
      <p:bldP spid="6153" grpId="1"/>
      <p:bldP spid="6154" grpId="0"/>
      <p:bldP spid="6154" grpId="1"/>
      <p:bldP spid="6155" grpId="0"/>
      <p:bldP spid="6155" grpId="1"/>
      <p:bldP spid="6149" grpId="0"/>
      <p:bldP spid="6149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1. Check the answers above.</a:t>
            </a:r>
            <a:endParaRPr lang="en-US" altLang="zh-CN"/>
          </a:p>
          <a:p>
            <a:r>
              <a:rPr lang="en-US" altLang="zh-CN"/>
              <a:t>2. Retell the </a:t>
            </a:r>
            <a:r>
              <a:rPr lang="en-US" altLang="zh-CN" sz="3600" b="1">
                <a:solidFill>
                  <a:srgbClr val="00B0F0"/>
                </a:solidFill>
                <a:effectLst>
                  <a:reflection blurRad="6350" stA="53000" endA="300" endPos="35500" dir="5400000" sy="-90000" algn="bl" rotWithShape="0"/>
                </a:effectLst>
              </a:rPr>
              <a:t>story of Chang'e</a:t>
            </a:r>
            <a:r>
              <a:rPr lang="en-US" altLang="zh-CN"/>
              <a:t> in groups.</a:t>
            </a:r>
            <a:endParaRPr lang="en-US" altLang="zh-CN"/>
          </a:p>
          <a:p>
            <a:r>
              <a:rPr lang="en-US" altLang="zh-CN"/>
              <a:t>3. Introduce </a:t>
            </a:r>
            <a:r>
              <a:rPr lang="en-US" altLang="zh-CN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reflection blurRad="6350" stA="53000" endA="300" endPos="35500" dir="5400000" sy="-90000" algn="bl" rotWithShape="0"/>
                </a:effectLst>
              </a:rPr>
              <a:t>the custom on</a:t>
            </a:r>
            <a:r>
              <a:rPr lang="en-US" altLang="zh-CN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altLang="zh-CN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reflection blurRad="6350" stA="53000" endA="300" endPos="35500" dir="5400000" sy="-90000" algn="bl" rotWithShape="0"/>
                </a:effectLst>
              </a:rPr>
              <a:t>Mid-Autumn Day</a:t>
            </a:r>
            <a:r>
              <a:rPr lang="en-US" altLang="zh-CN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reflection blurRad="6350" stA="53000" endA="300" endPos="35500" dir="5400000" sy="-90000" algn="bl" rotWithShape="0"/>
                </a:effectLst>
              </a:rPr>
              <a:t>.</a:t>
            </a:r>
            <a:endParaRPr lang="en-US" altLang="zh-CN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55508" y="151130"/>
            <a:ext cx="506222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Discussion</a:t>
            </a:r>
            <a:endParaRPr lang="en-US" altLang="zh-CN" sz="72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5" name="图片 4" descr="timg 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55825" y="3390900"/>
            <a:ext cx="6390005" cy="343535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731260" y="4354830"/>
            <a:ext cx="359410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3200">
                <a:ln w="13462">
                  <a:solidFill>
                    <a:schemeClr val="accent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shoot down </a:t>
            </a:r>
            <a:r>
              <a:rPr lang="zh-CN" altLang="en-US" sz="320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射下来</a:t>
            </a:r>
            <a:r>
              <a:rPr lang="en-US" altLang="zh-CN" sz="2800">
                <a:ln w="12700">
                  <a:solidFill>
                    <a:schemeClr val="accent1"/>
                  </a:solidFill>
                  <a:prstDash val="solid"/>
                </a:ln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endParaRPr lang="en-US" altLang="zh-CN" sz="2800">
              <a:ln w="12700">
                <a:solidFill>
                  <a:schemeClr val="accent1"/>
                </a:solidFill>
                <a:prstDash val="solid"/>
              </a:ln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3092768" y="3729355"/>
            <a:ext cx="5431155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3200">
                <a:ln w="12700">
                  <a:solidFill>
                    <a:schemeClr val="accent1"/>
                  </a:solidFill>
                  <a:prstDash val="solid"/>
                </a:ln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ffectLst>
                  <a:outerShdw dist="38100" dir="2640000" algn="bl" rotWithShape="0">
                    <a:schemeClr val="accent1"/>
                  </a:outerShdw>
                </a:effectLst>
              </a:rPr>
              <a:t>the Queen Wangmu</a:t>
            </a:r>
            <a:r>
              <a:rPr lang="zh-CN" altLang="zh-CN" sz="320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王母娘娘</a:t>
            </a:r>
            <a:r>
              <a:rPr lang="en-US" altLang="zh-CN" sz="3200">
                <a:ln w="12700">
                  <a:solidFill>
                    <a:schemeClr val="accent1"/>
                  </a:solidFill>
                  <a:prstDash val="solid"/>
                </a:ln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endParaRPr lang="en-US" altLang="zh-CN" sz="3200">
              <a:ln w="12700">
                <a:solidFill>
                  <a:schemeClr val="accent1"/>
                </a:solidFill>
                <a:prstDash val="solid"/>
              </a:ln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8" name="矩形 7"/>
          <p:cNvSpPr/>
          <p:nvPr/>
        </p:nvSpPr>
        <p:spPr>
          <a:xfrm>
            <a:off x="4127183" y="5081270"/>
            <a:ext cx="2802255" cy="5835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3200">
                <a:ln w="13462">
                  <a:solidFill>
                    <a:schemeClr val="accent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magic pill </a:t>
            </a:r>
            <a:r>
              <a:rPr lang="zh-CN" altLang="en-US" sz="3200">
                <a:ln w="13462">
                  <a:solidFill>
                    <a:schemeClr val="accent2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仙丹</a:t>
            </a:r>
            <a:r>
              <a:rPr lang="en-US" altLang="zh-CN" sz="2800">
                <a:ln w="12700">
                  <a:solidFill>
                    <a:schemeClr val="accent1"/>
                  </a:solidFill>
                  <a:prstDash val="solid"/>
                </a:ln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endParaRPr lang="en-US" altLang="zh-CN" sz="2800">
              <a:ln w="12700">
                <a:solidFill>
                  <a:schemeClr val="accent1"/>
                </a:solidFill>
                <a:prstDash val="solid"/>
              </a:ln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6513" y="5367020"/>
            <a:ext cx="4403725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Act Out</a:t>
            </a:r>
            <a:r>
              <a:rPr lang="zh-CN" altLang="en-US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！</a:t>
            </a:r>
            <a:endParaRPr lang="zh-CN" altLang="en-US" sz="72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Self-Check</a:t>
            </a:r>
            <a:endParaRPr lang="en-US" altLang="zh-CN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In China, Mid-Autumn Festival is very important. Families get together to 1._______</a:t>
            </a:r>
            <a:r>
              <a:rPr lang="zh-CN" altLang="zh-CN"/>
              <a:t>（庆祝）</a:t>
            </a:r>
            <a:r>
              <a:rPr lang="en-US" altLang="zh-CN"/>
              <a:t>it. At night, we sit in the open air to watch the 2.r_____ moon. 3. _____</a:t>
            </a:r>
            <a:r>
              <a:rPr lang="zh-CN" altLang="zh-CN"/>
              <a:t>（在</a:t>
            </a:r>
            <a:r>
              <a:rPr lang="en-US" altLang="zh-CN"/>
              <a:t>...</a:t>
            </a:r>
            <a:r>
              <a:rPr lang="zh-CN" altLang="zh-CN"/>
              <a:t>期间</a:t>
            </a:r>
            <a:r>
              <a:rPr lang="en-US" altLang="zh-CN"/>
              <a:t>) the festival we eat moon cakes. They're very 4. _______</a:t>
            </a:r>
            <a:r>
              <a:rPr lang="zh-CN" altLang="zh-CN"/>
              <a:t>（美味的）</a:t>
            </a:r>
            <a:r>
              <a:rPr lang="en-US" altLang="zh-CN"/>
              <a:t>. I 5. _______</a:t>
            </a:r>
            <a:r>
              <a:rPr lang="zh-CN" altLang="zh-CN"/>
              <a:t>（想知道） </a:t>
            </a:r>
            <a:r>
              <a:rPr lang="en-US" altLang="zh-CN"/>
              <a:t>if you</a:t>
            </a:r>
            <a:r>
              <a:rPr lang="zh-CN" altLang="zh-CN"/>
              <a:t> </a:t>
            </a:r>
            <a:r>
              <a:rPr lang="en-US" altLang="zh-CN"/>
              <a:t>like this festival.</a:t>
            </a:r>
            <a:endParaRPr lang="en-US" altLang="zh-CN"/>
          </a:p>
        </p:txBody>
      </p:sp>
      <p:sp>
        <p:nvSpPr>
          <p:cNvPr id="4" name="矩形 3"/>
          <p:cNvSpPr/>
          <p:nvPr/>
        </p:nvSpPr>
        <p:spPr>
          <a:xfrm>
            <a:off x="955040" y="2574290"/>
            <a:ext cx="2286635" cy="58356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en-US" altLang="zh-CN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celebrate</a:t>
            </a:r>
            <a:endParaRPr lang="en-US" altLang="zh-CN" sz="3200" b="1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367020" y="3136900"/>
            <a:ext cx="2286635" cy="58356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en-US" altLang="zh-CN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ound</a:t>
            </a:r>
            <a:endParaRPr lang="en-US" altLang="zh-CN" sz="3200" b="1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86435" y="3465195"/>
            <a:ext cx="2286635" cy="58356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en-US" altLang="zh-CN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During</a:t>
            </a:r>
            <a:endParaRPr lang="en-US" altLang="zh-CN" sz="3200" b="1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737225" y="4048760"/>
            <a:ext cx="2286635" cy="58356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en-US" altLang="zh-CN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delicious</a:t>
            </a:r>
            <a:endParaRPr lang="en-US" altLang="zh-CN" sz="3200" b="1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714625" y="4486910"/>
            <a:ext cx="2286635" cy="58356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en-US" altLang="zh-CN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wonder</a:t>
            </a:r>
            <a:endParaRPr lang="en-US" altLang="zh-CN" sz="3200" b="1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 descr="微信图片_201909181608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02310" y="454660"/>
            <a:ext cx="6997065" cy="487807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30200" y="5615940"/>
            <a:ext cx="78339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People</a:t>
            </a:r>
            <a:r>
              <a:rPr lang="en-US" altLang="zh-CN" sz="2800">
                <a:solidFill>
                  <a:srgbClr val="FF0000"/>
                </a:solidFill>
              </a:rPr>
              <a:t> </a:t>
            </a:r>
            <a:r>
              <a:rPr lang="en-US" altLang="zh-CN" sz="2800" b="1">
                <a:solidFill>
                  <a:srgbClr val="FF0000"/>
                </a:solidFill>
              </a:rPr>
              <a:t>celebrate</a:t>
            </a:r>
            <a:r>
              <a:rPr lang="en-US" altLang="zh-CN" sz="2800">
                <a:solidFill>
                  <a:srgbClr val="FF0000"/>
                </a:solidFill>
              </a:rPr>
              <a:t> </a:t>
            </a:r>
            <a:r>
              <a:rPr lang="en-US" altLang="zh-CN" sz="2800"/>
              <a:t>Mid-Autumn Festival together.</a:t>
            </a:r>
            <a:endParaRPr lang="en-US" altLang="zh-CN" sz="2800"/>
          </a:p>
        </p:txBody>
      </p:sp>
      <p:sp>
        <p:nvSpPr>
          <p:cNvPr id="8" name="文本框 7"/>
          <p:cNvSpPr txBox="1"/>
          <p:nvPr/>
        </p:nvSpPr>
        <p:spPr>
          <a:xfrm>
            <a:off x="1963420" y="6137910"/>
            <a:ext cx="425005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+mj-lt"/>
                <a:ea typeface="+mn-ea"/>
                <a:cs typeface="+mj-lt"/>
                <a:sym typeface="+mn-ea"/>
              </a:rPr>
              <a:t>[ˈselɪbreɪt] </a:t>
            </a:r>
            <a:r>
              <a:rPr lang="zh-CN" altLang="en-US" sz="2800" b="1" dirty="0">
                <a:solidFill>
                  <a:srgbClr val="FF0000"/>
                </a:solidFill>
                <a:latin typeface="+mj-lt"/>
                <a:ea typeface="+mn-ea"/>
                <a:cs typeface="+mj-lt"/>
                <a:sym typeface="+mn-ea"/>
              </a:rPr>
              <a:t>庆贺</a:t>
            </a:r>
            <a:r>
              <a:rPr lang="en-US" altLang="zh-CN" sz="2800" b="1" dirty="0">
                <a:solidFill>
                  <a:srgbClr val="FF0000"/>
                </a:solidFill>
                <a:latin typeface="+mj-lt"/>
                <a:ea typeface="+mn-ea"/>
                <a:cs typeface="+mj-lt"/>
                <a:sym typeface="+mn-ea"/>
              </a:rPr>
              <a:t>; </a:t>
            </a:r>
            <a:r>
              <a:rPr lang="zh-CN" altLang="en-US" sz="2800" b="1" dirty="0">
                <a:solidFill>
                  <a:srgbClr val="FF0000"/>
                </a:solidFill>
                <a:latin typeface="+mj-lt"/>
                <a:ea typeface="+mn-ea"/>
                <a:cs typeface="+mj-lt"/>
                <a:sym typeface="+mn-ea"/>
              </a:rPr>
              <a:t>庆祝</a:t>
            </a:r>
            <a:endParaRPr kumimoji="0" lang="zh-CN" altLang="en-US" sz="2800" b="1" i="0" u="none" strike="noStrike" kern="1200" cap="none" spc="0" normalizeH="0" baseline="0" noProof="1" dirty="0">
              <a:solidFill>
                <a:srgbClr val="FF0000"/>
              </a:solidFill>
              <a:latin typeface="+mj-lt"/>
              <a:ea typeface="+mn-ea"/>
              <a:cs typeface="+mj-lt"/>
            </a:endParaRPr>
          </a:p>
          <a:p>
            <a:r>
              <a:rPr lang="en-US" altLang="zh-CN" sz="2800" b="1" dirty="0">
                <a:solidFill>
                  <a:srgbClr val="FF0000"/>
                </a:solidFill>
                <a:latin typeface="+mj-lt"/>
                <a:ea typeface="+mn-ea"/>
                <a:cs typeface="+mj-lt"/>
                <a:sym typeface="+mn-ea"/>
              </a:rPr>
              <a:t> </a:t>
            </a:r>
            <a:endParaRPr lang="en-US" altLang="zh-CN" sz="2800" b="1" dirty="0">
              <a:solidFill>
                <a:srgbClr val="FF0000"/>
              </a:solidFill>
              <a:latin typeface="+mj-lt"/>
              <a:ea typeface="+mn-ea"/>
              <a:cs typeface="+mj-lt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2540" y="4100513"/>
            <a:ext cx="8229600" cy="1143000"/>
          </a:xfrm>
        </p:spPr>
        <p:txBody>
          <a:bodyPr>
            <a:scene3d>
              <a:camera prst="orthographicFront"/>
              <a:lightRig rig="threePt" dir="t"/>
            </a:scene3d>
          </a:bodyPr>
          <a:p>
            <a:r>
              <a:rPr lang="en-US" altLang="zh-CN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When is Mid-Autumn Festival?</a:t>
            </a:r>
            <a:endParaRPr lang="en-US" altLang="zh-CN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873250" y="5846445"/>
            <a:ext cx="44780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+mj-lt"/>
                <a:cs typeface="+mj-lt"/>
                <a:sym typeface="+mn-ea"/>
              </a:rPr>
              <a:t>[ˈluːnə(r)] </a:t>
            </a:r>
            <a:r>
              <a:rPr lang="zh-CN" altLang="en-US" sz="2800" b="1" dirty="0">
                <a:solidFill>
                  <a:srgbClr val="FF0000"/>
                </a:solidFill>
                <a:latin typeface="+mj-lt"/>
                <a:cs typeface="+mj-lt"/>
                <a:sym typeface="+mn-ea"/>
              </a:rPr>
              <a:t>农历</a:t>
            </a:r>
            <a:r>
              <a:rPr lang="en-US" altLang="zh-CN" sz="2800" b="1" dirty="0">
                <a:solidFill>
                  <a:srgbClr val="FF0000"/>
                </a:solidFill>
                <a:latin typeface="+mj-lt"/>
                <a:cs typeface="+mj-lt"/>
                <a:sym typeface="+mn-ea"/>
              </a:rPr>
              <a:t>/</a:t>
            </a:r>
            <a:r>
              <a:rPr lang="zh-CN" altLang="en-US" sz="2800" b="1" dirty="0">
                <a:solidFill>
                  <a:srgbClr val="FF0000"/>
                </a:solidFill>
                <a:latin typeface="+mj-lt"/>
                <a:cs typeface="+mj-lt"/>
                <a:sym typeface="+mn-ea"/>
              </a:rPr>
              <a:t>阴历的</a:t>
            </a:r>
            <a:endParaRPr lang="zh-CN" altLang="en-US" sz="2800" b="1" dirty="0">
              <a:solidFill>
                <a:srgbClr val="FF0000"/>
              </a:solidFill>
              <a:latin typeface="+mj-lt"/>
              <a:cs typeface="+mj-lt"/>
              <a:sym typeface="+mn-ea"/>
            </a:endParaRPr>
          </a:p>
        </p:txBody>
      </p:sp>
      <p:sp>
        <p:nvSpPr>
          <p:cNvPr id="6" name="内容占位符 2"/>
          <p:cNvSpPr>
            <a:spLocks noGrp="1"/>
          </p:cNvSpPr>
          <p:nvPr/>
        </p:nvSpPr>
        <p:spPr>
          <a:xfrm>
            <a:off x="-2540" y="5145405"/>
            <a:ext cx="8229600" cy="70104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/>
              <a:t>In the </a:t>
            </a:r>
            <a:r>
              <a:rPr lang="en-US" altLang="zh-CN" b="1">
                <a:solidFill>
                  <a:srgbClr val="FF0000"/>
                </a:solidFill>
              </a:rPr>
              <a:t>lunar</a:t>
            </a:r>
            <a:r>
              <a:rPr lang="en-US" altLang="zh-CN"/>
              <a:t> calendar, it's on August 15.</a:t>
            </a:r>
            <a:endParaRPr lang="en-US" altLang="zh-CN"/>
          </a:p>
          <a:p>
            <a:endParaRPr lang="en-US" altLang="zh-CN"/>
          </a:p>
        </p:txBody>
      </p:sp>
      <p:pic>
        <p:nvPicPr>
          <p:cNvPr id="9" name="内容占位符 8" descr="u=2744024274,2000255778&amp;fm=26&amp;gp=0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2540" y="81915"/>
            <a:ext cx="8715375" cy="40189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5448300"/>
            <a:ext cx="8229600" cy="701040"/>
          </a:xfrm>
        </p:spPr>
        <p:txBody>
          <a:bodyPr/>
          <a:p>
            <a:r>
              <a:rPr lang="en-US" altLang="zh-CN"/>
              <a:t>The moon is </a:t>
            </a:r>
            <a:r>
              <a:rPr lang="en-US" altLang="zh-CN" b="1">
                <a:solidFill>
                  <a:srgbClr val="FF0000"/>
                </a:solidFill>
              </a:rPr>
              <a:t>round</a:t>
            </a:r>
            <a:r>
              <a:rPr lang="en-US" altLang="zh-CN"/>
              <a:t> and bright.</a:t>
            </a:r>
            <a:endParaRPr lang="en-US" altLang="zh-CN"/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711835" y="418750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cene3d>
              <a:camera prst="orthographicFront"/>
              <a:lightRig rig="threePt" dir="t"/>
            </a:scene3d>
          </a:bodyPr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How does the moon look like ?</a:t>
            </a:r>
            <a:endParaRPr lang="en-US" altLang="zh-CN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063240" y="6238240"/>
            <a:ext cx="23298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+mj-lt"/>
                <a:cs typeface="+mj-lt"/>
                <a:sym typeface="+mn-ea"/>
              </a:rPr>
              <a:t>[raʊnd] </a:t>
            </a:r>
            <a:r>
              <a:rPr lang="zh-CN" altLang="en-US" sz="2800" b="1" dirty="0">
                <a:solidFill>
                  <a:srgbClr val="FF0000"/>
                </a:solidFill>
                <a:latin typeface="+mj-lt"/>
                <a:cs typeface="+mj-lt"/>
                <a:sym typeface="+mn-ea"/>
              </a:rPr>
              <a:t>圆的 </a:t>
            </a:r>
            <a:endParaRPr lang="zh-CN" altLang="en-US" sz="2800" b="1" dirty="0">
              <a:solidFill>
                <a:srgbClr val="FF0000"/>
              </a:solidFill>
              <a:latin typeface="+mj-lt"/>
              <a:cs typeface="+mj-lt"/>
              <a:sym typeface="+mn-ea"/>
            </a:endParaRPr>
          </a:p>
        </p:txBody>
      </p:sp>
      <p:pic>
        <p:nvPicPr>
          <p:cNvPr id="9" name="图片 8" descr="u=3912490394,2081382103&amp;fm=11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7305" y="-10160"/>
            <a:ext cx="9910445" cy="4373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build="p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u=1465135539,2567350477&amp;fm=26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32280" y="309880"/>
            <a:ext cx="5972810" cy="3305175"/>
          </a:xfrm>
          <a:prstGeom prst="rect">
            <a:avLst/>
          </a:prstGeom>
        </p:spPr>
      </p:pic>
      <p:sp>
        <p:nvSpPr>
          <p:cNvPr id="6" name="内容占位符 2"/>
          <p:cNvSpPr>
            <a:spLocks noGrp="1"/>
          </p:cNvSpPr>
          <p:nvPr/>
        </p:nvSpPr>
        <p:spPr>
          <a:xfrm>
            <a:off x="163830" y="4137025"/>
            <a:ext cx="8815705" cy="135064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/>
              <a:t>However, in the U.S. they celebrate </a:t>
            </a:r>
            <a:r>
              <a:rPr lang="en-US" altLang="zh-CN" b="1">
                <a:solidFill>
                  <a:srgbClr val="FF0000"/>
                </a:solidFill>
              </a:rPr>
              <a:t>Thanksgiving</a:t>
            </a:r>
            <a:r>
              <a:rPr lang="en-US" altLang="zh-CN"/>
              <a:t> on the fourth Thursday of November.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280035" y="5487670"/>
            <a:ext cx="441261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+mj-lt"/>
                <a:cs typeface="+mj-lt"/>
                <a:sym typeface="+mn-ea"/>
              </a:rPr>
              <a:t>[ˌθæŋksˈɡɪvɪŋ]      </a:t>
            </a:r>
            <a:r>
              <a:rPr lang="zh-CN" altLang="en-US" sz="2800" b="1" dirty="0">
                <a:solidFill>
                  <a:srgbClr val="FF0000"/>
                </a:solidFill>
                <a:latin typeface="+mj-lt"/>
                <a:cs typeface="+mj-lt"/>
                <a:sym typeface="+mn-ea"/>
              </a:rPr>
              <a:t>感恩节</a:t>
            </a:r>
            <a:endParaRPr kumimoji="0" lang="zh-CN" altLang="en-US" sz="2800" b="1" i="0" u="none" strike="noStrike" kern="1200" cap="none" spc="0" normalizeH="0" baseline="0" noProof="1" dirty="0">
              <a:solidFill>
                <a:srgbClr val="FF0000"/>
              </a:solidFill>
              <a:latin typeface="+mj-lt"/>
              <a:ea typeface="+mn-ea"/>
              <a:cs typeface="+mj-lt"/>
            </a:endParaRPr>
          </a:p>
          <a:p>
            <a:endParaRPr kumimoji="0" lang="zh-CN" altLang="en-US" sz="2800" b="1" i="0" u="none" strike="noStrike" kern="1200" cap="none" spc="0" normalizeH="0" baseline="0" noProof="1" dirty="0">
              <a:solidFill>
                <a:srgbClr val="FF0000"/>
              </a:solidFill>
              <a:latin typeface="+mj-lt"/>
              <a:ea typeface="+mn-ea"/>
              <a:cs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内容占位符 2"/>
          <p:cNvSpPr>
            <a:spLocks noGrp="1"/>
          </p:cNvSpPr>
          <p:nvPr>
            <p:ph idx="1"/>
          </p:nvPr>
        </p:nvSpPr>
        <p:spPr>
          <a:xfrm>
            <a:off x="377825" y="127000"/>
            <a:ext cx="8386763" cy="6381750"/>
          </a:xfrm>
        </p:spPr>
        <p:txBody>
          <a:bodyPr anchor="t"/>
          <a:p>
            <a:pPr marL="0" marR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4000" b="0" i="0" u="none" strike="noStrike" kern="1200" cap="none" spc="0" normalizeH="0" baseline="0" noProof="1" dirty="0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+mn-cs"/>
              </a:rPr>
              <a:t>          </a:t>
            </a:r>
            <a:r>
              <a:rPr kumimoji="0" lang="en-US" altLang="zh-CN" sz="4000" b="0" i="0" u="none" strike="noStrike" kern="1200" cap="none" spc="0" normalizeH="0" baseline="0" noProof="1" dirty="0">
                <a:solidFill>
                  <a:srgbClr val="0000FF"/>
                </a:solidFill>
                <a:latin typeface="+mj-lt"/>
                <a:ea typeface="+mn-ea"/>
                <a:cs typeface="+mj-lt"/>
              </a:rPr>
              <a:t> </a:t>
            </a:r>
            <a:r>
              <a:rPr kumimoji="0" lang="en-US" altLang="zh-CN" sz="4000" b="0" i="0" u="none" strike="noStrike" kern="1200" cap="none" spc="0" normalizeH="0" baseline="0" noProof="1" dirty="0">
                <a:solidFill>
                  <a:srgbClr val="FF0000"/>
                </a:solidFill>
                <a:latin typeface="+mj-lt"/>
                <a:ea typeface="+mn-ea"/>
                <a:cs typeface="+mj-lt"/>
              </a:rPr>
              <a:t>New  words and phrases</a:t>
            </a:r>
            <a:endParaRPr kumimoji="0" lang="zh-CN" altLang="en-US" sz="3200" b="0" i="0" u="none" strike="noStrike" kern="1200" cap="none" spc="0" normalizeH="0" baseline="0" noProof="1" dirty="0">
              <a:solidFill>
                <a:schemeClr val="tx1"/>
              </a:solidFill>
              <a:latin typeface="+mj-lt"/>
              <a:ea typeface="+mn-ea"/>
              <a:cs typeface="+mj-lt"/>
            </a:endParaRPr>
          </a:p>
          <a:p>
            <a:pPr marL="0" marR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kern="1200" cap="none" spc="0" normalizeH="0" baseline="0" noProof="1" dirty="0">
                <a:solidFill>
                  <a:schemeClr val="tx1"/>
                </a:solidFill>
                <a:latin typeface="+mj-lt"/>
                <a:ea typeface="+mn-ea"/>
                <a:cs typeface="+mj-lt"/>
              </a:rPr>
              <a:t>celebrate   [ˈselɪbreɪt]       </a:t>
            </a:r>
            <a:r>
              <a:rPr kumimoji="0" lang="en-US" altLang="zh-CN" sz="2800" b="1" i="1" u="none" strike="noStrike" kern="1200" cap="none" spc="0" normalizeH="0" baseline="0" noProof="1" dirty="0">
                <a:solidFill>
                  <a:schemeClr val="tx1"/>
                </a:solidFill>
                <a:latin typeface="+mj-lt"/>
                <a:ea typeface="+mn-ea"/>
                <a:cs typeface="+mj-lt"/>
              </a:rPr>
              <a:t>v</a:t>
            </a:r>
            <a:r>
              <a:rPr kumimoji="0" lang="en-US" altLang="zh-CN" sz="2800" b="1" i="0" u="none" strike="noStrike" kern="1200" cap="none" spc="0" normalizeH="0" baseline="0" noProof="1" dirty="0">
                <a:solidFill>
                  <a:schemeClr val="tx1"/>
                </a:solidFill>
                <a:latin typeface="+mj-lt"/>
                <a:ea typeface="+mn-ea"/>
                <a:cs typeface="+mj-lt"/>
              </a:rPr>
              <a:t>.          </a:t>
            </a:r>
            <a:r>
              <a:rPr kumimoji="0" lang="zh-CN" altLang="en-US" sz="2800" b="1" i="0" u="none" strike="noStrike" kern="1200" cap="none" spc="0" normalizeH="0" baseline="0" noProof="1" dirty="0">
                <a:solidFill>
                  <a:schemeClr val="tx1"/>
                </a:solidFill>
                <a:latin typeface="+mj-lt"/>
                <a:ea typeface="+mn-ea"/>
                <a:cs typeface="+mj-lt"/>
              </a:rPr>
              <a:t>庆贺</a:t>
            </a:r>
            <a:r>
              <a:rPr kumimoji="0" lang="en-US" altLang="zh-CN" sz="2800" b="1" i="0" u="none" strike="noStrike" kern="1200" cap="none" spc="0" normalizeH="0" baseline="0" noProof="1" dirty="0">
                <a:solidFill>
                  <a:schemeClr val="tx1"/>
                </a:solidFill>
                <a:latin typeface="+mj-lt"/>
                <a:ea typeface="+mn-ea"/>
                <a:cs typeface="+mj-lt"/>
              </a:rPr>
              <a:t>; </a:t>
            </a:r>
            <a:r>
              <a:rPr kumimoji="0" lang="zh-CN" altLang="en-US" sz="2800" b="1" i="0" u="none" strike="noStrike" kern="1200" cap="none" spc="0" normalizeH="0" baseline="0" noProof="1" dirty="0">
                <a:solidFill>
                  <a:schemeClr val="tx1"/>
                </a:solidFill>
                <a:latin typeface="+mj-lt"/>
                <a:ea typeface="+mn-ea"/>
                <a:cs typeface="+mj-lt"/>
              </a:rPr>
              <a:t>庆祝</a:t>
            </a:r>
            <a:endParaRPr kumimoji="0" lang="zh-CN" altLang="en-US" sz="2800" b="1" i="0" u="none" strike="noStrike" kern="1200" cap="none" spc="0" normalizeH="0" baseline="0" noProof="1" dirty="0">
              <a:solidFill>
                <a:schemeClr val="tx1"/>
              </a:solidFill>
              <a:latin typeface="+mj-lt"/>
              <a:ea typeface="+mn-ea"/>
              <a:cs typeface="+mj-lt"/>
            </a:endParaRPr>
          </a:p>
          <a:p>
            <a:pPr marL="0" marR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>
                <a:latin typeface="+mj-lt"/>
                <a:cs typeface="+mj-lt"/>
                <a:sym typeface="+mn-ea"/>
              </a:rPr>
              <a:t>lunar   [ˈluːnə(r)]     adj.            </a:t>
            </a:r>
            <a:r>
              <a:rPr lang="zh-CN" altLang="en-US" sz="2800" b="1" dirty="0">
                <a:latin typeface="+mj-lt"/>
                <a:cs typeface="+mj-lt"/>
                <a:sym typeface="+mn-ea"/>
              </a:rPr>
              <a:t>月球</a:t>
            </a:r>
            <a:r>
              <a:rPr lang="en-US" altLang="zh-CN" sz="2800" b="1" dirty="0">
                <a:latin typeface="+mj-lt"/>
                <a:cs typeface="+mj-lt"/>
                <a:sym typeface="+mn-ea"/>
              </a:rPr>
              <a:t>/</a:t>
            </a:r>
            <a:r>
              <a:rPr lang="zh-CN" altLang="en-US" sz="2800" b="1" dirty="0">
                <a:latin typeface="+mj-lt"/>
                <a:cs typeface="+mj-lt"/>
                <a:sym typeface="+mn-ea"/>
              </a:rPr>
              <a:t>农历</a:t>
            </a:r>
            <a:r>
              <a:rPr lang="en-US" altLang="zh-CN" sz="2800" b="1" dirty="0">
                <a:latin typeface="+mj-lt"/>
                <a:cs typeface="+mj-lt"/>
                <a:sym typeface="+mn-ea"/>
              </a:rPr>
              <a:t>/</a:t>
            </a:r>
            <a:r>
              <a:rPr lang="zh-CN" altLang="en-US" sz="2800" b="1" dirty="0">
                <a:latin typeface="+mj-lt"/>
                <a:cs typeface="+mj-lt"/>
                <a:sym typeface="+mn-ea"/>
              </a:rPr>
              <a:t>阴历的；</a:t>
            </a:r>
            <a:r>
              <a:rPr lang="en-US" altLang="zh-CN" sz="2800" b="1" dirty="0">
                <a:latin typeface="+mj-lt"/>
                <a:cs typeface="+mj-lt"/>
                <a:sym typeface="+mn-ea"/>
              </a:rPr>
              <a:t>  </a:t>
            </a:r>
            <a:endParaRPr kumimoji="0" lang="en-US" altLang="zh-CN" sz="2800" b="1" i="0" u="none" strike="noStrike" kern="1200" cap="none" spc="0" normalizeH="0" baseline="0" noProof="1" dirty="0">
              <a:solidFill>
                <a:schemeClr val="tx1"/>
              </a:solidFill>
              <a:latin typeface="+mj-lt"/>
              <a:ea typeface="+mn-ea"/>
              <a:cs typeface="+mj-lt"/>
            </a:endParaRPr>
          </a:p>
          <a:p>
            <a:pPr marL="0" marR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>
                <a:latin typeface="+mj-lt"/>
                <a:cs typeface="+mj-lt"/>
                <a:sym typeface="+mn-ea"/>
              </a:rPr>
              <a:t>round [raʊnd]         adj.  </a:t>
            </a:r>
            <a:r>
              <a:rPr lang="zh-CN" altLang="en-US" sz="2800" b="1" dirty="0">
                <a:latin typeface="+mj-lt"/>
                <a:cs typeface="+mj-lt"/>
                <a:sym typeface="+mn-ea"/>
              </a:rPr>
              <a:t>圆的         </a:t>
            </a:r>
            <a:r>
              <a:rPr lang="en-US" altLang="zh-CN" sz="2800" b="1" dirty="0">
                <a:latin typeface="+mj-lt"/>
                <a:cs typeface="+mj-lt"/>
                <a:sym typeface="+mn-ea"/>
              </a:rPr>
              <a:t>adv. </a:t>
            </a:r>
            <a:r>
              <a:rPr lang="zh-CN" altLang="en-US" sz="2800" b="1" dirty="0">
                <a:latin typeface="+mj-lt"/>
                <a:cs typeface="+mj-lt"/>
                <a:sym typeface="+mn-ea"/>
              </a:rPr>
              <a:t>周而复始的</a:t>
            </a:r>
            <a:r>
              <a:rPr lang="en-US" altLang="zh-CN" sz="2800" b="1" dirty="0">
                <a:latin typeface="+mj-lt"/>
                <a:cs typeface="+mj-lt"/>
                <a:sym typeface="+mn-ea"/>
              </a:rPr>
              <a:t>  </a:t>
            </a:r>
            <a:endParaRPr lang="en-US" altLang="zh-CN" sz="2800" b="1" dirty="0">
              <a:latin typeface="+mj-lt"/>
              <a:cs typeface="+mj-lt"/>
              <a:sym typeface="+mn-ea"/>
            </a:endParaRPr>
          </a:p>
          <a:p>
            <a:pPr marL="0" marR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>
                <a:latin typeface="+mj-lt"/>
                <a:cs typeface="+mj-lt"/>
                <a:sym typeface="+mn-ea"/>
              </a:rPr>
              <a:t>however [haʊˈevə(r)]     adv.             </a:t>
            </a:r>
            <a:r>
              <a:rPr lang="zh-CN" altLang="en-US" sz="2800" b="1" dirty="0">
                <a:latin typeface="+mj-lt"/>
                <a:cs typeface="+mj-lt"/>
                <a:sym typeface="+mn-ea"/>
              </a:rPr>
              <a:t>然而、不过</a:t>
            </a:r>
            <a:endParaRPr kumimoji="0" lang="zh-CN" altLang="en-US" sz="2800" b="1" i="0" u="none" strike="noStrike" kern="1200" cap="none" spc="0" normalizeH="0" baseline="0" noProof="1" dirty="0">
              <a:solidFill>
                <a:schemeClr val="tx1"/>
              </a:solidFill>
              <a:latin typeface="+mj-lt"/>
              <a:ea typeface="+mn-ea"/>
              <a:cs typeface="+mj-lt"/>
            </a:endParaRPr>
          </a:p>
          <a:p>
            <a:pPr marL="0" marR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>
                <a:latin typeface="+mj-lt"/>
                <a:cs typeface="+mj-lt"/>
                <a:sym typeface="+mn-ea"/>
              </a:rPr>
              <a:t>wonder [ˈwʌndə(r)]  v.                      </a:t>
            </a:r>
            <a:r>
              <a:rPr lang="zh-CN" altLang="en-US" sz="2800" b="1">
                <a:latin typeface="+mj-lt"/>
                <a:cs typeface="+mj-lt"/>
                <a:sym typeface="+mn-ea"/>
              </a:rPr>
              <a:t>好奇、想知道</a:t>
            </a:r>
            <a:endParaRPr kumimoji="0" lang="zh-CN" altLang="en-US" sz="2800" b="1" i="0" u="none" strike="noStrike" kern="1200" cap="none" spc="0" normalizeH="0" baseline="0" noProof="1">
              <a:solidFill>
                <a:schemeClr val="tx1"/>
              </a:solidFill>
              <a:latin typeface="+mj-lt"/>
              <a:ea typeface="+mn-ea"/>
              <a:cs typeface="+mj-lt"/>
            </a:endParaRPr>
          </a:p>
          <a:p>
            <a:pPr marL="0" marR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kern="1200" cap="none" spc="0" normalizeH="0" baseline="0" noProof="1" dirty="0">
                <a:solidFill>
                  <a:schemeClr val="tx1"/>
                </a:solidFill>
                <a:latin typeface="+mj-lt"/>
                <a:ea typeface="+mn-ea"/>
                <a:cs typeface="+mj-lt"/>
              </a:rPr>
              <a:t>celebration [ˌselɪˈbreɪʃn]      </a:t>
            </a:r>
            <a:r>
              <a:rPr kumimoji="0" lang="en-US" altLang="zh-CN" sz="2800" b="1" i="1" u="none" strike="noStrike" kern="1200" cap="none" spc="0" normalizeH="0" baseline="0" noProof="1" dirty="0">
                <a:solidFill>
                  <a:schemeClr val="tx1"/>
                </a:solidFill>
                <a:latin typeface="+mj-lt"/>
                <a:ea typeface="+mn-ea"/>
                <a:cs typeface="+mj-lt"/>
              </a:rPr>
              <a:t>n</a:t>
            </a:r>
            <a:r>
              <a:rPr kumimoji="0" lang="en-US" altLang="zh-CN" sz="2800" b="1" i="0" u="none" strike="noStrike" kern="1200" cap="none" spc="0" normalizeH="0" baseline="0" noProof="1" dirty="0">
                <a:solidFill>
                  <a:schemeClr val="tx1"/>
                </a:solidFill>
                <a:latin typeface="+mj-lt"/>
                <a:ea typeface="+mn-ea"/>
                <a:cs typeface="+mj-lt"/>
              </a:rPr>
              <a:t>.          </a:t>
            </a:r>
            <a:r>
              <a:rPr kumimoji="0" lang="zh-CN" altLang="en-US" sz="2800" b="1" i="0" u="none" strike="noStrike" kern="1200" cap="none" spc="0" normalizeH="0" baseline="0" noProof="1" dirty="0">
                <a:solidFill>
                  <a:schemeClr val="tx1"/>
                </a:solidFill>
                <a:latin typeface="+mj-lt"/>
                <a:ea typeface="+mn-ea"/>
                <a:cs typeface="+mj-lt"/>
              </a:rPr>
              <a:t>庆贺</a:t>
            </a:r>
            <a:r>
              <a:rPr kumimoji="0" lang="en-US" altLang="zh-CN" sz="2800" b="1" i="0" u="none" strike="noStrike" kern="1200" cap="none" spc="0" normalizeH="0" baseline="0" noProof="1" dirty="0">
                <a:solidFill>
                  <a:schemeClr val="tx1"/>
                </a:solidFill>
                <a:latin typeface="+mj-lt"/>
                <a:ea typeface="+mn-ea"/>
                <a:cs typeface="+mj-lt"/>
              </a:rPr>
              <a:t>;  </a:t>
            </a:r>
            <a:r>
              <a:rPr kumimoji="0" lang="zh-CN" altLang="en-US" sz="2800" b="1" i="0" u="none" strike="noStrike" kern="1200" cap="none" spc="0" normalizeH="0" baseline="0" noProof="1" dirty="0">
                <a:solidFill>
                  <a:schemeClr val="tx1"/>
                </a:solidFill>
                <a:latin typeface="+mj-lt"/>
                <a:ea typeface="+mn-ea"/>
                <a:cs typeface="+mj-lt"/>
              </a:rPr>
              <a:t>庆祝</a:t>
            </a:r>
            <a:endParaRPr kumimoji="0" lang="zh-CN" altLang="en-US" sz="2800" b="1" i="0" u="none" strike="noStrike" kern="1200" cap="none" spc="0" normalizeH="0" baseline="0" noProof="1" dirty="0">
              <a:solidFill>
                <a:schemeClr val="tx1"/>
              </a:solidFill>
              <a:latin typeface="+mj-lt"/>
              <a:ea typeface="+mn-ea"/>
              <a:cs typeface="+mj-lt"/>
            </a:endParaRPr>
          </a:p>
          <a:p>
            <a:pPr marL="0" marR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kern="1200" cap="none" spc="0" normalizeH="0" baseline="0" noProof="1" dirty="0">
                <a:solidFill>
                  <a:schemeClr val="tx1"/>
                </a:solidFill>
                <a:latin typeface="+mj-lt"/>
                <a:ea typeface="+mn-ea"/>
                <a:cs typeface="+mj-lt"/>
              </a:rPr>
              <a:t>mid-    [mɪd]                                 </a:t>
            </a:r>
            <a:r>
              <a:rPr kumimoji="0" lang="zh-CN" altLang="en-US" sz="2800" b="1" i="0" u="none" strike="noStrike" kern="1200" cap="none" spc="0" normalizeH="0" baseline="0" noProof="1" dirty="0">
                <a:solidFill>
                  <a:schemeClr val="tx1"/>
                </a:solidFill>
                <a:latin typeface="+mj-lt"/>
                <a:ea typeface="+mn-ea"/>
                <a:cs typeface="+mj-lt"/>
              </a:rPr>
              <a:t>居中，在中间</a:t>
            </a:r>
            <a:endParaRPr kumimoji="0" lang="zh-CN" altLang="en-US" sz="2800" b="1" i="0" u="none" strike="noStrike" kern="1200" cap="none" spc="0" normalizeH="0" baseline="0" noProof="1" dirty="0">
              <a:solidFill>
                <a:schemeClr val="tx1"/>
              </a:solidFill>
              <a:latin typeface="+mj-lt"/>
              <a:ea typeface="+mn-ea"/>
              <a:cs typeface="+mj-lt"/>
            </a:endParaRPr>
          </a:p>
          <a:p>
            <a:pPr marL="0" marR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>
                <a:latin typeface="+mj-lt"/>
                <a:cs typeface="+mj-lt"/>
                <a:sym typeface="+mn-ea"/>
              </a:rPr>
              <a:t>Thanksgiving [ˌθæŋksˈɡɪvɪŋ]     n.      </a:t>
            </a:r>
            <a:r>
              <a:rPr lang="zh-CN" altLang="en-US" sz="2800" b="1" dirty="0">
                <a:latin typeface="+mj-lt"/>
                <a:cs typeface="+mj-lt"/>
                <a:sym typeface="+mn-ea"/>
              </a:rPr>
              <a:t>感恩节</a:t>
            </a:r>
            <a:endParaRPr kumimoji="0" lang="zh-CN" altLang="en-US" sz="2800" b="1" i="0" u="none" strike="noStrike" kern="1200" cap="none" spc="0" normalizeH="0" baseline="0" noProof="1" dirty="0">
              <a:solidFill>
                <a:schemeClr val="tx1"/>
              </a:solidFill>
              <a:latin typeface="+mj-lt"/>
              <a:ea typeface="+mn-ea"/>
              <a:cs typeface="+mj-lt"/>
            </a:endParaRPr>
          </a:p>
          <a:p>
            <a:pPr marL="0" marR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kern="1200" cap="none" spc="0" normalizeH="0" baseline="0" noProof="1" dirty="0">
                <a:solidFill>
                  <a:schemeClr val="tx1"/>
                </a:solidFill>
                <a:latin typeface="+mj-lt"/>
                <a:ea typeface="+mn-ea"/>
                <a:cs typeface="+mj-lt"/>
              </a:rPr>
              <a:t>           </a:t>
            </a:r>
            <a:endParaRPr kumimoji="0" lang="en-US" altLang="zh-CN" sz="2800" b="1" i="0" u="none" strike="noStrike" kern="1200" cap="none" spc="0" normalizeH="0" baseline="0" noProof="1" dirty="0">
              <a:solidFill>
                <a:schemeClr val="tx1"/>
              </a:solidFill>
              <a:latin typeface="+mj-lt"/>
              <a:ea typeface="+mn-ea"/>
              <a:cs typeface="+mj-lt"/>
            </a:endParaRPr>
          </a:p>
          <a:p>
            <a:pPr marL="0" marR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kern="1200" cap="none" spc="0" normalizeH="0" baseline="0" noProof="1" dirty="0">
                <a:solidFill>
                  <a:schemeClr val="tx1"/>
                </a:solidFill>
                <a:latin typeface="+mj-lt"/>
                <a:ea typeface="+mn-ea"/>
                <a:cs typeface="+mj-lt"/>
              </a:rPr>
              <a:t>         </a:t>
            </a:r>
            <a:endParaRPr kumimoji="0" lang="en-US" altLang="zh-CN" sz="2800" b="1" i="0" u="none" strike="noStrike" kern="1200" cap="none" spc="0" normalizeH="0" baseline="0" noProof="1" dirty="0">
              <a:solidFill>
                <a:schemeClr val="tx1"/>
              </a:solidFill>
              <a:latin typeface="+mj-lt"/>
              <a:ea typeface="+mn-ea"/>
              <a:cs typeface="+mj-lt"/>
            </a:endParaRPr>
          </a:p>
          <a:p>
            <a:pPr marL="0" marR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kern="1200" cap="none" spc="0" normalizeH="0" baseline="0" noProof="1">
                <a:solidFill>
                  <a:schemeClr val="tx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宋体" panose="02010600030101010101" pitchFamily="2" charset="-122"/>
                <a:cs typeface="+mj-lt"/>
                <a:sym typeface="+mn-ea"/>
              </a:rPr>
              <a:t>     </a:t>
            </a:r>
            <a:endParaRPr kumimoji="0" lang="en-US" altLang="zh-CN" sz="2800" b="1" i="0" u="none" strike="noStrike" kern="1200" cap="none" spc="0" normalizeH="0" baseline="0" noProof="1">
              <a:solidFill>
                <a:schemeClr val="tx1"/>
              </a:solidFill>
              <a:effectLst>
                <a:outerShdw blurRad="38100" dist="38100" dir="2700000">
                  <a:srgbClr val="000000"/>
                </a:outerShdw>
              </a:effectLst>
              <a:latin typeface="Monotype Corsiva" panose="03010101010201010101" pitchFamily="66" charset="0"/>
              <a:ea typeface="宋体" panose="02010600030101010101" pitchFamily="2" charset="-122"/>
              <a:cs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Text Box 2"/>
          <p:cNvSpPr txBox="1"/>
          <p:nvPr/>
        </p:nvSpPr>
        <p:spPr>
          <a:xfrm>
            <a:off x="22225" y="215900"/>
            <a:ext cx="9144000" cy="10763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7575D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No.2   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Listen to the dialogues and tick the correct answers or pictures.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107950" y="1381125"/>
            <a:ext cx="8497888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p>
            <a:pPr marL="363855" indent="-363855" fontAlgn="base"/>
            <a:r>
              <a:rPr lang="en-US" altLang="zh-CN" sz="3200" strike="noStrike" noProof="1">
                <a:solidFill>
                  <a:schemeClr val="tx2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1. When did the girl visit her grandparents? </a:t>
            </a:r>
            <a:endParaRPr lang="en-US" altLang="zh-CN" sz="3200" strike="noStrike" noProof="1">
              <a:solidFill>
                <a:schemeClr val="tx2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31748" name="矩形 52229"/>
          <p:cNvSpPr/>
          <p:nvPr/>
        </p:nvSpPr>
        <p:spPr>
          <a:xfrm>
            <a:off x="571500" y="2420938"/>
            <a:ext cx="504825" cy="504825"/>
          </a:xfrm>
          <a:prstGeom prst="rect">
            <a:avLst/>
          </a:prstGeom>
          <a:noFill/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2231" name="矩形 52230"/>
          <p:cNvSpPr/>
          <p:nvPr/>
        </p:nvSpPr>
        <p:spPr>
          <a:xfrm>
            <a:off x="1036638" y="2378075"/>
            <a:ext cx="32194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fontAlgn="base"/>
            <a:r>
              <a:rPr lang="en-US" altLang="zh-CN" sz="3200" strike="noStrike" noProof="1">
                <a:solidFill>
                  <a:schemeClr val="tx2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On National Day.</a:t>
            </a:r>
            <a:endParaRPr lang="en-US" altLang="zh-CN" sz="3200" strike="noStrike" noProof="1">
              <a:solidFill>
                <a:schemeClr val="tx2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31750" name="矩形 52231"/>
          <p:cNvSpPr/>
          <p:nvPr/>
        </p:nvSpPr>
        <p:spPr>
          <a:xfrm>
            <a:off x="4395788" y="2438400"/>
            <a:ext cx="504825" cy="504825"/>
          </a:xfrm>
          <a:prstGeom prst="rect">
            <a:avLst/>
          </a:prstGeom>
          <a:noFill/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2233" name="矩形 52232"/>
          <p:cNvSpPr/>
          <p:nvPr/>
        </p:nvSpPr>
        <p:spPr>
          <a:xfrm>
            <a:off x="4864100" y="2378075"/>
            <a:ext cx="4030663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fontAlgn="base"/>
            <a:r>
              <a:rPr lang="en-US" altLang="zh-CN" sz="3200" strike="noStrike" noProof="1">
                <a:solidFill>
                  <a:schemeClr val="tx2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On Mid-Autumn Day.</a:t>
            </a:r>
            <a:endParaRPr lang="en-US" altLang="zh-CN" sz="3200" strike="noStrike" noProof="1">
              <a:solidFill>
                <a:schemeClr val="tx2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31752" name="矩形 52233"/>
          <p:cNvSpPr/>
          <p:nvPr/>
        </p:nvSpPr>
        <p:spPr>
          <a:xfrm>
            <a:off x="561975" y="3232150"/>
            <a:ext cx="504825" cy="504825"/>
          </a:xfrm>
          <a:prstGeom prst="rect">
            <a:avLst/>
          </a:prstGeom>
          <a:noFill/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2235" name="矩形 52234"/>
          <p:cNvSpPr/>
          <p:nvPr/>
        </p:nvSpPr>
        <p:spPr>
          <a:xfrm>
            <a:off x="1020763" y="3179763"/>
            <a:ext cx="4100513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fontAlgn="base"/>
            <a:r>
              <a:rPr lang="en-US" altLang="zh-CN" sz="3200" strike="noStrike" noProof="1">
                <a:solidFill>
                  <a:schemeClr val="tx2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On Thanksgiving Day.</a:t>
            </a:r>
            <a:endParaRPr lang="en-US" altLang="zh-CN" sz="3200" strike="noStrike" noProof="1">
              <a:solidFill>
                <a:schemeClr val="tx2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07950" y="3933825"/>
            <a:ext cx="8497888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p>
            <a:pPr marL="363855" indent="-363855" fontAlgn="base"/>
            <a:r>
              <a:rPr lang="en-US" altLang="zh-CN" sz="3200" strike="noStrike" noProof="1">
                <a:solidFill>
                  <a:schemeClr val="tx2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2. What do people usually eat on that day? </a:t>
            </a:r>
            <a:endParaRPr lang="en-US" altLang="zh-CN" sz="3200" strike="noStrike" noProof="1">
              <a:solidFill>
                <a:schemeClr val="tx2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pic>
        <p:nvPicPr>
          <p:cNvPr id="31755" name="图片 5223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6575" y="4743450"/>
            <a:ext cx="2698750" cy="16525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756" name="图片 522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9138" y="4710113"/>
            <a:ext cx="2843212" cy="1549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757" name="图片 522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1250" y="4660900"/>
            <a:ext cx="2711450" cy="16049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2240" name="图片 52239" descr="u=3764310666,3166195468&amp;fm=21&amp;gp=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450" y="2276475"/>
            <a:ext cx="762000" cy="762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2241" name="图片 52240" descr="u=3764310666,3166195468&amp;fm=21&amp;gp=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1388" y="4448175"/>
            <a:ext cx="762000" cy="762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760" name="图片 52241" descr="图片96">
            <a:hlinkClick r:id="rId5" action="ppaction://hlinkfile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56550" y="836613"/>
            <a:ext cx="801688" cy="771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255588" y="635000"/>
            <a:ext cx="8497888" cy="584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p>
            <a:pPr marL="363855" indent="-363855" fontAlgn="base"/>
            <a:r>
              <a:rPr lang="en-US" altLang="zh-CN" sz="3200" strike="noStrike" noProof="1">
                <a:solidFill>
                  <a:schemeClr val="tx2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3. What do people usually do that evening? </a:t>
            </a:r>
            <a:endParaRPr lang="en-US" altLang="zh-CN" sz="3200" strike="noStrike" noProof="1">
              <a:solidFill>
                <a:schemeClr val="tx2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pic>
        <p:nvPicPr>
          <p:cNvPr id="32770" name="图片 389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6125" y="1587500"/>
            <a:ext cx="3549650" cy="22939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2771" name="图片 389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2075" y="1703388"/>
            <a:ext cx="3384550" cy="22050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2772" name="图片 389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825" y="4205288"/>
            <a:ext cx="3884613" cy="22780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8928" name="图片 38927" descr="u=3764310666,3166195468&amp;fm=21&amp;gp=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213" y="1557338"/>
            <a:ext cx="762000" cy="762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lang="en-US" altLang="zh-CN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Task 1:</a:t>
            </a:r>
            <a:r>
              <a:rPr lang="zh-CN" altLang="en-US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Listen to the first e-mail and answer the questions.</a:t>
            </a:r>
            <a:endParaRPr lang="zh-CN" altLang="en-US" sz="36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1.What will Li Ming’s family do this week?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2.When is Mid-Autumn Festival?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3.What will Li Ming’s family do on Mid-Autumn Festival?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739775" y="2299335"/>
            <a:ext cx="755713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</a:rPr>
              <a:t>They will celebrate Mid-Autumn Festival this week.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6" name="内容占位符 2"/>
          <p:cNvSpPr>
            <a:spLocks noGrp="1"/>
          </p:cNvSpPr>
          <p:nvPr/>
        </p:nvSpPr>
        <p:spPr>
          <a:xfrm>
            <a:off x="584200" y="3997325"/>
            <a:ext cx="8229600" cy="70104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>
                <a:solidFill>
                  <a:srgbClr val="FF0000"/>
                </a:solidFill>
              </a:rPr>
              <a:t>  In the lunar</a:t>
            </a:r>
            <a:r>
              <a:rPr lang="en-US" altLang="zh-CN">
                <a:solidFill>
                  <a:srgbClr val="FF0000"/>
                </a:solidFill>
              </a:rPr>
              <a:t> calendar, it's on August 15.</a:t>
            </a:r>
            <a:endParaRPr lang="en-US" altLang="zh-CN">
              <a:solidFill>
                <a:srgbClr val="FF0000"/>
              </a:solidFill>
            </a:endParaRPr>
          </a:p>
          <a:p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739775" y="5680710"/>
            <a:ext cx="8229600" cy="109664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>
                <a:solidFill>
                  <a:srgbClr val="FF0000"/>
                </a:solidFill>
              </a:rPr>
              <a:t>  They will watch the moon and look for Chang'e.</a:t>
            </a:r>
            <a:endParaRPr lang="en-US" altLang="zh-CN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5" grpId="0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2523</Words>
  <Application>WPS 演示</Application>
  <PresentationFormat/>
  <Paragraphs>141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Arial</vt:lpstr>
      <vt:lpstr>宋体</vt:lpstr>
      <vt:lpstr>Wingdings</vt:lpstr>
      <vt:lpstr>Times New Roman</vt:lpstr>
      <vt:lpstr>黑体</vt:lpstr>
      <vt:lpstr>Monotype Corsiva</vt:lpstr>
      <vt:lpstr>幼圆</vt:lpstr>
      <vt:lpstr>微软雅黑</vt:lpstr>
      <vt:lpstr>Arial Unicode MS</vt:lpstr>
      <vt:lpstr>Calibri</vt:lpstr>
      <vt:lpstr>默认设计模板</vt:lpstr>
      <vt:lpstr>1_默认设计模板</vt:lpstr>
      <vt:lpstr>  </vt:lpstr>
      <vt:lpstr>PowerPoint 演示文稿</vt:lpstr>
      <vt:lpstr>When is Mid-Autumn Festival?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Task 1:Listen to the first e-mail and answer the questions.</vt:lpstr>
      <vt:lpstr>PowerPoint 演示文稿</vt:lpstr>
      <vt:lpstr>Task 2:Listen to the second e-mail and answer the questions.</vt:lpstr>
      <vt:lpstr> </vt:lpstr>
      <vt:lpstr>PowerPoint 演示文稿</vt:lpstr>
      <vt:lpstr>Self-Check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_x000B_ </dc:title>
  <dc:creator>GWS-CZB-013</dc:creator>
  <cp:lastModifiedBy>A逆态度   宋佳</cp:lastModifiedBy>
  <cp:revision>2</cp:revision>
  <dcterms:created xsi:type="dcterms:W3CDTF">2019-09-18T09:01:00Z</dcterms:created>
  <dcterms:modified xsi:type="dcterms:W3CDTF">2019-09-18T12:13:52Z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2052-11.1.0.8986</vt:lpwstr>
  </property>
</Properties>
</file>