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99" r:id="rId4"/>
    <p:sldId id="308" r:id="rId5"/>
    <p:sldId id="360" r:id="rId6"/>
    <p:sldId id="331" r:id="rId7"/>
    <p:sldId id="361" r:id="rId8"/>
    <p:sldId id="313" r:id="rId9"/>
    <p:sldId id="298" r:id="rId10"/>
    <p:sldId id="325" r:id="rId11"/>
    <p:sldId id="321" r:id="rId12"/>
    <p:sldId id="322" r:id="rId13"/>
    <p:sldId id="323" r:id="rId14"/>
    <p:sldId id="318" r:id="rId15"/>
    <p:sldId id="327" r:id="rId16"/>
    <p:sldId id="319" r:id="rId17"/>
    <p:sldId id="302" r:id="rId18"/>
    <p:sldId id="376" r:id="rId19"/>
    <p:sldId id="326" r:id="rId20"/>
    <p:sldId id="335" r:id="rId21"/>
    <p:sldId id="259" r:id="rId22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856"/>
    <a:srgbClr val="FFFF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-228" y="-78"/>
      </p:cViewPr>
      <p:guideLst>
        <p:guide orient="horz" pos="1516"/>
        <p:guide pos="2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ctrTitle"/>
          </p:nvPr>
        </p:nvSpPr>
        <p:spPr>
          <a:xfrm>
            <a:off x="796925" y="1498600"/>
            <a:ext cx="5545138" cy="887413"/>
          </a:xfrm>
        </p:spPr>
        <p:txBody>
          <a:bodyPr wrap="square" lIns="81648" tIns="40824" rIns="81648" bIns="40824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4300" b="1" dirty="0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现在完成时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65809" y="-4157"/>
            <a:ext cx="7196138" cy="857250"/>
          </a:xfrm>
        </p:spPr>
        <p:txBody>
          <a:bodyPr/>
          <a:lstStyle/>
          <a:p>
            <a:endParaRPr lang="zh-CN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602615"/>
            <a:ext cx="8566785" cy="3086100"/>
          </a:xfrm>
        </p:spPr>
        <p:txBody>
          <a:bodyPr/>
          <a:lstStyle/>
          <a:p>
            <a:r>
              <a:rPr lang="zh-CN" altLang="en-US" dirty="0">
                <a:solidFill>
                  <a:schemeClr val="accent3"/>
                </a:solidFill>
              </a:rPr>
              <a:t>判断：他到达车站半个小时了</a:t>
            </a:r>
          </a:p>
          <a:p>
            <a:r>
              <a:rPr lang="en-US" altLang="zh-CN" dirty="0">
                <a:solidFill>
                  <a:schemeClr val="accent3"/>
                </a:solidFill>
              </a:rPr>
              <a:t>He has arrived at  the station for half an hour(   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1345" y="1790700"/>
            <a:ext cx="7475855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</a:rPr>
              <a:t>He has been at the station for half an hour. </a:t>
            </a:r>
          </a:p>
          <a:p>
            <a:endParaRPr lang="en-US" altLang="zh-CN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40715" y="1257300"/>
            <a:ext cx="7893685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zh-CN" sz="4400" dirty="0" smtClean="0">
                <a:solidFill>
                  <a:schemeClr val="accent3"/>
                </a:solidFill>
              </a:rPr>
              <a:t>3.</a:t>
            </a:r>
            <a:r>
              <a:rPr lang="zh-CN" altLang="en-US" sz="4400" dirty="0" smtClean="0">
                <a:solidFill>
                  <a:schemeClr val="accent3"/>
                </a:solidFill>
              </a:rPr>
              <a:t>瞬间</a:t>
            </a:r>
            <a:r>
              <a:rPr lang="zh-CN" altLang="en-US" sz="4400" b="0" dirty="0">
                <a:solidFill>
                  <a:schemeClr val="accent3"/>
                </a:solidFill>
              </a:rPr>
              <a:t>性动词</a:t>
            </a:r>
            <a:r>
              <a:rPr lang="en-US" altLang="zh-CN" sz="4400" b="0" dirty="0">
                <a:solidFill>
                  <a:schemeClr val="accent3"/>
                </a:solidFill>
              </a:rPr>
              <a:t>vs.</a:t>
            </a:r>
            <a:r>
              <a:rPr lang="zh-CN" altLang="en-US" sz="4400" b="0" dirty="0">
                <a:solidFill>
                  <a:schemeClr val="accent3"/>
                </a:solidFill>
              </a:rPr>
              <a:t>延续动词</a:t>
            </a:r>
            <a:endParaRPr lang="zh-CN" altLang="en-US" sz="8000" b="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-187960" y="-95885"/>
            <a:ext cx="59810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i="1">
                <a:latin typeface="Verdana" panose="020B0604030504040204" pitchFamily="34" charset="0"/>
              </a:rPr>
              <a:t>5.</a:t>
            </a:r>
            <a:r>
              <a:rPr lang="zh-CN" altLang="en-US" sz="2400" i="1">
                <a:latin typeface="Verdana" panose="020B0604030504040204" pitchFamily="34" charset="0"/>
              </a:rPr>
              <a:t>短暂动词和延续动词转换</a:t>
            </a: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0845" y="243205"/>
          <a:ext cx="8039735" cy="4616450"/>
        </p:xfrm>
        <a:graphic>
          <a:graphicData uri="http://schemas.openxmlformats.org/drawingml/2006/table">
            <a:tbl>
              <a:tblPr/>
              <a:tblGrid>
                <a:gridCol w="3531235"/>
                <a:gridCol w="4508500"/>
              </a:tblGrid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短暂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性动词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延续性动词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become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finish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return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go/leave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open/close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begin/start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catch a cold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become interested in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get married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</a:tbl>
          </a:graphicData>
        </a:graphic>
      </p:graphicFrame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2795905" y="-95726"/>
            <a:ext cx="3098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600">
              <a:latin typeface="Verdana" panose="020B0604030504040204" pitchFamily="34" charset="0"/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4183380" y="664845"/>
            <a:ext cx="251841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</a:t>
            </a: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4183380" y="972820"/>
            <a:ext cx="25184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over</a:t>
            </a: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4183380" y="1337310"/>
            <a:ext cx="25184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back</a:t>
            </a: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4183380" y="1679575"/>
            <a:ext cx="322834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away (from)</a:t>
            </a: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4107180" y="2044065"/>
            <a:ext cx="387413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open/ be closed</a:t>
            </a: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9746" name="Text Box 50"/>
          <p:cNvSpPr txBox="1">
            <a:spLocks noChangeArrowheads="1"/>
          </p:cNvSpPr>
          <p:nvPr/>
        </p:nvSpPr>
        <p:spPr bwMode="auto">
          <a:xfrm>
            <a:off x="4259580" y="2470150"/>
            <a:ext cx="25184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on</a:t>
            </a: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4183380" y="2904490"/>
            <a:ext cx="25184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over</a:t>
            </a: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4183380" y="3295650"/>
            <a:ext cx="25184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dead</a:t>
            </a: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9749" name="Text Box 53"/>
          <p:cNvSpPr txBox="1">
            <a:spLocks noChangeArrowheads="1"/>
          </p:cNvSpPr>
          <p:nvPr/>
        </p:nvSpPr>
        <p:spPr bwMode="auto">
          <a:xfrm>
            <a:off x="4183380" y="3611245"/>
            <a:ext cx="25184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have a cold</a:t>
            </a: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4107180" y="4002405"/>
            <a:ext cx="368046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interested in</a:t>
            </a: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4183380" y="4417060"/>
            <a:ext cx="25184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married</a:t>
            </a:r>
          </a:p>
          <a:p>
            <a:endParaRPr lang="en-US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1" grpId="0" autoUpdateAnimBg="0"/>
      <p:bldP spid="29742" grpId="0" autoUpdateAnimBg="0"/>
      <p:bldP spid="29743" grpId="0" autoUpdateAnimBg="0"/>
      <p:bldP spid="29744" grpId="0" autoUpdateAnimBg="0"/>
      <p:bldP spid="29745" grpId="0" autoUpdateAnimBg="0"/>
      <p:bldP spid="29746" grpId="0" autoUpdateAnimBg="0"/>
      <p:bldP spid="29747" grpId="0" autoUpdateAnimBg="0"/>
      <p:bldP spid="29749" grpId="0" autoUpdateAnimBg="0"/>
      <p:bldP spid="29750" grpId="0" autoUpdateAnimBg="0"/>
      <p:bldP spid="2975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971550"/>
          <a:ext cx="7848600" cy="3467100"/>
        </p:xfrm>
        <a:graphic>
          <a:graphicData uri="http://schemas.openxmlformats.org/drawingml/2006/table">
            <a:tbl>
              <a:tblPr/>
              <a:tblGrid>
                <a:gridCol w="3581400"/>
                <a:gridCol w="4267200"/>
              </a:tblGrid>
              <a:tr h="49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瞬间性动词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延续性动词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49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put on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49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get up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49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wake up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49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 asleep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49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join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  <a:tr h="49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arrive/reach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9FE"/>
                    </a:solidFill>
                  </a:tcPr>
                </a:tc>
              </a:tr>
            </a:tbl>
          </a:graphicData>
        </a:graphic>
      </p:graphicFrame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2498725" y="18811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800">
              <a:latin typeface="Verdana" panose="020B0604030504040204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4572000" y="1428750"/>
            <a:ext cx="246490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wear/ be on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4572000" y="1943100"/>
            <a:ext cx="2971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up</a:t>
            </a:r>
          </a:p>
          <a:p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4572000" y="2457450"/>
            <a:ext cx="2971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</a:t>
            </a:r>
            <a:r>
              <a:rPr lang="en-US" altLang="zh-CN" sz="28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a</a:t>
            </a:r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wake</a:t>
            </a:r>
          </a:p>
          <a:p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4495800" y="2914650"/>
            <a:ext cx="2971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asleep</a:t>
            </a:r>
          </a:p>
          <a:p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4419600" y="3371850"/>
            <a:ext cx="47244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in=be a member of</a:t>
            </a:r>
          </a:p>
          <a:p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4419600" y="3886200"/>
            <a:ext cx="2971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 in/at</a:t>
            </a:r>
          </a:p>
          <a:p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 autoUpdateAnimBg="0"/>
      <p:bldP spid="30750" grpId="0" autoUpdateAnimBg="0"/>
      <p:bldP spid="30751" grpId="0" autoUpdateAnimBg="0"/>
      <p:bldP spid="30752" grpId="0" autoUpdateAnimBg="0"/>
      <p:bldP spid="30753" grpId="0" autoUpdateAnimBg="0"/>
      <p:bldP spid="3075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2610"/>
            <a:ext cx="8333740" cy="37344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chemeClr val="tx1"/>
                </a:solidFill>
              </a:rPr>
              <a:t>用</a:t>
            </a:r>
            <a:r>
              <a:rPr lang="en-US" altLang="zh-CN" sz="2800" b="1" dirty="0">
                <a:solidFill>
                  <a:schemeClr val="tx1"/>
                </a:solidFill>
              </a:rPr>
              <a:t>have /has been to</a:t>
            </a:r>
            <a:r>
              <a:rPr lang="zh-CN" altLang="en-US" sz="2800" b="1" dirty="0">
                <a:solidFill>
                  <a:schemeClr val="tx1"/>
                </a:solidFill>
              </a:rPr>
              <a:t>和</a:t>
            </a:r>
            <a:r>
              <a:rPr lang="en-US" altLang="zh-CN" sz="2800" b="1" dirty="0">
                <a:solidFill>
                  <a:schemeClr val="tx1"/>
                </a:solidFill>
              </a:rPr>
              <a:t>have / has gone to</a:t>
            </a:r>
            <a:r>
              <a:rPr lang="zh-CN" altLang="en-US" sz="2800" b="1" dirty="0">
                <a:solidFill>
                  <a:schemeClr val="tx1"/>
                </a:solidFill>
              </a:rPr>
              <a:t>填空</a:t>
            </a: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1.— Hi</a:t>
            </a:r>
            <a:r>
              <a:rPr lang="zh-CN" altLang="en-US" sz="2800" b="1" dirty="0">
                <a:solidFill>
                  <a:schemeClr val="tx1"/>
                </a:solidFill>
              </a:rPr>
              <a:t>，</a:t>
            </a:r>
            <a:r>
              <a:rPr lang="en-US" altLang="zh-CN" sz="2800" b="1" dirty="0">
                <a:solidFill>
                  <a:schemeClr val="tx1"/>
                </a:solidFill>
              </a:rPr>
              <a:t>Lucy</a:t>
            </a:r>
            <a:r>
              <a:rPr lang="zh-CN" altLang="en-US" sz="2800" b="1" dirty="0">
                <a:solidFill>
                  <a:schemeClr val="tx1"/>
                </a:solidFill>
              </a:rPr>
              <a:t>， </a:t>
            </a:r>
            <a:r>
              <a:rPr lang="zh-CN" altLang="en-US" sz="2800" b="1" u="sng" dirty="0">
                <a:solidFill>
                  <a:schemeClr val="tx1"/>
                </a:solidFill>
              </a:rPr>
              <a:t>           </a:t>
            </a:r>
            <a:r>
              <a:rPr lang="en-US" altLang="zh-CN" sz="2800" b="1" dirty="0">
                <a:solidFill>
                  <a:schemeClr val="tx1"/>
                </a:solidFill>
              </a:rPr>
              <a:t>you  ever </a:t>
            </a:r>
            <a:r>
              <a:rPr lang="en-US" altLang="zh-CN" sz="2800" b="1" u="sng" dirty="0">
                <a:solidFill>
                  <a:schemeClr val="tx1"/>
                </a:solidFill>
              </a:rPr>
              <a:t>        </a:t>
            </a:r>
            <a:r>
              <a:rPr lang="en-US" altLang="zh-CN" sz="2800" b="1" dirty="0">
                <a:solidFill>
                  <a:schemeClr val="tx1"/>
                </a:solidFill>
              </a:rPr>
              <a:t>    </a:t>
            </a:r>
            <a:r>
              <a:rPr lang="en-US" altLang="zh-CN" sz="2800" b="1" u="sng" dirty="0">
                <a:solidFill>
                  <a:schemeClr val="tx1"/>
                </a:solidFill>
              </a:rPr>
              <a:t>      </a:t>
            </a:r>
            <a:r>
              <a:rPr lang="en-US" altLang="zh-CN" sz="2800" b="1" dirty="0">
                <a:solidFill>
                  <a:schemeClr val="tx1"/>
                </a:solidFill>
              </a:rPr>
              <a:t> Beijing</a:t>
            </a:r>
            <a:r>
              <a:rPr lang="zh-CN" altLang="en-US" sz="2800" b="1" dirty="0">
                <a:solidFill>
                  <a:schemeClr val="tx1"/>
                </a:solidFill>
              </a:rPr>
              <a:t>？</a:t>
            </a:r>
          </a:p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chemeClr val="tx1"/>
                </a:solidFill>
              </a:rPr>
              <a:t>   </a:t>
            </a:r>
            <a:r>
              <a:rPr lang="en-US" altLang="zh-CN" sz="2800" b="1" dirty="0">
                <a:solidFill>
                  <a:schemeClr val="tx1"/>
                </a:solidFill>
              </a:rPr>
              <a:t>— No</a:t>
            </a:r>
            <a:r>
              <a:rPr lang="zh-CN" altLang="en-US" sz="2800" b="1" dirty="0">
                <a:solidFill>
                  <a:schemeClr val="tx1"/>
                </a:solidFill>
              </a:rPr>
              <a:t>，</a:t>
            </a:r>
            <a:r>
              <a:rPr lang="en-US" altLang="zh-CN" sz="2800" b="1" dirty="0">
                <a:solidFill>
                  <a:schemeClr val="tx1"/>
                </a:solidFill>
              </a:rPr>
              <a:t>I   </a:t>
            </a:r>
            <a:r>
              <a:rPr lang="en-US" altLang="zh-CN" sz="2800" b="1" u="sng" dirty="0">
                <a:solidFill>
                  <a:schemeClr val="tx1"/>
                </a:solidFill>
              </a:rPr>
              <a:t>             </a:t>
            </a:r>
            <a:r>
              <a:rPr lang="en-US" altLang="zh-CN" sz="2800" b="1" dirty="0">
                <a:solidFill>
                  <a:schemeClr val="tx1"/>
                </a:solidFill>
              </a:rPr>
              <a:t>  .</a:t>
            </a: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2.— What  about your sister</a:t>
            </a:r>
            <a:r>
              <a:rPr lang="zh-CN" altLang="en-US" sz="2800" b="1" dirty="0">
                <a:solidFill>
                  <a:schemeClr val="tx1"/>
                </a:solidFill>
              </a:rPr>
              <a:t>，</a:t>
            </a:r>
            <a:r>
              <a:rPr lang="en-US" altLang="zh-CN" sz="2800" b="1" dirty="0">
                <a:solidFill>
                  <a:schemeClr val="tx1"/>
                </a:solidFill>
              </a:rPr>
              <a:t>Lily</a:t>
            </a:r>
            <a:r>
              <a:rPr lang="zh-CN" altLang="en-US" sz="2800" b="1" dirty="0">
                <a:solidFill>
                  <a:schemeClr val="tx1"/>
                </a:solidFill>
              </a:rPr>
              <a:t>？</a:t>
            </a:r>
          </a:p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chemeClr val="tx1"/>
                </a:solidFill>
              </a:rPr>
              <a:t>   </a:t>
            </a:r>
            <a:r>
              <a:rPr lang="en-US" altLang="zh-CN" sz="2800" b="1" dirty="0">
                <a:solidFill>
                  <a:schemeClr val="tx1"/>
                </a:solidFill>
              </a:rPr>
              <a:t>— Oh</a:t>
            </a:r>
            <a:r>
              <a:rPr lang="zh-CN" altLang="en-US" sz="2800" b="1" dirty="0">
                <a:solidFill>
                  <a:schemeClr val="tx1"/>
                </a:solidFill>
              </a:rPr>
              <a:t>，</a:t>
            </a:r>
            <a:r>
              <a:rPr lang="en-US" altLang="zh-CN" sz="2800" b="1" dirty="0">
                <a:solidFill>
                  <a:schemeClr val="tx1"/>
                </a:solidFill>
              </a:rPr>
              <a:t>she  </a:t>
            </a:r>
            <a:r>
              <a:rPr lang="en-US" altLang="zh-CN" sz="2800" b="1" u="sng" dirty="0">
                <a:solidFill>
                  <a:schemeClr val="tx1"/>
                </a:solidFill>
              </a:rPr>
              <a:t>        </a:t>
            </a:r>
            <a:r>
              <a:rPr lang="en-US" altLang="zh-CN" sz="2800" b="1" dirty="0">
                <a:solidFill>
                  <a:schemeClr val="tx1"/>
                </a:solidFill>
              </a:rPr>
              <a:t>  </a:t>
            </a:r>
            <a:r>
              <a:rPr lang="en-US" altLang="zh-CN" sz="2800" b="1" u="sng" dirty="0">
                <a:solidFill>
                  <a:schemeClr val="tx1"/>
                </a:solidFill>
              </a:rPr>
              <a:t>          </a:t>
            </a:r>
            <a:r>
              <a:rPr lang="en-US" altLang="zh-CN" sz="2800" b="1" dirty="0">
                <a:solidFill>
                  <a:schemeClr val="tx1"/>
                </a:solidFill>
              </a:rPr>
              <a:t>  </a:t>
            </a:r>
            <a:r>
              <a:rPr lang="en-US" altLang="zh-CN" sz="2800" b="1" u="sng" dirty="0">
                <a:solidFill>
                  <a:schemeClr val="tx1"/>
                </a:solidFill>
              </a:rPr>
              <a:t>     </a:t>
            </a:r>
            <a:r>
              <a:rPr lang="en-US" altLang="zh-CN" sz="2800" b="1" dirty="0">
                <a:solidFill>
                  <a:schemeClr val="tx1"/>
                </a:solidFill>
              </a:rPr>
              <a:t> Chengdu</a:t>
            </a:r>
            <a:r>
              <a:rPr lang="zh-CN" altLang="en-US" sz="2800" b="1" dirty="0">
                <a:solidFill>
                  <a:schemeClr val="tx1"/>
                </a:solidFill>
              </a:rPr>
              <a:t>，</a:t>
            </a:r>
          </a:p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chemeClr val="tx1"/>
                </a:solidFill>
              </a:rPr>
              <a:t>         </a:t>
            </a:r>
            <a:r>
              <a:rPr lang="en-US" altLang="zh-CN" sz="2800" b="1" dirty="0">
                <a:solidFill>
                  <a:schemeClr val="tx1"/>
                </a:solidFill>
              </a:rPr>
              <a:t>she will come back next week.</a:t>
            </a: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   — Ok</a:t>
            </a:r>
            <a:r>
              <a:rPr lang="zh-CN" altLang="en-US" sz="2800" b="1" dirty="0">
                <a:solidFill>
                  <a:schemeClr val="tx1"/>
                </a:solidFill>
              </a:rPr>
              <a:t>，</a:t>
            </a:r>
            <a:r>
              <a:rPr lang="en-US" altLang="zh-CN" sz="2800" b="1" dirty="0">
                <a:solidFill>
                  <a:schemeClr val="tx1"/>
                </a:solidFill>
              </a:rPr>
              <a:t>thanks.</a:t>
            </a: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   — You’re welcome.</a:t>
            </a:r>
          </a:p>
          <a:p>
            <a:pPr>
              <a:lnSpc>
                <a:spcPct val="80000"/>
              </a:lnSpc>
            </a:pP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79869" y="975246"/>
            <a:ext cx="4573367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800" b="0" dirty="0">
                <a:solidFill>
                  <a:srgbClr val="FF3300"/>
                </a:solidFill>
                <a:latin typeface="Arial Black" panose="020B0A04020102020204" pitchFamily="34" charset="0"/>
                <a:ea typeface="楷体_GB2312" pitchFamily="49" charset="-122"/>
              </a:rPr>
              <a:t>have                   been      to            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771800" y="1430154"/>
            <a:ext cx="108523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800" b="0" dirty="0">
                <a:solidFill>
                  <a:srgbClr val="FF3300"/>
                </a:solidFill>
                <a:latin typeface="Arial Black" panose="020B0A04020102020204" pitchFamily="34" charset="0"/>
                <a:ea typeface="楷体_GB2312" pitchFamily="49" charset="-122"/>
              </a:rPr>
              <a:t>haven</a:t>
            </a:r>
            <a:r>
              <a:rPr lang="en-US" altLang="zh-CN" sz="1800" b="0" dirty="0">
                <a:solidFill>
                  <a:srgbClr val="FF3300"/>
                </a:solidFill>
                <a:latin typeface="Arial" panose="020B0604020202020204"/>
                <a:ea typeface="楷体_GB2312" pitchFamily="49" charset="-122"/>
              </a:rPr>
              <a:t>’</a:t>
            </a:r>
            <a:r>
              <a:rPr lang="en-US" altLang="zh-CN" sz="1800" b="0" dirty="0">
                <a:solidFill>
                  <a:srgbClr val="FF3300"/>
                </a:solidFill>
                <a:latin typeface="Arial Black" panose="020B0A04020102020204" pitchFamily="34" charset="0"/>
                <a:ea typeface="楷体_GB2312" pitchFamily="49" charset="-122"/>
              </a:rPr>
              <a:t>t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87824" y="2222242"/>
            <a:ext cx="227498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800" b="0" dirty="0">
                <a:solidFill>
                  <a:srgbClr val="FF3300"/>
                </a:solidFill>
                <a:latin typeface="Arial Black" panose="020B0A04020102020204" pitchFamily="34" charset="0"/>
                <a:ea typeface="楷体_GB2312" pitchFamily="49" charset="-122"/>
              </a:rPr>
              <a:t>has    gone     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 animBg="1" autoUpdateAnimBg="0"/>
      <p:bldP spid="33797" grpId="0" bldLvl="0" animBg="1" autoUpdateAnimBg="0"/>
      <p:bldP spid="33798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8690" y="-1180167"/>
            <a:ext cx="8892480" cy="4680520"/>
          </a:xfrm>
        </p:spPr>
        <p:txBody>
          <a:bodyPr/>
          <a:lstStyle/>
          <a:p>
            <a:pPr>
              <a:buNone/>
            </a:pPr>
            <a:r>
              <a:rPr lang="en-US" altLang="zh-CN" sz="4000" dirty="0" smtClean="0"/>
              <a:t> </a:t>
            </a:r>
            <a:endParaRPr lang="zh-CN" alt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zh-CN" sz="4000" dirty="0" smtClean="0"/>
          </a:p>
          <a:p>
            <a:pPr>
              <a:buNone/>
            </a:pPr>
            <a:r>
              <a:rPr lang="zh-CN" altLang="zh-CN" sz="2800" dirty="0" smtClean="0">
                <a:solidFill>
                  <a:srgbClr val="FFFF00"/>
                </a:solidFill>
              </a:rPr>
              <a:t>用</a:t>
            </a:r>
            <a:r>
              <a:rPr lang="en-US" altLang="zh-CN" sz="2800" dirty="0" smtClean="0">
                <a:solidFill>
                  <a:srgbClr val="FFFF00"/>
                </a:solidFill>
              </a:rPr>
              <a:t>Have been to, have gone to, have been in </a:t>
            </a:r>
            <a:r>
              <a:rPr lang="zh-CN" altLang="zh-CN" sz="2800" dirty="0" smtClean="0">
                <a:solidFill>
                  <a:srgbClr val="FFFF00"/>
                </a:solidFill>
              </a:rPr>
              <a:t>填空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zh-CN" altLang="zh-CN" sz="2400" dirty="0" smtClean="0">
              <a:solidFill>
                <a:schemeClr val="accent3"/>
              </a:solidFill>
            </a:endParaRPr>
          </a:p>
          <a:p>
            <a:pPr lvl="0"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1 . Mike and his parents _________</a:t>
            </a:r>
            <a:r>
              <a:rPr lang="en-US" altLang="zh-CN" sz="2400" b="1" u="sng" dirty="0" smtClean="0">
                <a:solidFill>
                  <a:schemeClr val="tx1"/>
                </a:solidFill>
              </a:rPr>
              <a:t>_ _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_the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city twice.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2 . Mum is not at home now. she ___________ the shop.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3 . ______ you ever _____ to Kunming ?  Never.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4 . Has Jim arrived yet?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       Yes, he ___________ here for several days.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5 . Where is Peter? I don’t know where he ________.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zh-CN" altLang="zh-CN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3767" y="1089045"/>
            <a:ext cx="181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have been </a:t>
            </a:r>
            <a:r>
              <a:rPr lang="en-US" altLang="zh-CN" sz="2400" dirty="0" smtClean="0">
                <a:solidFill>
                  <a:srgbClr val="FF0000"/>
                </a:solidFill>
              </a:rPr>
              <a:t>to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4253" y="1549668"/>
            <a:ext cx="16198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has gone 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5087" y="2009785"/>
            <a:ext cx="25311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Have                been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6369" y="2817242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has </a:t>
            </a:r>
            <a:r>
              <a:rPr lang="en-US" altLang="zh-CN" sz="2400" dirty="0" smtClean="0">
                <a:solidFill>
                  <a:srgbClr val="FF0000"/>
                </a:solidFill>
              </a:rPr>
              <a:t>been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4641" y="3398897"/>
            <a:ext cx="12909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has gone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7250"/>
          </a:xfrm>
        </p:spPr>
        <p:txBody>
          <a:bodyPr/>
          <a:lstStyle/>
          <a:p>
            <a:r>
              <a:rPr lang="zh-CN" altLang="en-US" sz="3400" b="1" dirty="0">
                <a:solidFill>
                  <a:schemeClr val="tx1"/>
                </a:solidFill>
              </a:rPr>
              <a:t>用动词的适当形式填空（注意时态）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44154"/>
            <a:ext cx="8229600" cy="37540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b="1" dirty="0">
                <a:solidFill>
                  <a:schemeClr val="tx1"/>
                </a:solidFill>
              </a:rPr>
              <a:t>1.--______ you _________your pen? (mend)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solidFill>
                  <a:schemeClr val="tx1"/>
                </a:solidFill>
              </a:rPr>
              <a:t>   --Yes, I _______.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solidFill>
                  <a:schemeClr val="tx1"/>
                </a:solidFill>
              </a:rPr>
              <a:t>   --When_______ you _______ it?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solidFill>
                  <a:schemeClr val="tx1"/>
                </a:solidFill>
              </a:rPr>
              <a:t>   --I __________ it yesterday.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solidFill>
                  <a:schemeClr val="tx1"/>
                </a:solidFill>
              </a:rPr>
              <a:t>2.--How do you like the film?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solidFill>
                  <a:schemeClr val="tx1"/>
                </a:solidFill>
              </a:rPr>
              <a:t>   --I ____________(not see) such a moving film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solidFill>
                  <a:schemeClr val="tx1"/>
                </a:solidFill>
              </a:rPr>
              <a:t>     before.  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solidFill>
                  <a:schemeClr val="tx1"/>
                </a:solidFill>
              </a:rPr>
              <a:t>3.Millie’s sister _______(join) the club last week.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solidFill>
                  <a:schemeClr val="tx1"/>
                </a:solidFill>
              </a:rPr>
              <a:t>   So she _________(be) in the club for nearly one week.  </a:t>
            </a:r>
            <a:r>
              <a:rPr lang="en-US" altLang="zh-CN" sz="2400" dirty="0">
                <a:solidFill>
                  <a:schemeClr val="accent3"/>
                </a:solidFill>
              </a:rPr>
              <a:t>                            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91863" y="771550"/>
            <a:ext cx="23764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Have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17438" y="771550"/>
            <a:ext cx="20161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0" dirty="0">
                <a:solidFill>
                  <a:srgbClr val="FF0000"/>
                </a:solidFill>
                <a:latin typeface="Arial" panose="020B0604020202020204" pitchFamily="34" charset="0"/>
              </a:rPr>
              <a:t>mended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101534" y="1184514"/>
            <a:ext cx="136683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have</a:t>
            </a:r>
            <a:r>
              <a:rPr lang="en-US" altLang="zh-CN" sz="1800" b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393469" y="1616849"/>
            <a:ext cx="23399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did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635762" y="1616849"/>
            <a:ext cx="194468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mend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308140" y="1945392"/>
            <a:ext cx="194468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mended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223561" y="2706871"/>
            <a:ext cx="399573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haven’t seen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789828" y="3501370"/>
            <a:ext cx="23399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joined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818169" y="3920336"/>
            <a:ext cx="33115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has been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85" decel="100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85" decel="100000"/>
                                        <p:tgtEl>
                                          <p:spTgt spid="45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385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ldLvl="0" animBg="1" autoUpdateAnimBg="0"/>
      <p:bldP spid="45061" grpId="0" bldLvl="0" animBg="1" autoUpdateAnimBg="0"/>
      <p:bldP spid="45062" grpId="0" bldLvl="0" animBg="1" autoUpdateAnimBg="0"/>
      <p:bldP spid="45063" grpId="0" bldLvl="0" animBg="1" autoUpdateAnimBg="0"/>
      <p:bldP spid="45064" grpId="0" bldLvl="0" animBg="1" autoUpdateAnimBg="0"/>
      <p:bldP spid="45065" grpId="0" bldLvl="0" animBg="1" autoUpdateAnimBg="0"/>
      <p:bldP spid="45066" grpId="0" bldLvl="0" animBg="1" autoUpdateAnimBg="0"/>
      <p:bldP spid="45067" grpId="0" bldLvl="0" animBg="1" autoUpdateAnimBg="0"/>
      <p:bldP spid="45068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4"/>
          <p:cNvSpPr txBox="1"/>
          <p:nvPr/>
        </p:nvSpPr>
        <p:spPr>
          <a:xfrm>
            <a:off x="49530" y="512445"/>
            <a:ext cx="9020175" cy="427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7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1. (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北京，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2016)  It's nice to see you again. We ___ each other since 2014.</a:t>
            </a:r>
          </a:p>
          <a:p>
            <a:pPr lvl="0" indent="0">
              <a:lnSpc>
                <a:spcPct val="17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A. won't see      B. don't see        C. haven't seen       D. didn't see</a:t>
            </a:r>
          </a:p>
          <a:p>
            <a:pPr lvl="0" indent="0">
              <a:lnSpc>
                <a:spcPct val="17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2. (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陕西，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2016) My mother ___ a good example for me since I was young.</a:t>
            </a:r>
          </a:p>
          <a:p>
            <a:pPr lvl="0" indent="0">
              <a:lnSpc>
                <a:spcPct val="17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A. was        B. has been         C. will be            D. is </a:t>
            </a:r>
          </a:p>
          <a:p>
            <a:pPr lvl="0" indent="0">
              <a:lnSpc>
                <a:spcPct val="17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3. 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宁夏，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2016) — Look! Someone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___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the classroom.       — Well, it wasn't me. I didn't do it.</a:t>
            </a:r>
          </a:p>
          <a:p>
            <a:pPr lvl="0" indent="0">
              <a:lnSpc>
                <a:spcPct val="17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A. is cleaning        B. was cleaning        C. has cleaned       D. will clean</a:t>
            </a:r>
          </a:p>
          <a:p>
            <a:pPr lvl="0" indent="0">
              <a:lnSpc>
                <a:spcPct val="170000"/>
              </a:lnSpc>
            </a:pP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1266" name="Picture 3" descr="小试牛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830" y="20955"/>
            <a:ext cx="1484313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48714" y="72837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</a:t>
            </a:r>
            <a:endParaRPr lang="zh-CN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17317" y="166396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B</a:t>
            </a:r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114056" y="2753365"/>
            <a:ext cx="21602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4"/>
          <p:cNvSpPr txBox="1"/>
          <p:nvPr/>
        </p:nvSpPr>
        <p:spPr>
          <a:xfrm>
            <a:off x="-37465" y="512445"/>
            <a:ext cx="9119870" cy="3857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4. 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扬州，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2014) — When will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 Bite of China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begin tonight.     </a:t>
            </a:r>
          </a:p>
          <a:p>
            <a:pPr lvl="0" indent="0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— It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__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for ten minutes.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lvl="0" indent="0"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A. will begin      B. has begun      C. will be on            D. has been on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lvl="0" indent="0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5. 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上海，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2014)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By the end of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last week, she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__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in the west of China for two months helping the homeless children.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lvl="0" indent="0">
              <a:lnSpc>
                <a:spcPct val="17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A. will stay        B. has stayed         C. would stay           D. had stayed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1266" name="Picture 3" descr="小试牛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830" y="20955"/>
            <a:ext cx="1484313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017637" y="1342385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D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_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7560" y="265898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D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idx="1"/>
          </p:nvPr>
        </p:nvSpPr>
        <p:spPr>
          <a:xfrm>
            <a:off x="1374959" y="339502"/>
            <a:ext cx="8425631" cy="4464149"/>
          </a:xfrm>
        </p:spPr>
        <p:txBody>
          <a:bodyPr/>
          <a:lstStyle/>
          <a:p>
            <a:pPr>
              <a:buNone/>
            </a:pPr>
            <a:r>
              <a:rPr lang="en-US" altLang="zh-CN" sz="1800" b="1" dirty="0" smtClean="0">
                <a:solidFill>
                  <a:schemeClr val="accent3"/>
                </a:solidFill>
              </a:rPr>
              <a:t>       </a:t>
            </a:r>
            <a:r>
              <a:rPr lang="zh-CN" altLang="zh-CN" sz="1800" b="1" dirty="0" smtClean="0">
                <a:solidFill>
                  <a:srgbClr val="FFFF00"/>
                </a:solidFill>
              </a:rPr>
              <a:t>动词填空：</a:t>
            </a:r>
            <a:endParaRPr lang="zh-CN" altLang="zh-CN" sz="1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1. _____ you ________(clean) the room?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   Yes, we ____________(do) that </a:t>
            </a:r>
            <a:r>
              <a:rPr lang="en-US" altLang="zh-CN" sz="2400" b="1" u="sng" dirty="0" smtClean="0">
                <a:solidFill>
                  <a:schemeClr val="tx1"/>
                </a:solidFill>
              </a:rPr>
              <a:t>already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.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2. How many times _____you______(be) there? 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3 . I __________ (read) the novel twice. It’s interesting.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4. So far, many countries _______________(develop) their software programs.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5. Mr. Chen ______(give)up smoking </a:t>
            </a:r>
            <a:r>
              <a:rPr lang="en-US" altLang="zh-CN" sz="2400" b="1" u="sng" dirty="0" smtClean="0">
                <a:solidFill>
                  <a:schemeClr val="tx1"/>
                </a:solidFill>
              </a:rPr>
              <a:t>last year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.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6. Mr. Chen __________(give) up smoking </a:t>
            </a:r>
            <a:r>
              <a:rPr lang="en-US" altLang="zh-CN" sz="2400" b="1" u="sng" dirty="0" smtClean="0">
                <a:solidFill>
                  <a:schemeClr val="tx1"/>
                </a:solidFill>
              </a:rPr>
              <a:t>since last year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.</a:t>
            </a:r>
            <a:endParaRPr lang="zh-CN" altLang="zh-CN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sz="1800" dirty="0" smtClean="0">
                <a:solidFill>
                  <a:schemeClr val="accent3"/>
                </a:solidFill>
              </a:rPr>
              <a:t> </a:t>
            </a:r>
            <a:endParaRPr lang="zh-CN" altLang="zh-CN" sz="18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zh-CN" altLang="en-US" sz="18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2991" y="627534"/>
            <a:ext cx="8001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1973" y="627534"/>
            <a:ext cx="11512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cleaned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1174" y="1087904"/>
            <a:ext cx="14719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have done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6617" y="1541036"/>
            <a:ext cx="7702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2709" y="1548021"/>
            <a:ext cx="8064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been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5710" y="2001406"/>
            <a:ext cx="13989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have read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6981" y="2462158"/>
            <a:ext cx="2138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have developed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5345" y="3203833"/>
            <a:ext cx="7480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gave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5665" y="3664203"/>
            <a:ext cx="13373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has given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3990" y="137160"/>
            <a:ext cx="87966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 seen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the film. I don't want to see it again.</a:t>
            </a:r>
          </a:p>
          <a:p>
            <a:pPr lvl="0" indent="0"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 been sick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for two days.</a:t>
            </a:r>
          </a:p>
          <a:p>
            <a:pPr lvl="0" indent="0"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 downloaded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some more pictures.</a:t>
            </a:r>
          </a:p>
          <a:p>
            <a:pPr lvl="0" indent="0"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Recently, my class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has learned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about China.</a:t>
            </a:r>
          </a:p>
          <a:p>
            <a:pPr lvl="0" indent="0"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family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has lived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in Canada for six years.</a:t>
            </a:r>
          </a:p>
          <a:p>
            <a:pPr lvl="0" indent="0"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 been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in Canada for two weeks.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65" y="206375"/>
            <a:ext cx="9120505" cy="33940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>
                <a:solidFill>
                  <a:schemeClr val="tx1"/>
                </a:solidFill>
              </a:rPr>
              <a:t>一、根据句意，用所给动词的正确形式填空。</a:t>
            </a: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</a:rPr>
              <a:t>1.  He _________ (read) the story many times.</a:t>
            </a: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</a:rPr>
              <a:t>2. The two boys ____________ (know) each other for three years.</a:t>
            </a: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</a:rPr>
              <a:t>3. Mr. Zhao ____________ (teach) in this school since five years ago.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5050" y="683895"/>
            <a:ext cx="2496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has read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60955" y="1144270"/>
            <a:ext cx="2221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have known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24380" y="2144395"/>
            <a:ext cx="2444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has taught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1"/>
          <p:cNvSpPr/>
          <p:nvPr/>
        </p:nvSpPr>
        <p:spPr>
          <a:xfrm>
            <a:off x="1763713" y="300673"/>
            <a:ext cx="2316162" cy="476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>
              <a:lnSpc>
                <a:spcPts val="26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现在完成时句式</a:t>
            </a:r>
          </a:p>
        </p:txBody>
      </p:sp>
      <p:grpSp>
        <p:nvGrpSpPr>
          <p:cNvPr id="9218" name="组合 13"/>
          <p:cNvGrpSpPr/>
          <p:nvPr/>
        </p:nvGrpSpPr>
        <p:grpSpPr>
          <a:xfrm>
            <a:off x="222945" y="1143635"/>
            <a:ext cx="4076700" cy="498475"/>
            <a:chOff x="712132" y="1782540"/>
            <a:chExt cx="4075892" cy="498778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58153" y="2279729"/>
              <a:ext cx="392987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220" name="组合 10"/>
            <p:cNvGrpSpPr/>
            <p:nvPr/>
          </p:nvGrpSpPr>
          <p:grpSpPr>
            <a:xfrm>
              <a:off x="712132" y="1782540"/>
              <a:ext cx="742950" cy="498778"/>
              <a:chOff x="1363663" y="1689498"/>
              <a:chExt cx="847725" cy="569118"/>
            </a:xfrm>
          </p:grpSpPr>
          <p:sp>
            <p:nvSpPr>
              <p:cNvPr id="12" name="流程图: 显示 11"/>
              <p:cNvSpPr/>
              <p:nvPr/>
            </p:nvSpPr>
            <p:spPr>
              <a:xfrm>
                <a:off x="1363663" y="1747497"/>
                <a:ext cx="742518" cy="511119"/>
              </a:xfrm>
              <a:prstGeom prst="flowChartDisplay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流程图: 显示 12"/>
              <p:cNvSpPr/>
              <p:nvPr/>
            </p:nvSpPr>
            <p:spPr>
              <a:xfrm>
                <a:off x="1468702" y="1689498"/>
                <a:ext cx="742518" cy="511119"/>
              </a:xfrm>
              <a:prstGeom prst="flowChartDisp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1600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indent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dirty="0">
                    <a:solidFill>
                      <a:srgbClr val="FFFFFF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</a:rPr>
                  <a:t>肯</a:t>
                </a:r>
              </a:p>
            </p:txBody>
          </p:sp>
        </p:grpSp>
      </p:grpSp>
      <p:grpSp>
        <p:nvGrpSpPr>
          <p:cNvPr id="9223" name="组合 16"/>
          <p:cNvGrpSpPr/>
          <p:nvPr/>
        </p:nvGrpSpPr>
        <p:grpSpPr>
          <a:xfrm>
            <a:off x="222945" y="2010410"/>
            <a:ext cx="4076700" cy="498475"/>
            <a:chOff x="712132" y="1782540"/>
            <a:chExt cx="4075892" cy="498778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858153" y="2279729"/>
              <a:ext cx="392987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225" name="组合 18"/>
            <p:cNvGrpSpPr/>
            <p:nvPr/>
          </p:nvGrpSpPr>
          <p:grpSpPr>
            <a:xfrm>
              <a:off x="712132" y="1782540"/>
              <a:ext cx="742950" cy="498778"/>
              <a:chOff x="1363663" y="1689498"/>
              <a:chExt cx="847725" cy="569118"/>
            </a:xfrm>
          </p:grpSpPr>
          <p:sp>
            <p:nvSpPr>
              <p:cNvPr id="20" name="流程图: 显示 19"/>
              <p:cNvSpPr/>
              <p:nvPr/>
            </p:nvSpPr>
            <p:spPr>
              <a:xfrm>
                <a:off x="1363663" y="1747497"/>
                <a:ext cx="742518" cy="511119"/>
              </a:xfrm>
              <a:prstGeom prst="flowChartDisplay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流程图: 显示 20"/>
              <p:cNvSpPr/>
              <p:nvPr/>
            </p:nvSpPr>
            <p:spPr>
              <a:xfrm>
                <a:off x="1468702" y="1689498"/>
                <a:ext cx="742518" cy="511119"/>
              </a:xfrm>
              <a:prstGeom prst="flowChartDisplay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1600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indent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dirty="0">
                    <a:solidFill>
                      <a:srgbClr val="00B0F0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</a:rPr>
                  <a:t>否</a:t>
                </a:r>
              </a:p>
            </p:txBody>
          </p:sp>
        </p:grpSp>
      </p:grpSp>
      <p:grpSp>
        <p:nvGrpSpPr>
          <p:cNvPr id="9228" name="组合 21"/>
          <p:cNvGrpSpPr/>
          <p:nvPr/>
        </p:nvGrpSpPr>
        <p:grpSpPr>
          <a:xfrm>
            <a:off x="222945" y="2878773"/>
            <a:ext cx="4076700" cy="498475"/>
            <a:chOff x="712132" y="1782540"/>
            <a:chExt cx="4075892" cy="49877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858153" y="2279730"/>
              <a:ext cx="392987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230" name="组合 23"/>
            <p:cNvGrpSpPr/>
            <p:nvPr/>
          </p:nvGrpSpPr>
          <p:grpSpPr>
            <a:xfrm>
              <a:off x="712132" y="1782540"/>
              <a:ext cx="742950" cy="498778"/>
              <a:chOff x="1363663" y="1689498"/>
              <a:chExt cx="847725" cy="569118"/>
            </a:xfrm>
          </p:grpSpPr>
          <p:sp>
            <p:nvSpPr>
              <p:cNvPr id="25" name="流程图: 显示 24"/>
              <p:cNvSpPr/>
              <p:nvPr/>
            </p:nvSpPr>
            <p:spPr>
              <a:xfrm>
                <a:off x="1363663" y="1747497"/>
                <a:ext cx="742518" cy="511119"/>
              </a:xfrm>
              <a:prstGeom prst="flowChartDisplay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流程图: 显示 25"/>
              <p:cNvSpPr/>
              <p:nvPr/>
            </p:nvSpPr>
            <p:spPr>
              <a:xfrm>
                <a:off x="1468702" y="1689498"/>
                <a:ext cx="742518" cy="511119"/>
              </a:xfrm>
              <a:prstGeom prst="flowChartDisplay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1600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indent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dirty="0">
                    <a:solidFill>
                      <a:srgbClr val="FFFFFF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</a:rPr>
                  <a:t>疑</a:t>
                </a:r>
              </a:p>
            </p:txBody>
          </p:sp>
        </p:grpSp>
      </p:grpSp>
      <p:sp>
        <p:nvSpPr>
          <p:cNvPr id="9233" name="矩形 14"/>
          <p:cNvSpPr/>
          <p:nvPr/>
        </p:nvSpPr>
        <p:spPr>
          <a:xfrm>
            <a:off x="1015107" y="1116648"/>
            <a:ext cx="369252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 have travelled around the world.</a:t>
            </a:r>
          </a:p>
        </p:txBody>
      </p:sp>
      <p:sp>
        <p:nvSpPr>
          <p:cNvPr id="4105" name="矩形 15"/>
          <p:cNvSpPr/>
          <p:nvPr/>
        </p:nvSpPr>
        <p:spPr>
          <a:xfrm>
            <a:off x="841375" y="1980565"/>
            <a:ext cx="404114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 haven't travelled around the world.</a:t>
            </a:r>
          </a:p>
        </p:txBody>
      </p:sp>
      <p:sp>
        <p:nvSpPr>
          <p:cNvPr id="4106" name="矩形 26"/>
          <p:cNvSpPr/>
          <p:nvPr/>
        </p:nvSpPr>
        <p:spPr>
          <a:xfrm>
            <a:off x="952877" y="2825115"/>
            <a:ext cx="38163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Have you travelled around the world?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5067" y="3685540"/>
            <a:ext cx="3902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long have you lived in Beijing ?</a:t>
            </a:r>
          </a:p>
        </p:txBody>
      </p:sp>
      <p:sp>
        <p:nvSpPr>
          <p:cNvPr id="27" name="文本框 3"/>
          <p:cNvSpPr txBox="1"/>
          <p:nvPr/>
        </p:nvSpPr>
        <p:spPr>
          <a:xfrm>
            <a:off x="4824348" y="1044084"/>
            <a:ext cx="39052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200000"/>
              </a:lnSpc>
            </a:pPr>
            <a:r>
              <a:rPr lang="zh-CN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构成： 主语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+have/has + 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done</a:t>
            </a:r>
          </a:p>
        </p:txBody>
      </p:sp>
      <p:sp>
        <p:nvSpPr>
          <p:cNvPr id="29" name="文本框 7"/>
          <p:cNvSpPr txBox="1"/>
          <p:nvPr/>
        </p:nvSpPr>
        <p:spPr>
          <a:xfrm>
            <a:off x="6343625" y="949216"/>
            <a:ext cx="800100" cy="30777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14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助动词</a:t>
            </a:r>
          </a:p>
        </p:txBody>
      </p:sp>
      <p:sp>
        <p:nvSpPr>
          <p:cNvPr id="31" name="下箭头 30"/>
          <p:cNvSpPr/>
          <p:nvPr/>
        </p:nvSpPr>
        <p:spPr bwMode="auto">
          <a:xfrm>
            <a:off x="7063705" y="949216"/>
            <a:ext cx="1944216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400" b="0" i="0" u="none" strike="noStrike" cap="none" normalizeH="0" dirty="0" smtClean="0">
                <a:ln>
                  <a:noFill/>
                </a:ln>
                <a:solidFill>
                  <a:srgbClr val="00FF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过去分词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24348" y="1911355"/>
            <a:ext cx="411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构成： 主语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+have/has +not+ done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69222" y="2825234"/>
            <a:ext cx="4518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构成：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Have/has +</a:t>
            </a:r>
            <a:r>
              <a:rPr lang="zh-CN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主语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done+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其他？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23966" y="3684250"/>
            <a:ext cx="359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构成：特殊疑问词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一般疑问句？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6" grpId="1"/>
      <p:bldP spid="4" grpId="0"/>
      <p:bldP spid="27" grpId="0"/>
      <p:bldP spid="29" grpId="0"/>
      <p:bldP spid="31" grpId="0" bldLvl="0" animBg="1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250031"/>
            <a:ext cx="8207375" cy="2915841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accent3"/>
                </a:solidFill>
              </a:rPr>
              <a:t>（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改为否定句和一般疑问句并肯否回答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 </a:t>
            </a:r>
            <a:b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 have seen him since his wedding day. </a:t>
            </a:r>
            <a:r>
              <a:rPr lang="en-US" altLang="zh-C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en-US" altLang="zh-C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sz="2400" dirty="0">
                <a:solidFill>
                  <a:schemeClr val="accent3"/>
                </a:solidFill>
              </a:rPr>
              <a:t> </a:t>
            </a:r>
            <a:r>
              <a:rPr lang="en-US" altLang="zh-CN" sz="4000" dirty="0"/>
              <a:t/>
            </a:r>
            <a:br>
              <a:rPr lang="en-US" altLang="zh-CN" sz="4000" dirty="0"/>
            </a:br>
            <a:r>
              <a:rPr lang="en-US" altLang="zh-CN" sz="4000" dirty="0"/>
              <a:t/>
            </a:r>
            <a:br>
              <a:rPr lang="en-US" altLang="zh-CN" sz="4000" dirty="0"/>
            </a:br>
            <a:endParaRPr lang="en-US" altLang="zh-CN" sz="4000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42988" y="4136152"/>
            <a:ext cx="756126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83444" y="2567801"/>
            <a:ext cx="7704137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200" b="0" dirty="0">
                <a:solidFill>
                  <a:schemeClr val="tx1"/>
                </a:solidFill>
              </a:rPr>
              <a:t>→</a:t>
            </a:r>
            <a:r>
              <a:rPr lang="en-US" altLang="zh-CN" sz="3200" b="0" dirty="0">
                <a:solidFill>
                  <a:schemeClr val="tx1"/>
                </a:solidFill>
              </a:rPr>
              <a:t>-Have you seen him since his wedding day</a:t>
            </a:r>
            <a:r>
              <a:rPr lang="en-US" altLang="zh-CN" sz="3200" b="0" dirty="0" smtClean="0">
                <a:solidFill>
                  <a:schemeClr val="tx1"/>
                </a:solidFill>
              </a:rPr>
              <a:t>?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en-US" altLang="zh-CN" sz="3200" b="0" dirty="0" smtClean="0">
                <a:solidFill>
                  <a:schemeClr val="tx1"/>
                </a:solidFill>
              </a:rPr>
              <a:t>   -</a:t>
            </a:r>
            <a:r>
              <a:rPr lang="en-US" altLang="zh-CN" sz="3200" b="0" dirty="0" err="1" smtClean="0">
                <a:solidFill>
                  <a:schemeClr val="tx1"/>
                </a:solidFill>
              </a:rPr>
              <a:t>Yes,I</a:t>
            </a:r>
            <a:r>
              <a:rPr lang="en-US" altLang="zh-CN" sz="3200" b="0" dirty="0" smtClean="0">
                <a:solidFill>
                  <a:schemeClr val="tx1"/>
                </a:solidFill>
              </a:rPr>
              <a:t>  have.</a:t>
            </a: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    No, I  haven’t</a:t>
            </a:r>
            <a:r>
              <a:rPr lang="en-US" altLang="zh-CN" sz="3200" dirty="0" smtClean="0">
                <a:solidFill>
                  <a:schemeClr val="tx1"/>
                </a:solidFill>
                <a:cs typeface="+mn-ea"/>
              </a:rPr>
              <a:t>.</a:t>
            </a:r>
            <a:endParaRPr lang="en-US" altLang="zh-CN" sz="3200" b="0" dirty="0" smtClean="0">
              <a:solidFill>
                <a:schemeClr val="tx1"/>
              </a:solidFill>
              <a:cs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3260" y="1851660"/>
            <a:ext cx="7920990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0" dirty="0">
                <a:solidFill>
                  <a:schemeClr val="tx1"/>
                </a:solidFill>
              </a:rPr>
              <a:t>→</a:t>
            </a:r>
            <a:r>
              <a:rPr lang="en-US" altLang="zh-CN" sz="3200" b="0" dirty="0">
                <a:solidFill>
                  <a:schemeClr val="tx1"/>
                </a:solidFill>
              </a:rPr>
              <a:t>I haven’t seen him since his wedding day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  </a:t>
            </a:r>
            <a:endParaRPr lang="en-US" altLang="zh-CN" sz="24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ldLvl="0" animBg="1" autoUpdateAnimBg="0"/>
      <p:bldP spid="6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空心弧 6"/>
          <p:cNvSpPr/>
          <p:nvPr/>
        </p:nvSpPr>
        <p:spPr>
          <a:xfrm rot="9496312">
            <a:off x="287338" y="1047750"/>
            <a:ext cx="2079625" cy="2108200"/>
          </a:xfrm>
          <a:prstGeom prst="blockArc">
            <a:avLst>
              <a:gd name="adj1" fmla="val 5692214"/>
              <a:gd name="adj2" fmla="val 21588400"/>
              <a:gd name="adj3" fmla="val 7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标题 1"/>
          <p:cNvSpPr>
            <a:spLocks noGrp="1"/>
          </p:cNvSpPr>
          <p:nvPr/>
        </p:nvSpPr>
        <p:spPr>
          <a:xfrm>
            <a:off x="503238" y="1573213"/>
            <a:ext cx="1477963" cy="1031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>
            <a:normAutofit fontScale="8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rPr>
              <a:t>现在完成时所能表达的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rPr>
              <a:t>含义</a:t>
            </a:r>
          </a:p>
        </p:txBody>
      </p:sp>
      <p:grpSp>
        <p:nvGrpSpPr>
          <p:cNvPr id="7170" name="组合 7"/>
          <p:cNvGrpSpPr/>
          <p:nvPr/>
        </p:nvGrpSpPr>
        <p:grpSpPr>
          <a:xfrm>
            <a:off x="1830388" y="1247775"/>
            <a:ext cx="4225925" cy="606425"/>
            <a:chOff x="2466076" y="756640"/>
            <a:chExt cx="4224722" cy="607707"/>
          </a:xfrm>
        </p:grpSpPr>
        <p:cxnSp>
          <p:nvCxnSpPr>
            <p:cNvPr id="3099" name="直接连接符 8"/>
            <p:cNvCxnSpPr/>
            <p:nvPr/>
          </p:nvCxnSpPr>
          <p:spPr>
            <a:xfrm>
              <a:off x="3147262" y="1050288"/>
              <a:ext cx="3543536" cy="0"/>
            </a:xfrm>
            <a:prstGeom prst="line">
              <a:avLst/>
            </a:prstGeom>
            <a:ln>
              <a:solidFill>
                <a:srgbClr val="FFFF66"/>
              </a:solidFill>
              <a:headEnd type="none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172" name="组合 9"/>
            <p:cNvGrpSpPr/>
            <p:nvPr/>
          </p:nvGrpSpPr>
          <p:grpSpPr>
            <a:xfrm>
              <a:off x="2466076" y="756640"/>
              <a:ext cx="669734" cy="607707"/>
              <a:chOff x="3835847" y="1394383"/>
              <a:chExt cx="1437534" cy="1304398"/>
            </a:xfrm>
          </p:grpSpPr>
          <p:sp>
            <p:nvSpPr>
              <p:cNvPr id="12" name="同心圆 11"/>
              <p:cNvSpPr/>
              <p:nvPr/>
            </p:nvSpPr>
            <p:spPr>
              <a:xfrm>
                <a:off x="3835847" y="1394383"/>
                <a:ext cx="1304681" cy="1304398"/>
              </a:xfrm>
              <a:prstGeom prst="donut">
                <a:avLst>
                  <a:gd name="adj" fmla="val 3142"/>
                </a:avLst>
              </a:prstGeom>
              <a:solidFill>
                <a:schemeClr val="bg1"/>
              </a:solidFill>
              <a:ln w="63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7174" name="组合 12"/>
              <p:cNvGrpSpPr/>
              <p:nvPr/>
            </p:nvGrpSpPr>
            <p:grpSpPr>
              <a:xfrm>
                <a:off x="4915699" y="1858776"/>
                <a:ext cx="357682" cy="358537"/>
                <a:chOff x="5883580" y="1837289"/>
                <a:chExt cx="503111" cy="504313"/>
              </a:xfrm>
            </p:grpSpPr>
            <p:sp>
              <p:nvSpPr>
                <p:cNvPr id="15" name="同心圆 14"/>
                <p:cNvSpPr/>
                <p:nvPr/>
              </p:nvSpPr>
              <p:spPr>
                <a:xfrm>
                  <a:off x="5883580" y="1837289"/>
                  <a:ext cx="503111" cy="504313"/>
                </a:xfrm>
                <a:prstGeom prst="donut">
                  <a:avLst>
                    <a:gd name="adj" fmla="val 3142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6024453" y="1989063"/>
                  <a:ext cx="220410" cy="2257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椭圆 13"/>
              <p:cNvSpPr/>
              <p:nvPr/>
            </p:nvSpPr>
            <p:spPr>
              <a:xfrm>
                <a:off x="4152649" y="1732432"/>
                <a:ext cx="674483" cy="6761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7179" name="组合 26"/>
          <p:cNvGrpSpPr/>
          <p:nvPr/>
        </p:nvGrpSpPr>
        <p:grpSpPr>
          <a:xfrm>
            <a:off x="1479550" y="2703513"/>
            <a:ext cx="4464050" cy="608012"/>
            <a:chOff x="2466076" y="756912"/>
            <a:chExt cx="4464496" cy="607435"/>
          </a:xfrm>
        </p:grpSpPr>
        <p:cxnSp>
          <p:nvCxnSpPr>
            <p:cNvPr id="3083" name="直接连接符 27"/>
            <p:cNvCxnSpPr/>
            <p:nvPr/>
          </p:nvCxnSpPr>
          <p:spPr>
            <a:xfrm>
              <a:off x="3147262" y="1050288"/>
              <a:ext cx="3783310" cy="0"/>
            </a:xfrm>
            <a:prstGeom prst="line">
              <a:avLst/>
            </a:prstGeom>
            <a:ln>
              <a:solidFill>
                <a:srgbClr val="FFFF66"/>
              </a:solidFill>
              <a:headEnd type="none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181" name="组合 28"/>
            <p:cNvGrpSpPr/>
            <p:nvPr/>
          </p:nvGrpSpPr>
          <p:grpSpPr>
            <a:xfrm>
              <a:off x="2466076" y="756912"/>
              <a:ext cx="669992" cy="607435"/>
              <a:chOff x="3835847" y="1394966"/>
              <a:chExt cx="1438088" cy="1303815"/>
            </a:xfrm>
          </p:grpSpPr>
          <p:sp>
            <p:nvSpPr>
              <p:cNvPr id="31" name="同心圆 30"/>
              <p:cNvSpPr/>
              <p:nvPr/>
            </p:nvSpPr>
            <p:spPr>
              <a:xfrm>
                <a:off x="3835847" y="1394966"/>
                <a:ext cx="1305186" cy="1303815"/>
              </a:xfrm>
              <a:prstGeom prst="donut">
                <a:avLst>
                  <a:gd name="adj" fmla="val 3142"/>
                </a:avLst>
              </a:prstGeom>
              <a:solidFill>
                <a:schemeClr val="bg1"/>
              </a:solidFill>
              <a:ln w="63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7183" name="组合 31"/>
              <p:cNvGrpSpPr/>
              <p:nvPr/>
            </p:nvGrpSpPr>
            <p:grpSpPr>
              <a:xfrm>
                <a:off x="4916118" y="1857939"/>
                <a:ext cx="357817" cy="357443"/>
                <a:chOff x="5884169" y="1836112"/>
                <a:chExt cx="503301" cy="502774"/>
              </a:xfrm>
            </p:grpSpPr>
            <p:sp>
              <p:nvSpPr>
                <p:cNvPr id="34" name="同心圆 33"/>
                <p:cNvSpPr/>
                <p:nvPr/>
              </p:nvSpPr>
              <p:spPr>
                <a:xfrm>
                  <a:off x="5884169" y="1836112"/>
                  <a:ext cx="503301" cy="502774"/>
                </a:xfrm>
                <a:prstGeom prst="donut">
                  <a:avLst>
                    <a:gd name="adj" fmla="val 3142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6042350" y="1989339"/>
                  <a:ext cx="220494" cy="22505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3" name="椭圆 32"/>
              <p:cNvSpPr/>
              <p:nvPr/>
            </p:nvSpPr>
            <p:spPr>
              <a:xfrm>
                <a:off x="4152773" y="1731983"/>
                <a:ext cx="674743" cy="67744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2</a:t>
                </a:r>
              </a:p>
            </p:txBody>
          </p:sp>
        </p:grpSp>
      </p:grpSp>
      <p:sp>
        <p:nvSpPr>
          <p:cNvPr id="3081" name="矩形 40"/>
          <p:cNvSpPr/>
          <p:nvPr/>
        </p:nvSpPr>
        <p:spPr>
          <a:xfrm>
            <a:off x="2438400" y="1997075"/>
            <a:ext cx="6555740" cy="424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 eaLnBrk="0" hangingPunct="0">
              <a:lnSpc>
                <a:spcPts val="26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has just finished  his homework.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43250" y="1172210"/>
            <a:ext cx="2451100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微软雅黑" panose="020B0503020204020204" pitchFamily="34" charset="-122"/>
                <a:sym typeface="宋体" panose="02010600030101010101" pitchFamily="2" charset="-122"/>
              </a:rPr>
              <a:t>过去发生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26385" y="3086100"/>
            <a:ext cx="3872230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buClrTx/>
              <a:buSzTx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强调对现在的影响和结果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/>
          <p:nvPr/>
        </p:nvSpPr>
        <p:spPr>
          <a:xfrm>
            <a:off x="6252528" y="-10477"/>
            <a:ext cx="2926080" cy="42481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lvl="0" indent="0">
              <a:lnSpc>
                <a:spcPts val="2600"/>
              </a:lnSpc>
            </a:pPr>
            <a:r>
              <a:rPr lang="zh-CN" altLang="en-US" sz="2400" b="1" dirty="0">
                <a:solidFill>
                  <a:srgbClr val="FFFF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何为“一般过去时”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5730" y="71755"/>
            <a:ext cx="836739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were not here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last night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  <a:p>
            <a:pPr lvl="0" indent="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class did you have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just now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  <a:p>
            <a:pPr lvl="0" indent="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doctor asked me to rest at home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yesterday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lvl="0" indent="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showed us some pictures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 we were at school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lvl="0" indent="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 weren't any buildings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past.</a:t>
            </a:r>
          </a:p>
          <a:p>
            <a:pPr lvl="0" indent="0">
              <a:lnSpc>
                <a:spcPct val="150000"/>
              </a:lnSpc>
            </a:pP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90" name="矩形 4"/>
          <p:cNvSpPr/>
          <p:nvPr/>
        </p:nvSpPr>
        <p:spPr>
          <a:xfrm>
            <a:off x="731520" y="4434840"/>
            <a:ext cx="6295390" cy="424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0" hangingPunct="0">
              <a:lnSpc>
                <a:spcPts val="2600"/>
              </a:lnSpc>
              <a:buChar char="•"/>
            </a:pP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表示过去某个时间发生的动作或存在的状态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/>
          <p:nvPr/>
        </p:nvSpPr>
        <p:spPr>
          <a:xfrm>
            <a:off x="6252528" y="-10477"/>
            <a:ext cx="2621280" cy="42481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lvl="0" indent="0">
              <a:lnSpc>
                <a:spcPts val="2600"/>
              </a:lnSpc>
            </a:pPr>
            <a:r>
              <a:rPr lang="zh-CN" altLang="en-US" sz="2400" b="1" dirty="0">
                <a:solidFill>
                  <a:srgbClr val="FFFF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现在完成时态标志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395" y="71755"/>
            <a:ext cx="9284335" cy="5890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She has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already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 found her bike. 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Have you found your ruler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yet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?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I haven’t found my ruler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yet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. 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Lucy has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just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returned to Shanghai.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Joe has learned 100 Chines words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in the past/last ten days.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So far/Up till now,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I haven't heard from him.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  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</a:pP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14439" y="262335"/>
            <a:ext cx="8713787" cy="42780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 has lived in Beijing since 1999.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自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1999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年以来他一直住在北京。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（说明他现在仍然在北京。）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 lived in </a:t>
            </a:r>
            <a:r>
              <a:rPr lang="en-US" altLang="zh-CN" sz="3200" dirty="0" err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Bejing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in 1999.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1999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年的时候他在北京住过。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（现在是否住在北京不知道）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内容占位符 2"/>
          <p:cNvSpPr>
            <a:spLocks noGrp="1"/>
          </p:cNvSpPr>
          <p:nvPr>
            <p:ph idx="1"/>
          </p:nvPr>
        </p:nvSpPr>
        <p:spPr>
          <a:xfrm>
            <a:off x="137478" y="55563"/>
            <a:ext cx="9006522" cy="2147887"/>
          </a:xfrm>
        </p:spPr>
        <p:txBody>
          <a:bodyPr wrap="square" lIns="91440" tIns="45720" rIns="91440" bIns="45720" anchor="t"/>
          <a:lstStyle/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He has worked in this school for 7 years.      </a:t>
            </a:r>
            <a:endParaRPr lang="en-US" altLang="zh-CN" sz="28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8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for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时间段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He has worked in this school since 7 years ago.   </a:t>
            </a:r>
            <a:endParaRPr lang="en-US" altLang="zh-CN" sz="28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since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过去的时间点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He has worked in this school since he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finished school.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since+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过去时的从句</a:t>
            </a:r>
          </a:p>
        </p:txBody>
      </p:sp>
      <p:sp>
        <p:nvSpPr>
          <p:cNvPr id="8194" name="矩形 2"/>
          <p:cNvSpPr/>
          <p:nvPr/>
        </p:nvSpPr>
        <p:spPr>
          <a:xfrm>
            <a:off x="7055168" y="55563"/>
            <a:ext cx="2011045" cy="4248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>
              <a:lnSpc>
                <a:spcPts val="2600"/>
              </a:lnSpc>
            </a:pP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for &amp; since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30d3682-09db-4a3d-ac9f-40270963caf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91e12f4-6de6-4878-87da-35b9a367342e}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A000120150324A06KPBG</Template>
  <TotalTime>12</TotalTime>
  <Words>1193</Words>
  <Application>Microsoft Office PowerPoint</Application>
  <PresentationFormat>全屏显示(16:9)</PresentationFormat>
  <Paragraphs>190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现在完成时</vt:lpstr>
      <vt:lpstr>幻灯片 2</vt:lpstr>
      <vt:lpstr>幻灯片 3</vt:lpstr>
      <vt:lpstr>（改为否定句和一般疑问句并肯否回答)  I have seen him since his wedding day.     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用动词的适当形式填空（注意时态）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课程标题课程示例</dc:title>
  <dc:creator>Administrator</dc:creator>
  <cp:lastModifiedBy>Administrator</cp:lastModifiedBy>
  <cp:revision>248</cp:revision>
  <dcterms:created xsi:type="dcterms:W3CDTF">2015-03-20T06:02:00Z</dcterms:created>
  <dcterms:modified xsi:type="dcterms:W3CDTF">2019-12-20T06:54:46Z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