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  <p:sldMasterId id="2147483709" r:id="rId7"/>
    <p:sldMasterId id="2147483721" r:id="rId8"/>
    <p:sldMasterId id="2147483733" r:id="rId9"/>
    <p:sldMasterId id="2147483745" r:id="rId10"/>
    <p:sldMasterId id="2147483757" r:id="rId11"/>
    <p:sldMasterId id="2147483769" r:id="rId12"/>
    <p:sldMasterId id="2147483781" r:id="rId13"/>
    <p:sldMasterId id="2147483793" r:id="rId14"/>
  </p:sldMasterIdLst>
  <p:notesMasterIdLst>
    <p:notesMasterId r:id="rId30"/>
  </p:notesMasterIdLst>
  <p:sldIdLst>
    <p:sldId id="259" r:id="rId15"/>
    <p:sldId id="314" r:id="rId16"/>
    <p:sldId id="315" r:id="rId17"/>
    <p:sldId id="343" r:id="rId18"/>
    <p:sldId id="316" r:id="rId19"/>
    <p:sldId id="317" r:id="rId20"/>
    <p:sldId id="334" r:id="rId21"/>
    <p:sldId id="318" r:id="rId22"/>
    <p:sldId id="328" r:id="rId23"/>
    <p:sldId id="335" r:id="rId24"/>
    <p:sldId id="287" r:id="rId25"/>
    <p:sldId id="336" r:id="rId26"/>
    <p:sldId id="331" r:id="rId27"/>
    <p:sldId id="330" r:id="rId28"/>
    <p:sldId id="273" r:id="rId2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1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1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1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1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-846" y="-102"/>
      </p:cViewPr>
      <p:guideLst>
        <p:guide orient="horz" pos="1568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fld id="{0A9FDEA1-8EF4-4EA4-BA90-D834535BB760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2DA26-3E13-458F-BC0D-4FD580FD7E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B7772-1007-49C1-A388-DB2B8F1575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49270-5EB2-474B-B664-28D5ABC118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34963-9467-4F53-AC96-2117204855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C1347-1928-4FA7-9A1B-35B01EC560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17489-BF51-4BAD-992A-90B591EB89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4472A-A8E8-415F-8FA5-63DB6A8CE2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A9D78-DE2E-414C-B31A-A91BA5E6E4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1E07E-8D1A-470D-A0B3-D95E3021E8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E5EC0-477F-4628-AB87-7F3F88434F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7AE5A-16D5-46EB-B24C-06FBFC622F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2295A-2A7C-4120-AF04-6D137D2D26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77" y="27385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87B01-8368-4607-8E9F-E4EC7E2BD4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AD984-F0DE-4634-8637-B0F29D0157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3A981-CCBE-4792-9F0D-9056C01530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5BDF4-6251-4543-B582-05532C94A5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2E044-1374-4825-9AF6-C52E56FEA87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5C8F-A03B-4572-95CB-9F773C8286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04B66-C75E-4DD8-9276-642EC91206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EC104-7949-434A-ADBF-BD018396D3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0DD1D-4C8C-4535-B45F-9466051924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8FDB7-B0CB-4E9A-B8E4-BAD99088C9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04B48-2DE0-42BC-A65B-02AF488B57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8BE97-481B-45C1-86BE-B5481DFEDC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B21E2-9A4F-41D1-A6F8-7380AC5545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55C6-4C2D-4EA9-A0FD-5C83107982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93585-5115-4138-9075-0794D9643D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317F3-D266-4630-900D-B65B37670B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A7D61-3808-494B-9A29-D1D1B737D8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12FB1-B89D-42A2-B2C4-FC86978D80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6F5C3-3B8A-4ADE-9B69-7DCAD5CDC0E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61597-CE91-4935-BC5C-EA6B487AB4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91CC3-3749-4ABC-9CD9-3ED7F0912D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308B6-1D32-420C-B2A8-8F48177B1A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85C8D-CE75-4478-B3CF-67B915AC4A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C9374-129D-4013-AB65-EE2A7D6DE6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93455-54F4-4A0D-8A2B-05EC4A67B7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57F22-9AAB-4F5A-A4E1-B233B5791B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D12EB-8A1F-447C-B913-E98C79F892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8B6DA-5444-4C6E-9C08-6EA04B5601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29F02-0148-4905-AAE9-6E014910AE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90361-3284-4453-9E2A-EC1B99FFBD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18F4C-8E3A-4143-936B-B2168E5430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48084-8C8E-4137-9DF1-7093E75B31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2D10C-518B-458D-8E3B-F3B07BA5E9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BF280-3505-4BAD-B6C2-5996A22554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4908-21ED-4BDF-A7C3-16B8025654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4C0FB-0140-44B0-91EE-21F208A94F4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97F68-23ED-47D5-9CAA-E09A76CD4C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37A0B-82DC-4E24-AB97-5CEF2C4947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2A47D-7121-4DD0-A3ED-591E82C1604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4993D-BD47-4611-A033-7169A20B58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2B6C8-F8E2-4BA8-B477-8722FB03CB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AE975-1C67-43AB-998A-1F8AED9189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2B242-5854-4E5A-A622-7ED5EFFD9C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870D3-0886-46E2-A515-6B43AD7D1DA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70FA-6E12-4311-B45D-E53A4B1814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A7F05-D1E5-4868-B608-1CAC49EBCF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E79B8-2941-4737-9F29-3B72783C9E4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CAC81-47FE-4021-B548-48DAD92C92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A5587-9702-4301-9A66-043D259A68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FF6D9-71A8-4F83-B423-8A2FCD87F2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148E1-AD59-4A62-86A6-17A67B5421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3010C-2AF6-4C30-B9A2-0219291511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24448-10DC-4CC4-BA17-68A4F5BF56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52B3-9592-4CD8-B8AC-6C6CF6EB88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96A97-57BE-426F-A8C5-BB5A26496E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F5F92-696B-4DA9-A8DE-EEC38DF9D5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CCB4D-6C85-4598-8476-CBB8A4041F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20593-7B3C-4FBA-9524-A020CBB2BB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0B00-1CB9-419B-8FF1-9F6418A101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F9A83-59D2-4E84-8BE0-2FD23E045D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EF56-57F7-4DE4-8714-B95670686D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BCB6-B419-47A8-B0F1-8A5190C953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1B1CC-BAC1-4740-880E-E37FEE0AD4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4DCA-9CEE-4E6E-90C9-1D8F519F07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DFE4A-47E5-4C3D-A583-1C90BBFB87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21877-CA2E-484C-B9E0-81C4EFF995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7DB8-64A8-4CEE-9F11-7E87E8D0F8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40EC5-215F-4B28-9441-DB6D8E0BC09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6043-7386-44FC-9DD4-7DD3AAFA74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49FB5-57E7-4072-8D4F-8C6093F236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CAA1F-7639-4071-9514-F0AB594978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6CB9E-E5DA-4D29-B788-E35C8ECA99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07359-10E5-45F2-A8D8-A521C104C4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40688-9037-4CB2-B48A-C11031B4FE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E4B95-926A-4870-A77C-2E99822257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5DA08-DCA8-425B-801C-E8959D6E48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1246E-A000-46B9-8598-31DFD93B56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4FDB8-DB0A-42ED-8F1D-888BCAB946F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CCF3A-4F8D-4DEC-A87F-73BA81692FE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DDAB-26A0-4B25-8BE5-57DC8C9B999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40D17-2360-464C-B7A6-D2E16F3A8F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D9264-2CA6-4DEE-BA84-CDCDC1536F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5F869-D53E-48C8-B73A-25DF0324AF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95AA4-D0D4-4169-87F3-445977F8CC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9B948-713D-4A82-BB12-FF53AA8809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66BC-AFAC-4922-806F-24312E5E8A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4CDAF-D88C-468E-AD33-0DDCC09250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6A869-8F8B-4BBF-ADF7-636F041C94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9B74-79F3-48D4-B1BF-65639DF674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FD15B-060E-4A7E-8C50-34BFB9437B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92899-9E72-43A6-BCD6-1EB85956F8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8A3E-2BAA-4EAF-8D59-D96318BBE3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A5C0B-B951-4DC3-AB06-A033FE5BE5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376F0-B011-4CE8-AA80-722D888851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69331-88D5-4095-B76E-73255784D7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DFE7A-7C3A-4565-9849-764E2CB8A2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4F130-B4DF-4B02-A149-99F8AD89C9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FBCBD-4A0B-4B3B-B1B3-4935DFA359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33EE8-533A-4871-B0BF-9A8C4D597C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6A8A-06E1-410A-BCA2-465CBFDFEB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FA8CD-36D4-433C-9888-43ED9091EA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7159B-C0A9-4DC3-9A86-C4F8FE8700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F9649-6825-4F22-AA6D-6B1080F015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B555D-CEA3-4061-A601-57E3E317C8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30C10-3A39-4902-B69F-D658D5304E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A5609-3124-4CAC-BB00-477B7659F4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EE741-B317-4910-9B2F-999E9B64E9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1BBBA-BAD0-4E0D-95F6-6410DF6276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29EA0-4132-4678-8F36-5E9739D5AA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C1344-1E10-4AFA-8BFB-D48752185E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E7378-7413-45A1-8859-B0E8DE8130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57E2A-EC19-44F3-949B-26BBFB6242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E8F49-00AA-4000-991B-3C0055DB0D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BCF2F-205C-4CD3-89B2-E301CB433F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A59D9-ED9E-4616-A035-939DDFF15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E1D27-3131-4829-B398-34EA148755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E640F-D19B-466A-BC7B-DD60D80AAD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3E0B-CE1A-4BCE-9674-37773601B9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8F111-C52A-4209-B7B0-50C4F27F658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79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2A3CF-3E7F-4585-86B4-F5F2D12317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AF3FB-E3E6-4672-8E34-51A04C1BA7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641EB-D009-48F9-AE35-A1D4F46AF0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7DF11-23A0-49A9-AFB2-16BD6D53757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6D9BF-3CD9-4C4F-8C7D-2301C8B403F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43AB-D3F8-442B-BCB3-E229CB796F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3979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3979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1674-C5A3-447F-BE7B-541F4BD6EA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8D46F-ADB1-40BE-ACEB-3CF117E6BA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5B10B-6038-4C8D-81B5-D572CB1A62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75" y="204802"/>
            <a:ext cx="511135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34392-CFA3-4707-B115-BFD5FD9C1B4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6BD07-DB79-44F4-B7DF-03E68FA245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D1F00-643D-4988-8B92-1255096B70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3" Type="http://schemas.openxmlformats.org/officeDocument/2006/relationships/theme" Target="../theme/theme1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3" Type="http://schemas.openxmlformats.org/officeDocument/2006/relationships/theme" Target="../theme/theme1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4.xml"/><Relationship Id="rId13" Type="http://schemas.openxmlformats.org/officeDocument/2006/relationships/theme" Target="../theme/theme1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3" Type="http://schemas.openxmlformats.org/officeDocument/2006/relationships/theme" Target="../theme/theme1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3" Type="http://schemas.openxmlformats.org/officeDocument/2006/relationships/theme" Target="../theme/theme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7310AA70-8114-4617-BAA4-2B58F86EAE05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CAF4AE-4C4D-4B1B-8E75-F56AB2FBFC3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87E3302-60AD-443A-934B-13396E1B661B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6D2162-BC66-47AD-8C03-2EAFEF38D0C6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46A8092D-E4A6-4A83-B1D1-7EB91229E14D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DC499D-9C69-4AA2-B1A9-9937FC123B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D3751664-84EF-4503-83A6-5F2C0D29E6BE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147064-BA3D-4E00-85DD-41D70361E113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20381EDC-ED69-4A63-9548-B9AB87A36FFE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ACACDC-C2FE-4DCA-835D-56070720E9D5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latin typeface="Arial" panose="020B0604020202020204" pitchFamily="34" charset="0"/>
                <a:cs typeface="+mn-ea"/>
              </a:defRPr>
            </a:lvl1pPr>
          </a:lstStyle>
          <a:p>
            <a:fld id="{5163F0F5-F6CE-4778-9FCC-36F700BC1DED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B966FC-926E-4595-82FF-FCDF5AE51427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114FF89-D034-41B1-AEE8-569C66582D30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A49C3B-21BD-4034-A0AF-01D55F528B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388BAC5-9589-4351-B3BC-8BAD13BEF1EA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49C73-E8CF-4080-A427-CCAE47B546F8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0C6E17A7-C04A-4D76-8105-D21DA2A7D1AC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08C197-1588-4AE6-94B4-2F13A61FFFB2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2803573-9AFC-4041-9D4A-2AED72010ECE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572E84-4C1F-45BA-9C5B-D3B83862DE5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54A3B16-C441-45A3-AAEF-35FF71DE2F80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CCEC5D-4D85-4A11-B6A4-6C12236EC2D1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751037F-D632-483D-90AE-AB54FE11EE0A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677B65-45C6-4C69-9CFB-FAFB342799E9}" type="datetime1">
              <a:rPr lang="zh-CN" altLang="en-US"/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ct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/>
          <a:lstStyle>
            <a:lvl1pPr algn="r">
              <a:defRPr sz="9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737C1DD8-2F53-466A-84D6-7AF488C0580B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 advClick="0" advTm="3000"/>
  <p:txStyles>
    <p:titleStyle>
      <a:lvl1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8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7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5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400" indent="-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file:///D:\Unit%207%20Lesson%2039&#8212;&#23495;&#24422;&#33673;\Lesson%2039__&#23495;&#24422;&#33673;\hen.mp3" TargetMode="External"/><Relationship Id="rId8" Type="http://schemas.openxmlformats.org/officeDocument/2006/relationships/audio" Target="file:///D:\Unit%207%20Lesson%2039&#8212;&#23495;&#24422;&#33673;\Lesson%2039__&#23495;&#24422;&#33673;\hen.mp3" TargetMode="External"/><Relationship Id="rId7" Type="http://schemas.microsoft.com/office/2007/relationships/media" Target="file:///D:\Unit%207%20Lesson%2039&#8212;&#23495;&#24422;&#33673;\Lesson%2039__&#23495;&#24422;&#33673;\African.mp3" TargetMode="External"/><Relationship Id="rId6" Type="http://schemas.openxmlformats.org/officeDocument/2006/relationships/audio" Target="file:///D:\Unit%207%20Lesson%2039&#8212;&#23495;&#24422;&#33673;\Lesson%2039__&#23495;&#24422;&#33673;\African.mp3" TargetMode="External"/><Relationship Id="rId5" Type="http://schemas.microsoft.com/office/2007/relationships/media" Target="file:///D:\Unit%207%20Lesson%2039&#8212;&#23495;&#24422;&#33673;\Lesson%2039__&#23495;&#24422;&#33673;\huge.mp3" TargetMode="External"/><Relationship Id="rId4" Type="http://schemas.openxmlformats.org/officeDocument/2006/relationships/audio" Target="file:///D:\Unit%207%20Lesson%2039&#8212;&#23495;&#24422;&#33673;\Lesson%2039__&#23495;&#24422;&#33673;\huge.mp3" TargetMode="External"/><Relationship Id="rId3" Type="http://schemas.openxmlformats.org/officeDocument/2006/relationships/image" Target="../media/image4.png"/><Relationship Id="rId2" Type="http://schemas.microsoft.com/office/2007/relationships/media" Target="file:///D:\Unit%207%20Lesson%2039&#8212;&#23495;&#24422;&#33673;\Lesson%2039__&#23495;&#24422;&#33673;\giant.mp3" TargetMode="External"/><Relationship Id="rId14" Type="http://schemas.openxmlformats.org/officeDocument/2006/relationships/slideLayout" Target="../slideLayouts/slideLayout7.xml"/><Relationship Id="rId13" Type="http://schemas.microsoft.com/office/2007/relationships/media" Target="file:///D:\Unit%207%20Lesson%2039&#8212;&#23495;&#24422;&#33673;\Lesson%2039__&#23495;&#24422;&#33673;\rex.mp3" TargetMode="External"/><Relationship Id="rId12" Type="http://schemas.openxmlformats.org/officeDocument/2006/relationships/audio" Target="file:///D:\Unit%207%20Lesson%2039&#8212;&#23495;&#24422;&#33673;\Lesson%2039__&#23495;&#24422;&#33673;\rex.mp3" TargetMode="External"/><Relationship Id="rId11" Type="http://schemas.microsoft.com/office/2007/relationships/media" Target="file:///D:\Unit%207%20Lesson%2039&#8212;&#23495;&#24422;&#33673;\Lesson%2039__&#23495;&#24422;&#33673;\anymore.mp3" TargetMode="External"/><Relationship Id="rId10" Type="http://schemas.openxmlformats.org/officeDocument/2006/relationships/audio" Target="file:///D:\Unit%207%20Lesson%2039&#8212;&#23495;&#24422;&#33673;\Lesson%2039__&#23495;&#24422;&#33673;\anymore.mp3" TargetMode="External"/><Relationship Id="rId1" Type="http://schemas.openxmlformats.org/officeDocument/2006/relationships/audio" Target="file:///D:\Unit%207%20Lesson%2039&#8212;&#23495;&#24422;&#33673;\Lesson%2039__&#23495;&#24422;&#33673;\giant.mp3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file:///D:\Unit%207%20Lesson%2039&#8212;&#23495;&#24422;&#33673;\Lesson%2039__&#23495;&#24422;&#33673;\hen.mp3" TargetMode="External"/><Relationship Id="rId8" Type="http://schemas.openxmlformats.org/officeDocument/2006/relationships/audio" Target="file:///D:\Unit%207%20Lesson%2039&#8212;&#23495;&#24422;&#33673;\Lesson%2039__&#23495;&#24422;&#33673;\hen.mp3" TargetMode="External"/><Relationship Id="rId7" Type="http://schemas.microsoft.com/office/2007/relationships/media" Target="file:///D:\Unit%207%20Lesson%2039&#8212;&#23495;&#24422;&#33673;\Lesson%2039__&#23495;&#24422;&#33673;\African.mp3" TargetMode="External"/><Relationship Id="rId6" Type="http://schemas.openxmlformats.org/officeDocument/2006/relationships/audio" Target="file:///D:\Unit%207%20Lesson%2039&#8212;&#23495;&#24422;&#33673;\Lesson%2039__&#23495;&#24422;&#33673;\African.mp3" TargetMode="External"/><Relationship Id="rId5" Type="http://schemas.microsoft.com/office/2007/relationships/media" Target="file:///D:\Unit%207%20Lesson%2039&#8212;&#23495;&#24422;&#33673;\Lesson%2039__&#23495;&#24422;&#33673;\huge.mp3" TargetMode="External"/><Relationship Id="rId4" Type="http://schemas.openxmlformats.org/officeDocument/2006/relationships/audio" Target="file:///D:\Unit%207%20Lesson%2039&#8212;&#23495;&#24422;&#33673;\Lesson%2039__&#23495;&#24422;&#33673;\huge.mp3" TargetMode="External"/><Relationship Id="rId3" Type="http://schemas.openxmlformats.org/officeDocument/2006/relationships/image" Target="../media/image4.png"/><Relationship Id="rId2" Type="http://schemas.microsoft.com/office/2007/relationships/media" Target="file:///D:\Unit%207%20Lesson%2039&#8212;&#23495;&#24422;&#33673;\Lesson%2039__&#23495;&#24422;&#33673;\giant.mp3" TargetMode="External"/><Relationship Id="rId14" Type="http://schemas.openxmlformats.org/officeDocument/2006/relationships/slideLayout" Target="../slideLayouts/slideLayout7.xml"/><Relationship Id="rId13" Type="http://schemas.microsoft.com/office/2007/relationships/media" Target="file:///D:\Unit%207%20Lesson%2039&#8212;&#23495;&#24422;&#33673;\Lesson%2039__&#23495;&#24422;&#33673;\rex.mp3" TargetMode="External"/><Relationship Id="rId12" Type="http://schemas.openxmlformats.org/officeDocument/2006/relationships/audio" Target="file:///D:\Unit%207%20Lesson%2039&#8212;&#23495;&#24422;&#33673;\Lesson%2039__&#23495;&#24422;&#33673;\rex.mp3" TargetMode="External"/><Relationship Id="rId11" Type="http://schemas.microsoft.com/office/2007/relationships/media" Target="file:///D:\Unit%207%20Lesson%2039&#8212;&#23495;&#24422;&#33673;\Lesson%2039__&#23495;&#24422;&#33673;\anymore.mp3" TargetMode="External"/><Relationship Id="rId10" Type="http://schemas.openxmlformats.org/officeDocument/2006/relationships/audio" Target="file:///D:\Unit%207%20Lesson%2039&#8212;&#23495;&#24422;&#33673;\Lesson%2039__&#23495;&#24422;&#33673;\anymore.mp3" TargetMode="External"/><Relationship Id="rId1" Type="http://schemas.openxmlformats.org/officeDocument/2006/relationships/audio" Target="file:///D:\Unit%207%20Lesson%2039&#8212;&#23495;&#24422;&#33673;\Lesson%2039__&#23495;&#24422;&#33673;\giant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media" Target="file:///C:\Users\gws-czb-007\Desktop\unit7_lesson39&#32451;&#20064;2_clip.mp3" TargetMode="External"/><Relationship Id="rId3" Type="http://schemas.openxmlformats.org/officeDocument/2006/relationships/audio" Target="file:///C:\Users\gws-czb-007\Desktop\unit7_lesson39&#32451;&#20064;2_clip.mp3" TargetMode="Externa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6620185" y="1352550"/>
            <a:ext cx="3007519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组合 16"/>
          <p:cNvGrpSpPr/>
          <p:nvPr/>
        </p:nvGrpSpPr>
        <p:grpSpPr bwMode="auto">
          <a:xfrm>
            <a:off x="3471862" y="1933589"/>
            <a:ext cx="2166938" cy="681663"/>
            <a:chOff x="0" y="0"/>
            <a:chExt cx="3461368" cy="908889"/>
          </a:xfrm>
        </p:grpSpPr>
        <p:sp>
          <p:nvSpPr>
            <p:cNvPr id="21516" name="任意多边形 20"/>
            <p:cNvSpPr>
              <a:spLocks noChangeArrowheads="1"/>
            </p:cNvSpPr>
            <p:nvPr/>
          </p:nvSpPr>
          <p:spPr bwMode="auto">
            <a:xfrm>
              <a:off x="0" y="0"/>
              <a:ext cx="3461368" cy="463553"/>
            </a:xfrm>
            <a:custGeom>
              <a:avLst/>
              <a:gdLst>
                <a:gd name="T0" fmla="*/ 2881271 w 3461368"/>
                <a:gd name="T1" fmla="*/ 0 h 463553"/>
                <a:gd name="T2" fmla="*/ 3461368 w 3461368"/>
                <a:gd name="T3" fmla="*/ 0 h 463553"/>
                <a:gd name="T4" fmla="*/ 3461368 w 3461368"/>
                <a:gd name="T5" fmla="*/ 463553 h 463553"/>
                <a:gd name="T6" fmla="*/ 0 w 3461368"/>
                <a:gd name="T7" fmla="*/ 463553 h 463553"/>
                <a:gd name="T8" fmla="*/ 0 w 3461368"/>
                <a:gd name="T9" fmla="*/ 211503 h 463553"/>
                <a:gd name="T10" fmla="*/ 52062 w 3461368"/>
                <a:gd name="T11" fmla="*/ 239059 h 463553"/>
                <a:gd name="T12" fmla="*/ 2061768 w 3461368"/>
                <a:gd name="T13" fmla="*/ 225340 h 463553"/>
                <a:gd name="T14" fmla="*/ 2866256 w 3461368"/>
                <a:gd name="T15" fmla="*/ 5797 h 463553"/>
                <a:gd name="T16" fmla="*/ 2881271 w 3461368"/>
                <a:gd name="T17" fmla="*/ 0 h 46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1368" h="463553">
                  <a:moveTo>
                    <a:pt x="2881271" y="0"/>
                  </a:moveTo>
                  <a:lnTo>
                    <a:pt x="3461368" y="0"/>
                  </a:lnTo>
                  <a:lnTo>
                    <a:pt x="3461368" y="463553"/>
                  </a:lnTo>
                  <a:lnTo>
                    <a:pt x="0" y="463553"/>
                  </a:lnTo>
                  <a:lnTo>
                    <a:pt x="0" y="211503"/>
                  </a:lnTo>
                  <a:lnTo>
                    <a:pt x="52062" y="239059"/>
                  </a:lnTo>
                  <a:cubicBezTo>
                    <a:pt x="417318" y="400821"/>
                    <a:pt x="1194621" y="405862"/>
                    <a:pt x="2061768" y="225340"/>
                  </a:cubicBezTo>
                  <a:cubicBezTo>
                    <a:pt x="2350818" y="165167"/>
                    <a:pt x="2622485" y="90071"/>
                    <a:pt x="2866256" y="5797"/>
                  </a:cubicBezTo>
                  <a:lnTo>
                    <a:pt x="2881271" y="0"/>
                  </a:lnTo>
                  <a:close/>
                </a:path>
              </a:pathLst>
            </a:custGeom>
            <a:solidFill>
              <a:schemeClr val="bg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17" name="文本框 18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2" cy="86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5845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22"/>
          <p:cNvSpPr txBox="1">
            <a:spLocks noChangeArrowheads="1"/>
          </p:cNvSpPr>
          <p:nvPr/>
        </p:nvSpPr>
        <p:spPr bwMode="auto">
          <a:xfrm>
            <a:off x="1117897" y="308423"/>
            <a:ext cx="2990277" cy="74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r>
              <a:rPr lang="en-US" altLang="zh-CN" sz="44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39</a:t>
            </a:r>
            <a:endParaRPr lang="zh-CN" altLang="en-US" sz="4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4453" y="1805865"/>
            <a:ext cx="7074000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6000" b="1" dirty="0" smtClean="0">
                <a:latin typeface="+mj-lt"/>
              </a:rPr>
              <a:t>Danny’s Hobby </a:t>
            </a:r>
            <a:r>
              <a:rPr lang="en-US" altLang="zh-CN" sz="6000" b="1" dirty="0" smtClean="0">
                <a:solidFill>
                  <a:schemeClr val="bg1"/>
                </a:solidFill>
                <a:latin typeface="+mj-lt"/>
              </a:rPr>
              <a:t>Hobby</a:t>
            </a:r>
            <a:endParaRPr lang="en-US" altLang="en-US" sz="6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Rectangle 2"/>
          <p:cNvSpPr/>
          <p:nvPr/>
        </p:nvSpPr>
        <p:spPr>
          <a:xfrm>
            <a:off x="64135" y="140970"/>
            <a:ext cx="901573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l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Introduce one of your family members. You can talk about his/her basic facts and his/her hobbies.  Then try to retell.   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340" name="TextBox 4"/>
          <p:cNvSpPr txBox="1"/>
          <p:nvPr/>
        </p:nvSpPr>
        <p:spPr>
          <a:xfrm>
            <a:off x="328295" y="2171065"/>
            <a:ext cx="7158355" cy="2183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Facts: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name, appearance, personality, others…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Hobbies: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why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how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zh-CN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748" y="156210"/>
            <a:ext cx="739097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1. It’s fun and it makes me 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feel 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proud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.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435" y="937895"/>
            <a:ext cx="576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(1)feel/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proud 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为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感到骄傲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199" y="1459845"/>
            <a:ext cx="68730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Times New Roman" panose="02020603050405020304" pitchFamily="18" charset="0"/>
              </a:rPr>
              <a:t>eg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: They </a:t>
            </a:r>
            <a:r>
              <a:rPr lang="en-US" altLang="zh-CN" sz="2800" b="1" dirty="0">
                <a:latin typeface="Times New Roman" panose="02020603050405020304" pitchFamily="18" charset="0"/>
              </a:rPr>
              <a:t>are very proud of their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son.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11" name="图片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78449" y="2584174"/>
            <a:ext cx="1965551" cy="255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8274" y="1910642"/>
            <a:ext cx="485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proud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 take pride in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" y="2351405"/>
            <a:ext cx="75819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(2) be /feel proud to do sth. 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为做某事很自豪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I am/feel proud to have a friend like you.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(3) be/feel proud +that 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从句</a:t>
            </a: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I'm proud that I am Chinese.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She felt proud that she won first place.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86019"/>
          <p:cNvSpPr txBox="1"/>
          <p:nvPr/>
        </p:nvSpPr>
        <p:spPr>
          <a:xfrm>
            <a:off x="362585" y="139700"/>
            <a:ext cx="7927340" cy="4374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Most people do</a:t>
            </a: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n’t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cows or chickens </a:t>
            </a: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anymore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你不能再喝了。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You can drink no more. = You can’t drink any more.</a:t>
            </a:r>
            <a:br>
              <a:rPr lang="en-US" altLang="zh-CN" sz="2400" dirty="0">
                <a:latin typeface="Arial" panose="020B0604020202020204" pitchFamily="34" charset="0"/>
              </a:rPr>
            </a:br>
            <a:r>
              <a:rPr lang="zh-CN" altLang="en-US" sz="2400" b="1" dirty="0">
                <a:latin typeface="Arial" panose="020B0604020202020204" pitchFamily="34" charset="0"/>
              </a:rPr>
              <a:t>你不能再住在这了</a:t>
            </a:r>
            <a:r>
              <a:rPr lang="zh-CN" altLang="en-US" sz="2400" dirty="0">
                <a:latin typeface="Arial" panose="020B0604020202020204" pitchFamily="34" charset="0"/>
              </a:rPr>
              <a:t>。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He no longer lives here. = He doesn't live here any longer.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TextBox 2"/>
          <p:cNvSpPr txBox="1"/>
          <p:nvPr/>
        </p:nvSpPr>
        <p:spPr>
          <a:xfrm>
            <a:off x="3600450" y="1428750"/>
            <a:ext cx="685800" cy="368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zh-CN" altLang="en-US" sz="1800" b="1" dirty="0">
                <a:latin typeface="Arial" panose="020B0604020202020204" pitchFamily="34" charset="0"/>
              </a:rPr>
              <a:t>不再</a:t>
            </a: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16389" name="TextBox 4"/>
          <p:cNvSpPr txBox="1"/>
          <p:nvPr/>
        </p:nvSpPr>
        <p:spPr>
          <a:xfrm>
            <a:off x="4686300" y="1828800"/>
            <a:ext cx="2286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800" b="1" dirty="0">
                <a:latin typeface="Arial" panose="020B0604020202020204" pitchFamily="34" charset="0"/>
              </a:rPr>
              <a:t>not … any longer</a:t>
            </a: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16390" name="TextBox 5"/>
          <p:cNvSpPr txBox="1"/>
          <p:nvPr/>
        </p:nvSpPr>
        <p:spPr>
          <a:xfrm>
            <a:off x="4686300" y="1143000"/>
            <a:ext cx="19431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800" b="1" dirty="0">
                <a:latin typeface="Arial" panose="020B0604020202020204" pitchFamily="34" charset="0"/>
              </a:rPr>
              <a:t>no longer</a:t>
            </a: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16392" name="TextBox 7"/>
          <p:cNvSpPr txBox="1"/>
          <p:nvPr/>
        </p:nvSpPr>
        <p:spPr>
          <a:xfrm>
            <a:off x="1657350" y="1143000"/>
            <a:ext cx="1257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800" b="1" dirty="0">
                <a:latin typeface="Arial" panose="020B0604020202020204" pitchFamily="34" charset="0"/>
              </a:rPr>
              <a:t>no more</a:t>
            </a: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16393" name="TextBox 8"/>
          <p:cNvSpPr txBox="1"/>
          <p:nvPr/>
        </p:nvSpPr>
        <p:spPr>
          <a:xfrm>
            <a:off x="1600200" y="1771650"/>
            <a:ext cx="17716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800" b="1" dirty="0">
                <a:latin typeface="Arial" panose="020B0604020202020204" pitchFamily="34" charset="0"/>
              </a:rPr>
              <a:t>not … any more/anymore</a:t>
            </a: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2" name="右大括号 1"/>
          <p:cNvSpPr/>
          <p:nvPr/>
        </p:nvSpPr>
        <p:spPr>
          <a:xfrm>
            <a:off x="3166110" y="1205230"/>
            <a:ext cx="434340" cy="90424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4371975" y="1318260"/>
            <a:ext cx="314325" cy="79121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6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charRg st="6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charRg st="6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27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charRg st="127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charRg st="127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3540" y="100330"/>
            <a:ext cx="8376285" cy="4782820"/>
          </a:xfrm>
        </p:spPr>
        <p:txBody>
          <a:bodyPr/>
          <a:p>
            <a:pPr indent="0" eaLnBrk="1" latinLnBrk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He built his own Afican-style house.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eaLnBrk="1" latinLnBrk="0" hangingPunct="1">
              <a:lnSpc>
                <a:spcPct val="80000"/>
              </a:lnSpc>
              <a:spcBef>
                <a:spcPts val="7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(1) own adj.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自己的 用于形容词性物主代词或名词所有格后面，强调个人所有或某事物的特性。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latinLnBrk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It was my own idea.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latinLnBrk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This is Danny's own money.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eaLnBrk="1" latinLnBrk="0" hangingPunct="1">
              <a:lnSpc>
                <a:spcPct val="80000"/>
              </a:lnSpc>
              <a:spcBef>
                <a:spcPts val="700"/>
              </a:spcBef>
            </a:pP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zh-CN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own v.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拥有，同义词是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latinLnBrk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This  house is mine. I own it.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latinLnBrk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②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on one's own  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独自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latinLnBrk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of one's own  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属于某人自己的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latinLnBrk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He finished the work on his own.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latinLnBrk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He has a room of his own.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latinLnBrk="0" hangingPunct="1">
              <a:lnSpc>
                <a:spcPts val="2880"/>
              </a:lnSpc>
              <a:buNone/>
            </a:pP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eaLnBrk="1" latinLnBrk="0" hangingPunct="1">
              <a:lnSpc>
                <a:spcPts val="2880"/>
              </a:lnSpc>
            </a:pP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 txBox="1"/>
          <p:nvPr/>
        </p:nvSpPr>
        <p:spPr>
          <a:xfrm>
            <a:off x="1303735" y="214313"/>
            <a:ext cx="6697265" cy="5893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Complete the passage with the phrases in the box.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TextBox 28"/>
          <p:cNvSpPr txBox="1"/>
          <p:nvPr/>
        </p:nvSpPr>
        <p:spPr>
          <a:xfrm>
            <a:off x="1303735" y="1626394"/>
            <a:ext cx="6590109" cy="3322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Shirley is a journalist. She travels around the world and interviews many people. Her job requires her to ask people questions and __________ about them. Right now she is ____________ about Africa. She is there to write about the lives of the poor. She likes to take photos with them and they like to ___________ with one another. Shirley never forgets to stay in  touch with her family. She ___________ to them once a week and always includes a photo. Shirley’s family and friends _________ of her.</a:t>
            </a:r>
            <a:endParaRPr lang="en-US" altLang="zh-CN" sz="2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TextBox 29"/>
          <p:cNvSpPr txBox="1"/>
          <p:nvPr/>
        </p:nvSpPr>
        <p:spPr>
          <a:xfrm>
            <a:off x="1929765" y="839867"/>
            <a:ext cx="5572125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send a letter       do a report        feel proud   collect facts          trade photos</a:t>
            </a:r>
            <a:endParaRPr lang="en-US" altLang="zh-CN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圆角矩形 30"/>
          <p:cNvSpPr/>
          <p:nvPr/>
        </p:nvSpPr>
        <p:spPr>
          <a:xfrm>
            <a:off x="2214563" y="857250"/>
            <a:ext cx="5786438" cy="4286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圆角矩形 31"/>
          <p:cNvSpPr/>
          <p:nvPr/>
        </p:nvSpPr>
        <p:spPr>
          <a:xfrm>
            <a:off x="1541860" y="876300"/>
            <a:ext cx="5893594" cy="64293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TextBox 32"/>
          <p:cNvSpPr txBox="1"/>
          <p:nvPr/>
        </p:nvSpPr>
        <p:spPr>
          <a:xfrm>
            <a:off x="2750344" y="4519613"/>
            <a:ext cx="1804988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feel proud</a:t>
            </a:r>
            <a:endParaRPr lang="zh-CN" altLang="en-US" sz="2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0" name="TextBox 33"/>
          <p:cNvSpPr txBox="1"/>
          <p:nvPr/>
        </p:nvSpPr>
        <p:spPr>
          <a:xfrm>
            <a:off x="4464844" y="3876675"/>
            <a:ext cx="1804988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sends a letter</a:t>
            </a:r>
            <a:endParaRPr lang="zh-CN" altLang="en-US" sz="2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1" name="TextBox 34"/>
          <p:cNvSpPr txBox="1"/>
          <p:nvPr/>
        </p:nvSpPr>
        <p:spPr>
          <a:xfrm>
            <a:off x="3339465" y="2590800"/>
            <a:ext cx="199326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doing a report</a:t>
            </a:r>
            <a:endParaRPr lang="zh-CN" altLang="en-US" sz="2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2" name="TextBox 35"/>
          <p:cNvSpPr txBox="1"/>
          <p:nvPr/>
        </p:nvSpPr>
        <p:spPr>
          <a:xfrm>
            <a:off x="4411266" y="2269331"/>
            <a:ext cx="1607344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collect facts</a:t>
            </a:r>
            <a:endParaRPr lang="zh-CN" altLang="en-US" sz="2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3" name="TextBox 36"/>
          <p:cNvSpPr txBox="1"/>
          <p:nvPr/>
        </p:nvSpPr>
        <p:spPr>
          <a:xfrm>
            <a:off x="5965031" y="3233738"/>
            <a:ext cx="1804988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trade photos</a:t>
            </a:r>
            <a:endParaRPr lang="zh-CN" altLang="en-US" sz="2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22" grpId="0"/>
      <p:bldP spid="13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8" name="组合 2"/>
          <p:cNvGrpSpPr/>
          <p:nvPr/>
        </p:nvGrpSpPr>
        <p:grpSpPr bwMode="auto">
          <a:xfrm flipH="1">
            <a:off x="4260573" y="1190627"/>
            <a:ext cx="4883449" cy="3952875"/>
            <a:chOff x="0" y="0"/>
            <a:chExt cx="5194300" cy="5270500"/>
          </a:xfrm>
        </p:grpSpPr>
        <p:sp>
          <p:nvSpPr>
            <p:cNvPr id="39939" name="任意多边形 11"/>
            <p:cNvSpPr>
              <a:spLocks noChangeArrowheads="1"/>
            </p:cNvSpPr>
            <p:nvPr/>
          </p:nvSpPr>
          <p:spPr bwMode="auto">
            <a:xfrm>
              <a:off x="0" y="0"/>
              <a:ext cx="5194300" cy="5270500"/>
            </a:xfrm>
            <a:custGeom>
              <a:avLst/>
              <a:gdLst>
                <a:gd name="T0" fmla="*/ 1936750 w 5194300"/>
                <a:gd name="T1" fmla="*/ 0 h 5270500"/>
                <a:gd name="T2" fmla="*/ 5194300 w 5194300"/>
                <a:gd name="T3" fmla="*/ 3257550 h 5270500"/>
                <a:gd name="T4" fmla="*/ 4637962 w 5194300"/>
                <a:gd name="T5" fmla="*/ 5078877 h 5270500"/>
                <a:gd name="T6" fmla="*/ 4494669 w 5194300"/>
                <a:gd name="T7" fmla="*/ 5270500 h 5270500"/>
                <a:gd name="T8" fmla="*/ 0 w 5194300"/>
                <a:gd name="T9" fmla="*/ 5270500 h 5270500"/>
                <a:gd name="T10" fmla="*/ 0 w 5194300"/>
                <a:gd name="T11" fmla="*/ 642650 h 5270500"/>
                <a:gd name="T12" fmla="*/ 115423 w 5194300"/>
                <a:gd name="T13" fmla="*/ 556339 h 5270500"/>
                <a:gd name="T14" fmla="*/ 1936750 w 5194300"/>
                <a:gd name="T15" fmla="*/ 0 h 5270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4300" h="5270500">
                  <a:moveTo>
                    <a:pt x="1936750" y="0"/>
                  </a:moveTo>
                  <a:cubicBezTo>
                    <a:pt x="3735845" y="0"/>
                    <a:pt x="5194300" y="1458455"/>
                    <a:pt x="5194300" y="3257550"/>
                  </a:cubicBezTo>
                  <a:cubicBezTo>
                    <a:pt x="5194300" y="3932211"/>
                    <a:pt x="4989205" y="4558969"/>
                    <a:pt x="4637962" y="5078877"/>
                  </a:cubicBezTo>
                  <a:lnTo>
                    <a:pt x="4494669" y="5270500"/>
                  </a:lnTo>
                  <a:lnTo>
                    <a:pt x="0" y="5270500"/>
                  </a:lnTo>
                  <a:lnTo>
                    <a:pt x="0" y="642650"/>
                  </a:lnTo>
                  <a:lnTo>
                    <a:pt x="115423" y="556339"/>
                  </a:lnTo>
                  <a:cubicBezTo>
                    <a:pt x="635331" y="205095"/>
                    <a:pt x="1262090" y="0"/>
                    <a:pt x="1936750" y="0"/>
                  </a:cubicBezTo>
                  <a:close/>
                </a:path>
              </a:pathLst>
            </a:custGeom>
            <a:solidFill>
              <a:srgbClr val="0A6FB3">
                <a:alpha val="6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9940" name="任意多边形 9"/>
            <p:cNvSpPr>
              <a:spLocks noChangeArrowheads="1"/>
            </p:cNvSpPr>
            <p:nvPr/>
          </p:nvSpPr>
          <p:spPr bwMode="auto">
            <a:xfrm>
              <a:off x="0" y="482600"/>
              <a:ext cx="4699000" cy="4787900"/>
            </a:xfrm>
            <a:custGeom>
              <a:avLst/>
              <a:gdLst>
                <a:gd name="T0" fmla="*/ 1784350 w 4699000"/>
                <a:gd name="T1" fmla="*/ 0 h 4787900"/>
                <a:gd name="T2" fmla="*/ 4699000 w 4699000"/>
                <a:gd name="T3" fmla="*/ 2914650 h 4787900"/>
                <a:gd name="T4" fmla="*/ 4033436 w 4699000"/>
                <a:gd name="T5" fmla="*/ 4768638 h 4787900"/>
                <a:gd name="T6" fmla="*/ 4015930 w 4699000"/>
                <a:gd name="T7" fmla="*/ 4787900 h 4787900"/>
                <a:gd name="T8" fmla="*/ 0 w 4699000"/>
                <a:gd name="T9" fmla="*/ 4787900 h 4787900"/>
                <a:gd name="T10" fmla="*/ 0 w 4699000"/>
                <a:gd name="T11" fmla="*/ 613490 h 4787900"/>
                <a:gd name="T12" fmla="*/ 154742 w 4699000"/>
                <a:gd name="T13" fmla="*/ 497777 h 4787900"/>
                <a:gd name="T14" fmla="*/ 1784350 w 4699000"/>
                <a:gd name="T15" fmla="*/ 0 h 4787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99000" h="4787900">
                  <a:moveTo>
                    <a:pt x="1784350" y="0"/>
                  </a:moveTo>
                  <a:cubicBezTo>
                    <a:pt x="3394067" y="0"/>
                    <a:pt x="4699000" y="1304933"/>
                    <a:pt x="4699000" y="2914650"/>
                  </a:cubicBezTo>
                  <a:cubicBezTo>
                    <a:pt x="4699000" y="3618901"/>
                    <a:pt x="4449228" y="4264815"/>
                    <a:pt x="4033436" y="4768638"/>
                  </a:cubicBezTo>
                  <a:lnTo>
                    <a:pt x="4015930" y="4787900"/>
                  </a:lnTo>
                  <a:lnTo>
                    <a:pt x="0" y="4787900"/>
                  </a:lnTo>
                  <a:lnTo>
                    <a:pt x="0" y="613490"/>
                  </a:lnTo>
                  <a:lnTo>
                    <a:pt x="154742" y="497777"/>
                  </a:lnTo>
                  <a:cubicBezTo>
                    <a:pt x="619923" y="183506"/>
                    <a:pt x="1180706" y="0"/>
                    <a:pt x="1784350" y="0"/>
                  </a:cubicBezTo>
                  <a:close/>
                </a:path>
              </a:pathLst>
            </a:custGeom>
            <a:solidFill>
              <a:schemeClr val="tx1">
                <a:alpha val="6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39942" name="文本框 13"/>
          <p:cNvSpPr txBox="1">
            <a:spLocks noChangeArrowheads="1"/>
          </p:cNvSpPr>
          <p:nvPr/>
        </p:nvSpPr>
        <p:spPr bwMode="auto">
          <a:xfrm>
            <a:off x="5254488" y="2873043"/>
            <a:ext cx="360459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1571625" y="642938"/>
            <a:ext cx="5970985" cy="4196954"/>
          </a:xfrm>
          <a:prstGeom prst="rect">
            <a:avLst/>
          </a:prstGeom>
        </p:spPr>
        <p:txBody>
          <a:bodyPr/>
          <a:lstStyle/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endParaRPr kumimoji="0" lang="en-US" altLang="zh-CN" sz="2100" kern="1200" cap="none" spc="0" normalizeH="0" baseline="0" noProof="0" dirty="0">
              <a:latin typeface="Georgia" panose="02040502050405020303" pitchFamily="18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R</a:t>
            </a:r>
            <a:r>
              <a:rPr kumimoji="0" lang="en-US" altLang="zh-CN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x</a:t>
            </a:r>
            <a:r>
              <a:rPr kumimoji="0" lang="en-US" altLang="zh-CN" sz="2250" b="1" kern="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             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[r</a:t>
            </a:r>
            <a:r>
              <a:rPr kumimoji="0" lang="zh-CN" altLang="en-US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ks]  雷克斯（男子名）</a:t>
            </a:r>
            <a:endParaRPr kumimoji="0" lang="en-US" altLang="zh-CN" sz="225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g</a:t>
            </a:r>
            <a:r>
              <a:rPr kumimoji="0" lang="zh-CN" altLang="en-US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ia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nt            ['dʒ</a:t>
            </a:r>
            <a:r>
              <a:rPr kumimoji="0" lang="zh-CN" altLang="en-US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aiə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nt]   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n. 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巨人；伟人 </a:t>
            </a:r>
            <a:endParaRPr kumimoji="0" lang="en-US" altLang="zh-CN" sz="225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                                      adj. 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巨大的           </a:t>
            </a:r>
            <a:endParaRPr kumimoji="0" lang="en-US" altLang="zh-CN" sz="225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</a:t>
            </a:r>
            <a:r>
              <a:rPr kumimoji="0" lang="zh-CN" altLang="en-US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u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ge            [h</a:t>
            </a:r>
            <a:r>
              <a:rPr kumimoji="0" lang="zh-CN" altLang="en-US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ju: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dʒ]   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adj. 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极大的；巨大的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kumimoji="0" lang="en-US" altLang="zh-CN" sz="225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zh-CN" altLang="en-US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fric</a:t>
            </a:r>
            <a:r>
              <a:rPr kumimoji="0" lang="zh-CN" altLang="en-US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        ['</a:t>
            </a:r>
            <a:r>
              <a:rPr kumimoji="0" lang="zh-CN" altLang="en-US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æ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frik</a:t>
            </a:r>
            <a:r>
              <a:rPr kumimoji="0" lang="zh-CN" altLang="en-US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ə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n]   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adj. 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非洲（人）的</a:t>
            </a:r>
            <a:endParaRPr kumimoji="0" lang="zh-CN" altLang="en-US" sz="225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</a:t>
            </a:r>
            <a:r>
              <a:rPr kumimoji="0" lang="en-US" altLang="zh-CN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              [h</a:t>
            </a:r>
            <a:r>
              <a:rPr kumimoji="0" lang="en-US" altLang="zh-CN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n]    n. 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母鸡</a:t>
            </a:r>
            <a:endParaRPr kumimoji="0" lang="en-US" altLang="zh-CN" sz="225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en-US" altLang="zh-CN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nym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o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re     ['</a:t>
            </a:r>
            <a:r>
              <a:rPr kumimoji="0" lang="zh-CN" altLang="en-US" sz="225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nimɔ:]  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adv.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再也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不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)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；不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</a:t>
            </a:r>
            <a:r>
              <a:rPr kumimoji="0" lang="zh-CN" altLang="en-US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再</a:t>
            </a:r>
            <a:r>
              <a:rPr kumimoji="0" lang="en-US" altLang="zh-CN" sz="225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)</a:t>
            </a:r>
            <a:endParaRPr kumimoji="0" lang="en-US" altLang="zh-CN" sz="2250" b="1" kern="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342900" marR="0" indent="-342900" defTabSz="9144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en-US" altLang="zh-CN" sz="1800" b="1" kern="0" cap="none" spc="0" normalizeH="0" baseline="0" noProof="0" dirty="0">
                <a:solidFill>
                  <a:srgbClr val="000000"/>
                </a:solidFill>
                <a:latin typeface="Georgia" panose="02040502050405020303" pitchFamily="18" charset="0"/>
                <a:ea typeface="+mn-ea"/>
                <a:cs typeface="+mn-cs"/>
                <a:sym typeface="+mn-ea"/>
              </a:rPr>
              <a:t>    </a:t>
            </a:r>
            <a:endParaRPr kumimoji="0" lang="en-US" altLang="zh-CN" sz="1800" b="1" kern="0" cap="none" spc="0" normalizeH="0" baseline="0" noProof="0" dirty="0">
              <a:solidFill>
                <a:srgbClr val="000000"/>
              </a:solidFill>
              <a:latin typeface="Georgia" panose="02040502050405020303" pitchFamily="18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63541" y="60008"/>
            <a:ext cx="4848225" cy="78359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kumimoji="0" lang="en-US" altLang="zh-CN" sz="30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宋体" panose="02010600030101010101" pitchFamily="2" charset="-122"/>
                <a:cs typeface="+mn-cs"/>
                <a:sym typeface="+mn-ea"/>
              </a:rPr>
              <a:t>Words and expressions</a:t>
            </a:r>
            <a:endParaRPr kumimoji="0" lang="en-US" altLang="zh-CN" sz="3000" b="1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Matura MT Script Capitals" panose="03020802060602070202" pitchFamily="66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1" name="giant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44966" y="2233613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hug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50919" y="2764631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African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50919" y="3296841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hen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55681" y="3811191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anymore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55681" y="4300538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rex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44966" y="1194197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1373981" y="71438"/>
            <a:ext cx="6284119" cy="4197191"/>
          </a:xfrm>
          <a:prstGeom prst="rect">
            <a:avLst/>
          </a:prstGeom>
        </p:spPr>
        <p:txBody>
          <a:bodyPr/>
          <a:lstStyle/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en-US" altLang="zh-CN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R</a:t>
            </a:r>
            <a:r>
              <a:rPr kumimoji="0" lang="en-US" altLang="zh-CN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kumimoji="0" lang="en-US" altLang="zh-CN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x</a:t>
            </a:r>
            <a:r>
              <a:rPr kumimoji="0" lang="en-US" altLang="zh-CN" sz="2700" b="1" kern="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             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[r</a:t>
            </a:r>
            <a:r>
              <a:rPr kumimoji="0" lang="zh-CN" altLang="en-US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ks]  雷克斯（男子名）</a:t>
            </a:r>
            <a:endParaRPr kumimoji="0" lang="en-US" altLang="zh-CN" sz="270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en-US" altLang="zh-CN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g</a:t>
            </a:r>
            <a:r>
              <a:rPr kumimoji="0" lang="zh-CN" altLang="en-US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ia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nt            ['dʒ</a:t>
            </a:r>
            <a:r>
              <a:rPr kumimoji="0" lang="zh-CN" altLang="en-US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aiə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nt]   </a:t>
            </a:r>
            <a:r>
              <a:rPr kumimoji="0" lang="en-US" altLang="zh-CN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n. 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巨人；伟人 </a:t>
            </a:r>
            <a:endParaRPr kumimoji="0" lang="en-US" altLang="zh-CN" sz="270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en-US" altLang="zh-CN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                                      adj. 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巨大的           </a:t>
            </a:r>
            <a:endParaRPr kumimoji="0" lang="en-US" altLang="zh-CN" sz="270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</a:t>
            </a:r>
            <a:r>
              <a:rPr kumimoji="0" lang="zh-CN" altLang="en-US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u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ge            [h</a:t>
            </a:r>
            <a:r>
              <a:rPr kumimoji="0" lang="zh-CN" altLang="en-US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ju: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dʒ]   </a:t>
            </a:r>
            <a:r>
              <a:rPr kumimoji="0" lang="en-US" altLang="zh-CN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adj. </a:t>
            </a:r>
            <a:r>
              <a:rPr kumimoji="0" lang="zh-CN" altLang="en-US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极大的；巨大的</a:t>
            </a:r>
            <a:r>
              <a:rPr kumimoji="0" lang="en-US" altLang="zh-CN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kumimoji="0" lang="en-US" altLang="zh-CN" sz="210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fric</a:t>
            </a:r>
            <a:r>
              <a:rPr kumimoji="0" lang="zh-CN" altLang="en-US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        ['</a:t>
            </a:r>
            <a:r>
              <a:rPr kumimoji="0" lang="zh-CN" altLang="en-US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æ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frik</a:t>
            </a:r>
            <a:r>
              <a:rPr kumimoji="0" lang="zh-CN" altLang="en-US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ə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n]   </a:t>
            </a:r>
            <a:r>
              <a:rPr kumimoji="0" lang="en-US" altLang="zh-CN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adj. </a:t>
            </a:r>
            <a:r>
              <a:rPr kumimoji="0" lang="zh-CN" altLang="en-US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非洲（人）的</a:t>
            </a:r>
            <a:endParaRPr kumimoji="0" lang="zh-CN" altLang="en-US" sz="210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en-US" altLang="zh-CN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</a:t>
            </a:r>
            <a:r>
              <a:rPr kumimoji="0" lang="en-US" altLang="zh-CN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kumimoji="0" lang="en-US" altLang="zh-CN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              [h</a:t>
            </a:r>
            <a:r>
              <a:rPr kumimoji="0" lang="en-US" altLang="zh-CN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kumimoji="0" lang="en-US" altLang="zh-CN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n]    n. 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母鸡</a:t>
            </a:r>
            <a:endParaRPr kumimoji="0" lang="en-US" altLang="zh-CN" sz="2700" b="1" kern="120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en-US" altLang="zh-CN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nym</a:t>
            </a:r>
            <a:r>
              <a:rPr kumimoji="0" lang="en-US" altLang="zh-CN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o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re     ['</a:t>
            </a:r>
            <a:r>
              <a:rPr kumimoji="0" lang="zh-CN" altLang="en-US" sz="27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</a:t>
            </a:r>
            <a:r>
              <a:rPr kumimoji="0" lang="zh-CN" altLang="en-US" sz="27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nimɔ:]  </a:t>
            </a:r>
            <a:r>
              <a:rPr kumimoji="0" lang="en-US" altLang="zh-CN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adv.</a:t>
            </a:r>
            <a:r>
              <a:rPr kumimoji="0" lang="zh-CN" altLang="en-US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再也</a:t>
            </a:r>
            <a:r>
              <a:rPr kumimoji="0" lang="en-US" altLang="zh-CN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</a:t>
            </a:r>
            <a:r>
              <a:rPr kumimoji="0" lang="zh-CN" altLang="en-US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不</a:t>
            </a:r>
            <a:r>
              <a:rPr kumimoji="0" lang="en-US" altLang="zh-CN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)</a:t>
            </a:r>
            <a:r>
              <a:rPr kumimoji="0" lang="zh-CN" altLang="en-US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；不</a:t>
            </a:r>
            <a:r>
              <a:rPr kumimoji="0" lang="en-US" altLang="zh-CN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(</a:t>
            </a:r>
            <a:r>
              <a:rPr kumimoji="0" lang="zh-CN" altLang="en-US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再</a:t>
            </a:r>
            <a:r>
              <a:rPr kumimoji="0" lang="en-US" altLang="zh-CN" sz="2100" b="1" kern="120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)</a:t>
            </a:r>
            <a:endParaRPr kumimoji="0" lang="en-US" altLang="zh-CN" sz="2100" b="1" kern="0" cap="none" spc="0" normalizeH="0" baseline="0" noProof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342900" marR="0" indent="-342900" defTabSz="9144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en-US" altLang="zh-CN" sz="2100" b="1" kern="0" cap="none" spc="0" normalizeH="0" baseline="0" noProof="0" dirty="0">
                <a:solidFill>
                  <a:srgbClr val="000000"/>
                </a:solidFill>
                <a:latin typeface="Georgia" panose="02040502050405020303" pitchFamily="18" charset="0"/>
                <a:ea typeface="+mn-ea"/>
                <a:cs typeface="+mn-cs"/>
                <a:sym typeface="+mn-ea"/>
              </a:rPr>
              <a:t>    </a:t>
            </a:r>
            <a:endParaRPr kumimoji="0" lang="en-US" altLang="zh-CN" sz="2100" b="1" kern="0" cap="none" spc="0" normalizeH="0" baseline="0" noProof="0" dirty="0">
              <a:solidFill>
                <a:srgbClr val="000000"/>
              </a:solidFill>
              <a:latin typeface="Georgia" panose="02040502050405020303" pitchFamily="18" charset="0"/>
              <a:ea typeface="+mn-ea"/>
              <a:cs typeface="+mn-cs"/>
              <a:sym typeface="+mn-ea"/>
            </a:endParaRPr>
          </a:p>
        </p:txBody>
      </p:sp>
      <p:pic>
        <p:nvPicPr>
          <p:cNvPr id="11" name="giant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44966" y="2233613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hug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50919" y="2764631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African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50919" y="3296841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hen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55681" y="3811191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anymore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55681" y="4300538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rex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44966" y="1194197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74140" y="229235"/>
            <a:ext cx="1440180" cy="368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29055" y="946150"/>
            <a:ext cx="1440180" cy="368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329055" y="2129155"/>
            <a:ext cx="1440180" cy="368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329055" y="2764790"/>
            <a:ext cx="1440180" cy="368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329055" y="3385820"/>
            <a:ext cx="1440180" cy="368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454150" y="3932555"/>
            <a:ext cx="1440180" cy="3683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uiExpand="1" build="p"/>
      <p:bldP spid="3" grpId="0" bldLvl="0" animBg="1"/>
      <p:bldP spid="5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530" y="1369219"/>
            <a:ext cx="7886700" cy="994172"/>
          </a:xfrm>
        </p:spPr>
        <p:txBody>
          <a:bodyPr/>
          <a:p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Introduce one of your family members.</a:t>
            </a:r>
            <a:endParaRPr lang="zh-CN" altLang="en-US" sz="3600"/>
          </a:p>
        </p:txBody>
      </p:sp>
      <p:sp>
        <p:nvSpPr>
          <p:cNvPr id="4" name="矩形 3"/>
          <p:cNvSpPr/>
          <p:nvPr/>
        </p:nvSpPr>
        <p:spPr>
          <a:xfrm>
            <a:off x="2097405" y="170180"/>
            <a:ext cx="34671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Free talk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 Box 8"/>
          <p:cNvSpPr txBox="1"/>
          <p:nvPr/>
        </p:nvSpPr>
        <p:spPr>
          <a:xfrm>
            <a:off x="372110" y="30480"/>
            <a:ext cx="75488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Read the lesson again and answer questions.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Text Box 6"/>
          <p:cNvSpPr txBox="1"/>
          <p:nvPr/>
        </p:nvSpPr>
        <p:spPr>
          <a:xfrm>
            <a:off x="272415" y="605790"/>
            <a:ext cx="7728585" cy="43694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130000"/>
              </a:lnSpc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What’s Danny’s hobby ?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Why does he like it?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the nickname (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别名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Danny’s Great Great Grandpa?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endParaRPr lang="en-US" altLang="zh-CN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9" name="Rectangle 9"/>
          <p:cNvSpPr/>
          <p:nvPr/>
        </p:nvSpPr>
        <p:spPr>
          <a:xfrm>
            <a:off x="506095" y="1116330"/>
            <a:ext cx="70878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His hobby is collecting facts about his family.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30" name="Rectangle 10"/>
          <p:cNvSpPr/>
          <p:nvPr/>
        </p:nvSpPr>
        <p:spPr>
          <a:xfrm>
            <a:off x="751840" y="3900805"/>
            <a:ext cx="433832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Grandpa Giant.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2" name="TextBox 7"/>
          <p:cNvSpPr txBox="1"/>
          <p:nvPr/>
        </p:nvSpPr>
        <p:spPr>
          <a:xfrm>
            <a:off x="626745" y="2261870"/>
            <a:ext cx="61410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It’s fun and it makes him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feel proud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zh-CN" altLang="en-US" sz="2800" dirty="0">
              <a:latin typeface="Arial" panose="020B0604020202020204" pitchFamily="34" charset="0"/>
            </a:endParaRPr>
          </a:p>
          <a:p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0" grpId="0"/>
      <p:bldP spid="11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2" name="Text Box 6"/>
          <p:cNvSpPr txBox="1"/>
          <p:nvPr/>
        </p:nvSpPr>
        <p:spPr>
          <a:xfrm>
            <a:off x="405765" y="127000"/>
            <a:ext cx="850455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150000"/>
              </a:lnSpc>
            </a:pPr>
            <a:r>
              <a:rPr lang="en-US" altLang="zh-CN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4. Does Danny's grandpa keep cows and chickens now?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does Danny need to do for his report?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6.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What’s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Danny’s idea?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9" name="Rectangle 9"/>
          <p:cNvSpPr/>
          <p:nvPr/>
        </p:nvSpPr>
        <p:spPr>
          <a:xfrm>
            <a:off x="615315" y="748030"/>
            <a:ext cx="879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Yes, he does.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30" name="Rectangle 10"/>
          <p:cNvSpPr/>
          <p:nvPr/>
        </p:nvSpPr>
        <p:spPr>
          <a:xfrm>
            <a:off x="702945" y="1624330"/>
            <a:ext cx="689991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 needs to show and talk about his hobby.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31" name="Rectangle 11"/>
          <p:cNvSpPr/>
          <p:nvPr/>
        </p:nvSpPr>
        <p:spPr>
          <a:xfrm>
            <a:off x="615315" y="2732405"/>
            <a:ext cx="795591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 plans to trade photos. /He wants his grandma to keep his photo and send him a photo of Rex.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0" grpId="0"/>
      <p:bldP spid="1034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Rectangle 31"/>
          <p:cNvSpPr/>
          <p:nvPr/>
        </p:nvSpPr>
        <p:spPr>
          <a:xfrm>
            <a:off x="216535" y="60960"/>
            <a:ext cx="55029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Read the text and fill in blanks.</a:t>
            </a:r>
            <a:endParaRPr lang="en-US" altLang="zh-CN" sz="28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 Box 21"/>
          <p:cNvSpPr txBox="1"/>
          <p:nvPr/>
        </p:nvSpPr>
        <p:spPr>
          <a:xfrm>
            <a:off x="297815" y="489585"/>
            <a:ext cx="533908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Facts about Danny’s Great Great grandpa</a:t>
            </a:r>
            <a:endParaRPr lang="en-US" altLang="zh-CN" sz="21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389" name="Group 5"/>
          <p:cNvGraphicFramePr>
            <a:graphicFrameLocks noGrp="1"/>
          </p:cNvGraphicFramePr>
          <p:nvPr/>
        </p:nvGraphicFramePr>
        <p:xfrm>
          <a:off x="423545" y="998220"/>
          <a:ext cx="7795895" cy="3336925"/>
        </p:xfrm>
        <a:graphic>
          <a:graphicData uri="http://schemas.openxmlformats.org/drawingml/2006/table">
            <a:tbl>
              <a:tblPr/>
              <a:tblGrid>
                <a:gridCol w="4143375"/>
                <a:gridCol w="3652520"/>
              </a:tblGrid>
              <a:tr h="66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His name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Appearance (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外貌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Place of learning English?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Style of house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Way to get eggs and milk? 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70" name="Text Box 22"/>
          <p:cNvSpPr txBox="1"/>
          <p:nvPr/>
        </p:nvSpPr>
        <p:spPr>
          <a:xfrm>
            <a:off x="5155565" y="1149350"/>
            <a:ext cx="69088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Rex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73" name="Text Box 25"/>
          <p:cNvSpPr txBox="1"/>
          <p:nvPr/>
        </p:nvSpPr>
        <p:spPr>
          <a:xfrm>
            <a:off x="4883785" y="2427605"/>
            <a:ext cx="246189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Canada.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74" name="Text Box 26"/>
          <p:cNvSpPr txBox="1"/>
          <p:nvPr/>
        </p:nvSpPr>
        <p:spPr>
          <a:xfrm>
            <a:off x="4563110" y="3768090"/>
            <a:ext cx="395732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From his own hens and cows.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25"/>
          <p:cNvSpPr txBox="1"/>
          <p:nvPr/>
        </p:nvSpPr>
        <p:spPr>
          <a:xfrm>
            <a:off x="4751070" y="1826895"/>
            <a:ext cx="295592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Very tall and strong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25"/>
          <p:cNvSpPr txBox="1"/>
          <p:nvPr/>
        </p:nvSpPr>
        <p:spPr>
          <a:xfrm>
            <a:off x="4751070" y="3018790"/>
            <a:ext cx="21717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African-style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2" name="Picture 5" descr="卖东西1 拷贝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5680" y="60960"/>
            <a:ext cx="1739900" cy="17665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3554" name="Text Box 6"/>
          <p:cNvSpPr txBox="1"/>
          <p:nvPr/>
        </p:nvSpPr>
        <p:spPr>
          <a:xfrm>
            <a:off x="1485900" y="971550"/>
            <a:ext cx="6229350" cy="446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endParaRPr lang="zh-CN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4"/>
          <p:cNvSpPr txBox="1"/>
          <p:nvPr/>
        </p:nvSpPr>
        <p:spPr>
          <a:xfrm>
            <a:off x="1478756" y="1765697"/>
            <a:ext cx="5901929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endParaRPr lang="zh-CN" altLang="en-US" sz="100" dirty="0">
              <a:latin typeface="Arial" panose="020B0604020202020204" pitchFamily="34" charset="0"/>
            </a:endParaRPr>
          </a:p>
        </p:txBody>
      </p:sp>
      <p:sp>
        <p:nvSpPr>
          <p:cNvPr id="34821" name="Text Box 6"/>
          <p:cNvSpPr txBox="1"/>
          <p:nvPr/>
        </p:nvSpPr>
        <p:spPr>
          <a:xfrm>
            <a:off x="-33655" y="738505"/>
            <a:ext cx="7281545" cy="2999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This is Danny’s great great grandpa.</a:t>
            </a: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He was very _____and ______.He comes from _______, and learn</a:t>
            </a:r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English in _________. He ______his own __________   house. He got his _____and ______from his own chickens and cows.</a:t>
            </a:r>
            <a:endParaRPr lang="en-US" altLang="zh-CN" sz="27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3" name="Text Box 9"/>
          <p:cNvSpPr txBox="1"/>
          <p:nvPr/>
        </p:nvSpPr>
        <p:spPr>
          <a:xfrm>
            <a:off x="918845" y="1516380"/>
            <a:ext cx="8166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tall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4" name="Text Box 10"/>
          <p:cNvSpPr txBox="1"/>
          <p:nvPr/>
        </p:nvSpPr>
        <p:spPr>
          <a:xfrm>
            <a:off x="2200910" y="1485265"/>
            <a:ext cx="12661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strong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5" name="Text Box 11"/>
          <p:cNvSpPr txBox="1"/>
          <p:nvPr/>
        </p:nvSpPr>
        <p:spPr>
          <a:xfrm>
            <a:off x="5797391" y="1546701"/>
            <a:ext cx="114895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Africa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6" name="Text Box 12"/>
          <p:cNvSpPr txBox="1"/>
          <p:nvPr/>
        </p:nvSpPr>
        <p:spPr>
          <a:xfrm>
            <a:off x="3712845" y="2007235"/>
            <a:ext cx="14331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Canada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7" name="Text Box 13"/>
          <p:cNvSpPr txBox="1"/>
          <p:nvPr/>
        </p:nvSpPr>
        <p:spPr>
          <a:xfrm>
            <a:off x="5838984" y="2038509"/>
            <a:ext cx="908209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built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8" name="Text Box 14"/>
          <p:cNvSpPr txBox="1"/>
          <p:nvPr/>
        </p:nvSpPr>
        <p:spPr>
          <a:xfrm>
            <a:off x="5357495" y="2564130"/>
            <a:ext cx="989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eggs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9" name="Text Box 15"/>
          <p:cNvSpPr txBox="1"/>
          <p:nvPr/>
        </p:nvSpPr>
        <p:spPr>
          <a:xfrm>
            <a:off x="182880" y="3215640"/>
            <a:ext cx="963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milk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8350" y="2560320"/>
            <a:ext cx="2461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African-style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5" descr="卖东西1 拷贝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6760" y="1161415"/>
            <a:ext cx="1966595" cy="2576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3" grpId="0"/>
      <p:bldP spid="34824" grpId="0"/>
      <p:bldP spid="34825" grpId="0"/>
      <p:bldP spid="34826" grpId="0"/>
      <p:bldP spid="34827" grpId="0"/>
      <p:bldP spid="2" grpId="0"/>
      <p:bldP spid="34828" grpId="0"/>
      <p:bldP spid="348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 txBox="1"/>
          <p:nvPr/>
        </p:nvSpPr>
        <p:spPr>
          <a:xfrm>
            <a:off x="1303735" y="912019"/>
            <a:ext cx="6697265" cy="91082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5836D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Danny’s grandma is telling him more facts about Grandpa Giant. Listen to the dialogue and circle       for correct and       for false.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2" name="Picture 2" descr="C:\Users\lenovo\Desktop\Lesson39\Lesson39图片\小哭脸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356" y="1574006"/>
            <a:ext cx="321469" cy="3214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C:\Users\lenovo\Desktop\Lesson39\Lesson39图片\小笑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8" y="1582341"/>
            <a:ext cx="321469" cy="3214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Box 4"/>
          <p:cNvSpPr txBox="1"/>
          <p:nvPr/>
        </p:nvSpPr>
        <p:spPr>
          <a:xfrm>
            <a:off x="1518047" y="2397919"/>
            <a:ext cx="5593080" cy="2168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He enjoyed playing basketball.</a:t>
            </a:r>
            <a:endParaRPr lang="en-US" altLang="zh-CN" sz="2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He didn’t like gardening.</a:t>
            </a:r>
            <a:endParaRPr lang="en-US" altLang="zh-CN" sz="2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He enjoyed eating donuts.</a:t>
            </a:r>
            <a:endParaRPr lang="en-US" altLang="zh-CN" sz="2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He liked collecting stamps.</a:t>
            </a:r>
            <a:endParaRPr lang="en-US" altLang="zh-CN" sz="2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He was not interested in painting.</a:t>
            </a:r>
            <a:endParaRPr lang="en-US" altLang="zh-CN" sz="2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485" name="组合 7"/>
          <p:cNvGrpSpPr>
            <a:grpSpLocks noChangeAspect="1"/>
          </p:cNvGrpSpPr>
          <p:nvPr/>
        </p:nvGrpSpPr>
        <p:grpSpPr>
          <a:xfrm>
            <a:off x="6929438" y="4165997"/>
            <a:ext cx="857250" cy="321469"/>
            <a:chOff x="0" y="0"/>
            <a:chExt cx="1143000" cy="428625"/>
          </a:xfrm>
        </p:grpSpPr>
        <p:pic>
          <p:nvPicPr>
            <p:cNvPr id="20486" name="Picture 3" descr="C:\Users\lenovo\Desktop\Lesson39\Lesson39图片\小笑脸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8625" cy="4286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" descr="C:\Users\lenovo\Desktop\Lesson39\Lesson39图片\小哭脸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4375" y="0"/>
              <a:ext cx="428625" cy="4286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488" name="组合 8"/>
          <p:cNvGrpSpPr>
            <a:grpSpLocks noChangeAspect="1"/>
          </p:cNvGrpSpPr>
          <p:nvPr/>
        </p:nvGrpSpPr>
        <p:grpSpPr>
          <a:xfrm>
            <a:off x="6929438" y="3308747"/>
            <a:ext cx="857250" cy="321469"/>
            <a:chOff x="0" y="0"/>
            <a:chExt cx="1143000" cy="428625"/>
          </a:xfrm>
        </p:grpSpPr>
        <p:pic>
          <p:nvPicPr>
            <p:cNvPr id="20489" name="Picture 3" descr="C:\Users\lenovo\Desktop\Lesson39\Lesson39图片\小笑脸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8625" cy="4286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0" name="Picture 2" descr="C:\Users\lenovo\Desktop\Lesson39\Lesson39图片\小哭脸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4375" y="0"/>
              <a:ext cx="428625" cy="4286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491" name="组合 11"/>
          <p:cNvGrpSpPr>
            <a:grpSpLocks noChangeAspect="1"/>
          </p:cNvGrpSpPr>
          <p:nvPr/>
        </p:nvGrpSpPr>
        <p:grpSpPr>
          <a:xfrm>
            <a:off x="6929438" y="3737372"/>
            <a:ext cx="857250" cy="321469"/>
            <a:chOff x="0" y="0"/>
            <a:chExt cx="1143000" cy="428625"/>
          </a:xfrm>
        </p:grpSpPr>
        <p:pic>
          <p:nvPicPr>
            <p:cNvPr id="20492" name="Picture 3" descr="C:\Users\lenovo\Desktop\Lesson39\Lesson39图片\小笑脸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8625" cy="4286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3" name="Picture 2" descr="C:\Users\lenovo\Desktop\Lesson39\Lesson39图片\小哭脸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4375" y="0"/>
              <a:ext cx="428625" cy="4286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494" name="组合 14"/>
          <p:cNvGrpSpPr>
            <a:grpSpLocks noChangeAspect="1"/>
          </p:cNvGrpSpPr>
          <p:nvPr/>
        </p:nvGrpSpPr>
        <p:grpSpPr>
          <a:xfrm>
            <a:off x="6929438" y="2880122"/>
            <a:ext cx="857250" cy="321469"/>
            <a:chOff x="0" y="0"/>
            <a:chExt cx="1143000" cy="428625"/>
          </a:xfrm>
        </p:grpSpPr>
        <p:pic>
          <p:nvPicPr>
            <p:cNvPr id="20495" name="Picture 3" descr="C:\Users\lenovo\Desktop\Lesson39\Lesson39图片\小笑脸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8625" cy="4286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6" name="Picture 2" descr="C:\Users\lenovo\Desktop\Lesson39\Lesson39图片\小哭脸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4375" y="0"/>
              <a:ext cx="428625" cy="4286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497" name="组合 17"/>
          <p:cNvGrpSpPr>
            <a:grpSpLocks noChangeAspect="1"/>
          </p:cNvGrpSpPr>
          <p:nvPr/>
        </p:nvGrpSpPr>
        <p:grpSpPr>
          <a:xfrm>
            <a:off x="6929438" y="2451497"/>
            <a:ext cx="857250" cy="321469"/>
            <a:chOff x="0" y="0"/>
            <a:chExt cx="1143000" cy="428625"/>
          </a:xfrm>
        </p:grpSpPr>
        <p:pic>
          <p:nvPicPr>
            <p:cNvPr id="20498" name="Picture 3" descr="C:\Users\lenovo\Desktop\Lesson39\Lesson39图片\小笑脸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8625" cy="4286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9" name="Picture 2" descr="C:\Users\lenovo\Desktop\Lesson39\Lesson39图片\小哭脸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4375" y="0"/>
              <a:ext cx="428625" cy="4286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85" name="椭圆 20"/>
          <p:cNvSpPr/>
          <p:nvPr/>
        </p:nvSpPr>
        <p:spPr>
          <a:xfrm>
            <a:off x="7411641" y="2397919"/>
            <a:ext cx="428625" cy="37504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86" name="椭圆 21"/>
          <p:cNvSpPr/>
          <p:nvPr/>
        </p:nvSpPr>
        <p:spPr>
          <a:xfrm>
            <a:off x="7411641" y="2826544"/>
            <a:ext cx="428625" cy="42862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87" name="椭圆 22"/>
          <p:cNvSpPr/>
          <p:nvPr/>
        </p:nvSpPr>
        <p:spPr>
          <a:xfrm>
            <a:off x="6875860" y="3683794"/>
            <a:ext cx="428625" cy="37504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88" name="椭圆 23"/>
          <p:cNvSpPr/>
          <p:nvPr/>
        </p:nvSpPr>
        <p:spPr>
          <a:xfrm>
            <a:off x="6875860" y="3255169"/>
            <a:ext cx="428625" cy="37504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289" name="椭圆 24"/>
          <p:cNvSpPr/>
          <p:nvPr/>
        </p:nvSpPr>
        <p:spPr>
          <a:xfrm>
            <a:off x="7411641" y="4112419"/>
            <a:ext cx="428625" cy="37504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>
              <a:buFont typeface="Arial" panose="020B0604020202020204" pitchFamily="34" charset="0"/>
              <a:buNone/>
            </a:pPr>
            <a:endParaRPr lang="zh-CN" altLang="en-US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373981" y="32147"/>
            <a:ext cx="2120900" cy="78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tura MT Script Capitals" panose="03020802060602070202" pitchFamily="66" charset="0"/>
                <a:ea typeface="宋体" panose="02010600030101010101" pitchFamily="2" charset="-122"/>
                <a:cs typeface="+mn-cs"/>
                <a:sym typeface="+mn-ea"/>
              </a:rPr>
              <a:t>Exercises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atura MT Script Capitals" panose="03020802060602070202" pitchFamily="66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unit7_lesson39练习2_clip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792480"/>
            <a:ext cx="819785" cy="78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4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85" grpId="0" bldLvl="0" animBg="1"/>
      <p:bldP spid="11286" grpId="0" bldLvl="0" animBg="1"/>
      <p:bldP spid="11287" grpId="0" bldLvl="0" animBg="1"/>
      <p:bldP spid="11288" grpId="0" bldLvl="0" animBg="1"/>
      <p:bldP spid="11289" grpId="0" bldLvl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3773</Words>
  <Application>WPS 演示</Application>
  <PresentationFormat>全屏显示(16:9)</PresentationFormat>
  <Paragraphs>196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15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Calibri Light</vt:lpstr>
      <vt:lpstr>微软雅黑</vt:lpstr>
      <vt:lpstr>Georgia</vt:lpstr>
      <vt:lpstr>Matura MT Script Capitals</vt:lpstr>
      <vt:lpstr>Times New Roman</vt:lpstr>
      <vt:lpstr>Arial Unicode MS</vt:lpstr>
      <vt:lpstr>第一PPT，www.1ppt.com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哆啦A梦</dc:title>
  <dc:creator>第一PPT</dc:creator>
  <cp:keywords>www.1ppt.com</cp:keywords>
  <cp:lastModifiedBy>gws-czb-007</cp:lastModifiedBy>
  <cp:revision>120</cp:revision>
  <dcterms:created xsi:type="dcterms:W3CDTF">2015-06-11T08:15:00Z</dcterms:created>
  <dcterms:modified xsi:type="dcterms:W3CDTF">2021-12-02T10:13:28Z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